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69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78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233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69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88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36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94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20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451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25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9EC43-326A-426E-98EB-ED399190CAC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6FC8E1D-D00C-4D66-9F95-5A48FB497A2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51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77C1B-FCF6-463B-9A1D-E5E290B653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Papilla Regeneration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48CA62-124C-4C48-9923-2DC334B046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Shaun M. Whitney DDS</a:t>
            </a:r>
          </a:p>
          <a:p>
            <a:r>
              <a:rPr lang="en-US" dirty="0"/>
              <a:t>Inland empire periodontal study club</a:t>
            </a:r>
          </a:p>
          <a:p>
            <a:r>
              <a:rPr lang="en-US" dirty="0"/>
              <a:t>9/18/2021</a:t>
            </a:r>
          </a:p>
        </p:txBody>
      </p:sp>
    </p:spTree>
    <p:extLst>
      <p:ext uri="{BB962C8B-B14F-4D97-AF65-F5344CB8AC3E}">
        <p14:creationId xmlns:p14="http://schemas.microsoft.com/office/powerpoint/2010/main" val="772288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84A27-33B1-4C31-B252-A4470A219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Papilla Regeneration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55567-F236-4371-9EBC-9786A10CA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Fundamentals (Tarnow)</a:t>
            </a:r>
          </a:p>
          <a:p>
            <a:pPr lvl="1"/>
            <a:r>
              <a:rPr lang="en-US" dirty="0"/>
              <a:t>IP distance from contact point to bone crest &lt;/=5mm, papilla present 98% of time</a:t>
            </a:r>
          </a:p>
          <a:p>
            <a:pPr lvl="1"/>
            <a:r>
              <a:rPr lang="en-US" dirty="0"/>
              <a:t>IP distance from contact point to bone crest ~ 6mm, papilla present 56% of time</a:t>
            </a:r>
          </a:p>
          <a:p>
            <a:pPr lvl="1"/>
            <a:r>
              <a:rPr lang="en-US" dirty="0"/>
              <a:t>IP distance from </a:t>
            </a:r>
            <a:r>
              <a:rPr lang="en-US"/>
              <a:t>contact point to </a:t>
            </a:r>
            <a:r>
              <a:rPr lang="en-US" dirty="0"/>
              <a:t>bone crest ~ 7mm, papilla present 27% of time</a:t>
            </a:r>
          </a:p>
          <a:p>
            <a:pPr lvl="1"/>
            <a:r>
              <a:rPr lang="en-US" dirty="0"/>
              <a:t>Interproximal thickness of gingiva &gt;/=1.5mm strongly associated with presence of papilla</a:t>
            </a:r>
          </a:p>
          <a:p>
            <a:r>
              <a:rPr lang="en-US" dirty="0"/>
              <a:t>Predictably unpredictable</a:t>
            </a:r>
          </a:p>
          <a:p>
            <a:r>
              <a:rPr lang="en-US" dirty="0"/>
              <a:t>Multiple techniques to restore papilla</a:t>
            </a:r>
          </a:p>
          <a:p>
            <a:pPr lvl="1"/>
            <a:r>
              <a:rPr lang="en-US" dirty="0"/>
              <a:t>Restorative</a:t>
            </a:r>
          </a:p>
          <a:p>
            <a:pPr lvl="1"/>
            <a:r>
              <a:rPr lang="en-US" dirty="0"/>
              <a:t>Ortho</a:t>
            </a:r>
          </a:p>
          <a:p>
            <a:pPr lvl="1"/>
            <a:r>
              <a:rPr lang="en-US" dirty="0"/>
              <a:t>Injections</a:t>
            </a:r>
          </a:p>
          <a:p>
            <a:pPr lvl="1"/>
            <a:r>
              <a:rPr lang="en-US" dirty="0"/>
              <a:t>Biologics</a:t>
            </a:r>
          </a:p>
          <a:p>
            <a:pPr lvl="1"/>
            <a:r>
              <a:rPr lang="en-US" dirty="0"/>
              <a:t>Soft and hard tissue grafting</a:t>
            </a:r>
          </a:p>
        </p:txBody>
      </p:sp>
    </p:spTree>
    <p:extLst>
      <p:ext uri="{BB962C8B-B14F-4D97-AF65-F5344CB8AC3E}">
        <p14:creationId xmlns:p14="http://schemas.microsoft.com/office/powerpoint/2010/main" val="1606534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7BCD-87DD-4918-9950-407A7C2D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Injectable Biologics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BC160-A142-4FE6-84D4-F2F029507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McGuire/</a:t>
            </a:r>
            <a:r>
              <a:rPr lang="en-US" dirty="0" err="1"/>
              <a:t>Scheyer</a:t>
            </a:r>
            <a:endParaRPr lang="en-US" dirty="0"/>
          </a:p>
          <a:p>
            <a:pPr lvl="1"/>
            <a:r>
              <a:rPr lang="en-US" dirty="0"/>
              <a:t>Autologous fibroblast injections vs placebo injections</a:t>
            </a:r>
          </a:p>
          <a:p>
            <a:pPr lvl="1"/>
            <a:r>
              <a:rPr lang="en-US" dirty="0"/>
              <a:t>Surgical trauma to papilla to prime the papilla</a:t>
            </a:r>
          </a:p>
          <a:p>
            <a:pPr lvl="1"/>
            <a:r>
              <a:rPr lang="en-US" dirty="0"/>
              <a:t>Injected autologous fibroblasts and placebo at 7/14 days post-priming</a:t>
            </a:r>
          </a:p>
          <a:p>
            <a:pPr lvl="1"/>
            <a:r>
              <a:rPr lang="en-US" dirty="0"/>
              <a:t>Significant difference in papillary height at 2 months</a:t>
            </a:r>
          </a:p>
          <a:p>
            <a:pPr lvl="1"/>
            <a:r>
              <a:rPr lang="en-US" dirty="0"/>
              <a:t>No significant difference at 3 and 4 months</a:t>
            </a:r>
          </a:p>
          <a:p>
            <a:pPr lvl="1"/>
            <a:r>
              <a:rPr lang="en-US" dirty="0"/>
              <a:t>Visual improvements noted by test subjects/masked investigators showed improved esthetics with fibroblast injections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816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DFBD9-1474-4E51-B047-F6AF8C1A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Injectable Biologics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7AF62-5CCE-4019-9283-23EF637DF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Hyaluronic acid</a:t>
            </a:r>
          </a:p>
          <a:p>
            <a:pPr lvl="1"/>
            <a:r>
              <a:rPr lang="en-US" dirty="0"/>
              <a:t>Mixed results with short term complications and no long term adverse outcomes</a:t>
            </a:r>
          </a:p>
          <a:p>
            <a:r>
              <a:rPr lang="en-US" dirty="0"/>
              <a:t>Dilantin</a:t>
            </a:r>
          </a:p>
          <a:p>
            <a:r>
              <a:rPr lang="en-US" dirty="0"/>
              <a:t>Botox</a:t>
            </a:r>
          </a:p>
        </p:txBody>
      </p:sp>
    </p:spTree>
    <p:extLst>
      <p:ext uri="{BB962C8B-B14F-4D97-AF65-F5344CB8AC3E}">
        <p14:creationId xmlns:p14="http://schemas.microsoft.com/office/powerpoint/2010/main" val="3927484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ACA3-F78C-454E-A035-E5203259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Surgical Case/</a:t>
            </a:r>
            <a:r>
              <a:rPr lang="en-US"/>
              <a:t>Autologous Fibroblast Case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0BD108-450E-4D7C-B857-DD7403514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479" y="1541171"/>
            <a:ext cx="9604375" cy="286118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183DDF-4DCE-4283-94BF-F22B56FE881D}"/>
              </a:ext>
            </a:extLst>
          </p:cNvPr>
          <p:cNvSpPr txBox="1"/>
          <p:nvPr/>
        </p:nvSpPr>
        <p:spPr>
          <a:xfrm>
            <a:off x="2080591" y="4505739"/>
            <a:ext cx="8269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Combination of initial connective tissue graft to facial phenotype.  2</a:t>
            </a:r>
            <a:r>
              <a:rPr lang="en-US" baseline="30000" dirty="0"/>
              <a:t>nd</a:t>
            </a:r>
            <a:r>
              <a:rPr lang="en-US" dirty="0"/>
              <a:t> stage surgery with tuberosity CTG placed </a:t>
            </a:r>
            <a:r>
              <a:rPr lang="en-US" dirty="0" err="1"/>
              <a:t>interproximally</a:t>
            </a:r>
            <a:r>
              <a:rPr lang="en-US" dirty="0"/>
              <a:t> #8/9.  Slides G/H/I treated with autologous fibroblasts with a 5 year follow up (I)</a:t>
            </a:r>
          </a:p>
        </p:txBody>
      </p:sp>
    </p:spTree>
    <p:extLst>
      <p:ext uri="{BB962C8B-B14F-4D97-AF65-F5344CB8AC3E}">
        <p14:creationId xmlns:p14="http://schemas.microsoft.com/office/powerpoint/2010/main" val="46154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E0489-5CAD-494A-B56D-1307E254D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52" y="168413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Multidisciplinary management of papillary loss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68E7B2-9A65-47B1-ABAF-98EECFEB8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652" y="1403179"/>
            <a:ext cx="9604375" cy="32397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40046A-3FD9-4F6B-9A7F-E76AC3A2D04F}"/>
              </a:ext>
            </a:extLst>
          </p:cNvPr>
          <p:cNvSpPr txBox="1"/>
          <p:nvPr/>
        </p:nvSpPr>
        <p:spPr>
          <a:xfrm>
            <a:off x="2199308" y="4828509"/>
            <a:ext cx="7991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Combination of </a:t>
            </a:r>
            <a:r>
              <a:rPr lang="en-US" dirty="0" err="1"/>
              <a:t>Emdogain</a:t>
            </a:r>
            <a:r>
              <a:rPr lang="en-US" dirty="0"/>
              <a:t>/bovine bone graft with titanium reinforced membrane.  </a:t>
            </a:r>
            <a:r>
              <a:rPr lang="en-US" dirty="0" err="1"/>
              <a:t>BioGide</a:t>
            </a:r>
            <a:r>
              <a:rPr lang="en-US" dirty="0"/>
              <a:t> membrane fixated over membrane/graft.  Coronally advanced flap, titanium membrane removed 2 months later.  VISTA technique (modified Chao pin-hole) used with CTG.  Orthodontics/restorative care to complete case.</a:t>
            </a:r>
          </a:p>
        </p:txBody>
      </p:sp>
    </p:spTree>
    <p:extLst>
      <p:ext uri="{BB962C8B-B14F-4D97-AF65-F5344CB8AC3E}">
        <p14:creationId xmlns:p14="http://schemas.microsoft.com/office/powerpoint/2010/main" val="48827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93E7-86A0-465D-A8C3-20FE2CD04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Combination of CTG/</a:t>
            </a:r>
            <a:r>
              <a:rPr lang="en-US" dirty="0" err="1"/>
              <a:t>EmDogain</a:t>
            </a:r>
            <a:r>
              <a:rPr lang="en-US" dirty="0"/>
              <a:t> with </a:t>
            </a:r>
            <a:r>
              <a:rPr lang="en-US" dirty="0" err="1"/>
              <a:t>intrabony</a:t>
            </a:r>
            <a:r>
              <a:rPr lang="en-US" dirty="0"/>
              <a:t> defect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B4DFF9-579A-4C08-8FD8-8539160F0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975" y="2104270"/>
            <a:ext cx="9604375" cy="3273347"/>
          </a:xfrm>
        </p:spPr>
      </p:pic>
    </p:spTree>
    <p:extLst>
      <p:ext uri="{BB962C8B-B14F-4D97-AF65-F5344CB8AC3E}">
        <p14:creationId xmlns:p14="http://schemas.microsoft.com/office/powerpoint/2010/main" val="2788074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BBC4-7870-4A7B-8E09-35B2E0D7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Papillae reflected/incorporated in Buccal flap/CTG with </a:t>
            </a:r>
            <a:r>
              <a:rPr lang="en-US" dirty="0" err="1"/>
              <a:t>Emdogain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5F970B-AA34-43F6-9127-13D4A3DD1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975" y="2415789"/>
            <a:ext cx="9604375" cy="2650309"/>
          </a:xfrm>
        </p:spPr>
      </p:pic>
    </p:spTree>
    <p:extLst>
      <p:ext uri="{BB962C8B-B14F-4D97-AF65-F5344CB8AC3E}">
        <p14:creationId xmlns:p14="http://schemas.microsoft.com/office/powerpoint/2010/main" val="3467564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55642-9CA2-4309-9DD2-13956DBA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Papillary regeneration “Can” be achieved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9F291-1DED-444E-8592-F0449383D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a combination of ortho/restorative means with careful attention to surgical techniques</a:t>
            </a:r>
          </a:p>
          <a:p>
            <a:r>
              <a:rPr lang="en-US" dirty="0"/>
              <a:t>Must understand that most techniques can improve situation, however, long term full closure of embrasure with papilla is not likely</a:t>
            </a:r>
          </a:p>
        </p:txBody>
      </p:sp>
    </p:spTree>
    <p:extLst>
      <p:ext uri="{BB962C8B-B14F-4D97-AF65-F5344CB8AC3E}">
        <p14:creationId xmlns:p14="http://schemas.microsoft.com/office/powerpoint/2010/main" val="170420022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39</TotalTime>
  <Words>341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Gallery</vt:lpstr>
      <vt:lpstr>Papilla Regeneration</vt:lpstr>
      <vt:lpstr>Papilla Regeneration</vt:lpstr>
      <vt:lpstr>Injectable Biologics</vt:lpstr>
      <vt:lpstr>Other Injectable Biologics Used</vt:lpstr>
      <vt:lpstr>Surgical Case/Autologous Fibroblast Case</vt:lpstr>
      <vt:lpstr>Multidisciplinary management of papillary loss</vt:lpstr>
      <vt:lpstr> Combination of CTG/EmDogain with intrabony defect</vt:lpstr>
      <vt:lpstr>Papillae reflected/incorporated in Buccal flap/CTG with Emdogain</vt:lpstr>
      <vt:lpstr>Papillary regeneration “Can” be achieved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Papilla Regeneration</dc:title>
  <dc:creator>Shaun Whitney</dc:creator>
  <cp:lastModifiedBy>Shaun Whitney</cp:lastModifiedBy>
  <cp:revision>5</cp:revision>
  <dcterms:created xsi:type="dcterms:W3CDTF">2021-09-18T13:16:10Z</dcterms:created>
  <dcterms:modified xsi:type="dcterms:W3CDTF">2021-09-20T16:48:18Z</dcterms:modified>
</cp:coreProperties>
</file>