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1"/>
  </p:notesMasterIdLst>
  <p:sldIdLst>
    <p:sldId id="256" r:id="rId2"/>
    <p:sldId id="257" r:id="rId3"/>
    <p:sldId id="349" r:id="rId4"/>
    <p:sldId id="351" r:id="rId5"/>
    <p:sldId id="352" r:id="rId6"/>
    <p:sldId id="353" r:id="rId7"/>
    <p:sldId id="350" r:id="rId8"/>
    <p:sldId id="258" r:id="rId9"/>
    <p:sldId id="260" r:id="rId10"/>
    <p:sldId id="261" r:id="rId11"/>
    <p:sldId id="263" r:id="rId12"/>
    <p:sldId id="264" r:id="rId13"/>
    <p:sldId id="265" r:id="rId14"/>
    <p:sldId id="267" r:id="rId15"/>
    <p:sldId id="268" r:id="rId16"/>
    <p:sldId id="269" r:id="rId17"/>
    <p:sldId id="271" r:id="rId18"/>
    <p:sldId id="272" r:id="rId19"/>
    <p:sldId id="283" r:id="rId20"/>
    <p:sldId id="273" r:id="rId21"/>
    <p:sldId id="275" r:id="rId22"/>
    <p:sldId id="284" r:id="rId23"/>
    <p:sldId id="278" r:id="rId24"/>
    <p:sldId id="285" r:id="rId25"/>
    <p:sldId id="286" r:id="rId26"/>
    <p:sldId id="287" r:id="rId27"/>
    <p:sldId id="333" r:id="rId28"/>
    <p:sldId id="288" r:id="rId29"/>
    <p:sldId id="289" r:id="rId30"/>
    <p:sldId id="291" r:id="rId31"/>
    <p:sldId id="303" r:id="rId32"/>
    <p:sldId id="292" r:id="rId33"/>
    <p:sldId id="293" r:id="rId34"/>
    <p:sldId id="306" r:id="rId35"/>
    <p:sldId id="305" r:id="rId36"/>
    <p:sldId id="312" r:id="rId37"/>
    <p:sldId id="309" r:id="rId38"/>
    <p:sldId id="294" r:id="rId39"/>
    <p:sldId id="295" r:id="rId40"/>
    <p:sldId id="296" r:id="rId41"/>
    <p:sldId id="310" r:id="rId42"/>
    <p:sldId id="297" r:id="rId43"/>
    <p:sldId id="308" r:id="rId44"/>
    <p:sldId id="311" r:id="rId45"/>
    <p:sldId id="304" r:id="rId46"/>
    <p:sldId id="313" r:id="rId47"/>
    <p:sldId id="314" r:id="rId48"/>
    <p:sldId id="315" r:id="rId49"/>
    <p:sldId id="316" r:id="rId50"/>
    <p:sldId id="317" r:id="rId51"/>
    <p:sldId id="318" r:id="rId52"/>
    <p:sldId id="320" r:id="rId53"/>
    <p:sldId id="319" r:id="rId54"/>
    <p:sldId id="321" r:id="rId55"/>
    <p:sldId id="322" r:id="rId56"/>
    <p:sldId id="323" r:id="rId57"/>
    <p:sldId id="324" r:id="rId58"/>
    <p:sldId id="354" r:id="rId59"/>
    <p:sldId id="336" r:id="rId60"/>
    <p:sldId id="337" r:id="rId61"/>
    <p:sldId id="338" r:id="rId62"/>
    <p:sldId id="342" r:id="rId63"/>
    <p:sldId id="343" r:id="rId64"/>
    <p:sldId id="344" r:id="rId65"/>
    <p:sldId id="345" r:id="rId66"/>
    <p:sldId id="355" r:id="rId67"/>
    <p:sldId id="371" r:id="rId68"/>
    <p:sldId id="372" r:id="rId69"/>
    <p:sldId id="373" r:id="rId70"/>
    <p:sldId id="374" r:id="rId71"/>
    <p:sldId id="375" r:id="rId72"/>
    <p:sldId id="376" r:id="rId73"/>
    <p:sldId id="377" r:id="rId74"/>
    <p:sldId id="378" r:id="rId75"/>
    <p:sldId id="379" r:id="rId76"/>
    <p:sldId id="380" r:id="rId77"/>
    <p:sldId id="381" r:id="rId78"/>
    <p:sldId id="382" r:id="rId79"/>
    <p:sldId id="383" r:id="rId80"/>
    <p:sldId id="384" r:id="rId81"/>
    <p:sldId id="385" r:id="rId82"/>
    <p:sldId id="386" r:id="rId83"/>
    <p:sldId id="387" r:id="rId84"/>
    <p:sldId id="388" r:id="rId85"/>
    <p:sldId id="389" r:id="rId86"/>
    <p:sldId id="390" r:id="rId87"/>
    <p:sldId id="391" r:id="rId88"/>
    <p:sldId id="392" r:id="rId89"/>
    <p:sldId id="393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754" y="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576FC-4A00-4469-9346-E128CC5C6AA1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244ED-1745-4B94-BAA6-A365C1A8E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A95BD1-49B2-478A-A213-5B023059C3F2}" type="slidenum">
              <a:rPr lang="en-US"/>
              <a:pPr/>
              <a:t>11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520"/>
            <a:ext cx="5486400" cy="41142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h:\TMP_FacStaffTransfer\Assad\2297_Assad\Page 2-06.jpg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90342A-AE85-4D8E-931A-A573187483AF}" type="slidenum">
              <a:rPr lang="en-US"/>
              <a:pPr/>
              <a:t>42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520"/>
            <a:ext cx="5486400" cy="41142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h:\TMP_FacStaffTransfer\Assad\2297_Assad\Page 3-05.jpg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2468D7-1BFA-477A-9487-AFB9D1610591}" type="slidenum">
              <a:rPr lang="en-US"/>
              <a:pPr/>
              <a:t>12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520"/>
            <a:ext cx="5486400" cy="41142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h:\TMP_FacStaffTransfer\Assad\2297_Assad\Page 2-08.jpg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FDB3D-173A-4388-9260-1056FE406A67}" type="slidenum">
              <a:rPr lang="en-US"/>
              <a:pPr/>
              <a:t>13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520"/>
            <a:ext cx="5486400" cy="41142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h:\TMP_FacStaffTransfer\Assad\2297_Assad\Page 2-07.jpg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CE3685-A591-4D4B-B2FD-79ECA6970DA7}" type="slidenum">
              <a:rPr lang="en-US"/>
              <a:pPr/>
              <a:t>17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520"/>
            <a:ext cx="5486400" cy="41142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h:\TMP_FacStaffTransfer\Assad\2297_Assad\Page 2-10.jpg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E0CBE-1B72-4EC1-9021-72EEAD5372AD}" type="slidenum">
              <a:rPr lang="en-US"/>
              <a:pPr/>
              <a:t>18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520"/>
            <a:ext cx="5486400" cy="41142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h:\TMP_FacStaffTransfer\Assad\2297_Assad\Page 2-12.jpg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1EE6FB-AC6D-41E0-8D74-2B0F7ABF6333}" type="slidenum">
              <a:rPr lang="en-US"/>
              <a:pPr/>
              <a:t>19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520"/>
            <a:ext cx="5486400" cy="41142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h:\TMP_FacStaffTransfer\Assad\2297_Assad\Page 2-16.jpg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C37F4-8401-4AC3-8A94-D0C228DF9E6B}" type="slidenum">
              <a:rPr lang="en-US"/>
              <a:pPr/>
              <a:t>20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520"/>
            <a:ext cx="5486400" cy="41142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h:\TMP_FacStaffTransfer\Assad\2297_Assad\Page 2-14.jpg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E70D3F-FB77-443E-8E92-7A54764B35B1}" type="slidenum">
              <a:rPr lang="en-US"/>
              <a:pPr/>
              <a:t>26</a:t>
            </a:fld>
            <a:endParaRPr 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520"/>
            <a:ext cx="5486400" cy="41142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h:\TMP_FacStaffTransfer\Assad\2297_Assad\Page 3-01.jpg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279F25-71BB-43C8-807F-758F3E40DC58}" type="slidenum">
              <a:rPr lang="en-US"/>
              <a:pPr/>
              <a:t>29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520"/>
            <a:ext cx="5486400" cy="41142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h:\TMP_FacStaffTransfer\Assad\2297_Assad\Page 3-03.jpg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7CE1-2F9F-43C4-87C3-F06A501FF54D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B583-B71D-4D5D-9C2D-1F9B1F8BF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7CE1-2F9F-43C4-87C3-F06A501FF54D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B583-B71D-4D5D-9C2D-1F9B1F8BF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7CE1-2F9F-43C4-87C3-F06A501FF54D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B583-B71D-4D5D-9C2D-1F9B1F8BF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7CE1-2F9F-43C4-87C3-F06A501FF54D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B583-B71D-4D5D-9C2D-1F9B1F8BF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7CE1-2F9F-43C4-87C3-F06A501FF54D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B583-B71D-4D5D-9C2D-1F9B1F8BF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7CE1-2F9F-43C4-87C3-F06A501FF54D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B583-B71D-4D5D-9C2D-1F9B1F8BF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7CE1-2F9F-43C4-87C3-F06A501FF54D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B583-B71D-4D5D-9C2D-1F9B1F8BF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7CE1-2F9F-43C4-87C3-F06A501FF54D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39B583-B71D-4D5D-9C2D-1F9B1F8BF5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7CE1-2F9F-43C4-87C3-F06A501FF54D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B583-B71D-4D5D-9C2D-1F9B1F8BF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7CE1-2F9F-43C4-87C3-F06A501FF54D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0539B583-B71D-4D5D-9C2D-1F9B1F8BF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9D7D7CE1-2F9F-43C4-87C3-F06A501FF54D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B583-B71D-4D5D-9C2D-1F9B1F8BF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D7D7CE1-2F9F-43C4-87C3-F06A501FF54D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539B583-B71D-4D5D-9C2D-1F9B1F8BF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600200"/>
            <a:ext cx="6480048" cy="2301240"/>
          </a:xfrm>
        </p:spPr>
        <p:txBody>
          <a:bodyPr/>
          <a:lstStyle/>
          <a:p>
            <a:pPr algn="ctr"/>
            <a:r>
              <a:rPr lang="en-US" dirty="0" err="1"/>
              <a:t>OrAL</a:t>
            </a:r>
            <a:r>
              <a:rPr lang="en-US" dirty="0"/>
              <a:t> Pathology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80048" cy="1752600"/>
          </a:xfrm>
        </p:spPr>
        <p:txBody>
          <a:bodyPr/>
          <a:lstStyle/>
          <a:p>
            <a:pPr algn="ctr"/>
            <a:r>
              <a:rPr lang="en-US" dirty="0"/>
              <a:t>March 16, 2018</a:t>
            </a:r>
          </a:p>
          <a:p>
            <a:pPr algn="ctr"/>
            <a:r>
              <a:rPr lang="en-US" dirty="0"/>
              <a:t>Shaun M. Whitney, DDS</a:t>
            </a:r>
          </a:p>
          <a:p>
            <a:pPr algn="ctr"/>
            <a:r>
              <a:rPr lang="en-US" dirty="0"/>
              <a:t>Inland Empire Periodontal Study Club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83820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NUG</a:t>
            </a:r>
            <a:br>
              <a:rPr lang="en-US" dirty="0"/>
            </a:br>
            <a:r>
              <a:rPr lang="en-US" dirty="0"/>
              <a:t>Clinical Features</a:t>
            </a:r>
            <a:br>
              <a:rPr lang="en-US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Lymphadenopathy</a:t>
            </a:r>
            <a:endParaRPr lang="en-US" dirty="0"/>
          </a:p>
          <a:p>
            <a:r>
              <a:rPr lang="en-US" dirty="0"/>
              <a:t>Increased salivation</a:t>
            </a:r>
          </a:p>
          <a:p>
            <a:r>
              <a:rPr lang="en-US" dirty="0"/>
              <a:t>Fever and malaise</a:t>
            </a:r>
          </a:p>
          <a:p>
            <a:r>
              <a:rPr lang="en-US" dirty="0"/>
              <a:t>Fetid odor</a:t>
            </a:r>
          </a:p>
          <a:p>
            <a:endParaRPr lang="en-US" dirty="0"/>
          </a:p>
          <a:p>
            <a:pPr lvl="1"/>
            <a:r>
              <a:rPr lang="en-US" dirty="0"/>
              <a:t>All of the above </a:t>
            </a:r>
            <a:r>
              <a:rPr lang="en-US" b="1" i="1" u="sng" dirty="0">
                <a:solidFill>
                  <a:schemeClr val="accent1"/>
                </a:solidFill>
              </a:rPr>
              <a:t>may</a:t>
            </a:r>
            <a:r>
              <a:rPr lang="en-US" dirty="0"/>
              <a:t> occur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1795" name="Picture 3" descr="Page 2-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588"/>
            <a:ext cx="91408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43" name="Picture 1027" descr="Page 2-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588"/>
            <a:ext cx="91408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7939" name="Picture 3" descr="Page 2-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588"/>
            <a:ext cx="91408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Acute Herpetic </a:t>
            </a:r>
            <a:r>
              <a:rPr lang="en-US" dirty="0" err="1"/>
              <a:t>Gingivostomatitis</a:t>
            </a:r>
            <a:endParaRPr lang="en-US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Etiology</a:t>
            </a:r>
          </a:p>
          <a:p>
            <a:pPr lvl="1"/>
            <a:r>
              <a:rPr lang="en-US" sz="3200" b="1" dirty="0"/>
              <a:t>HSV type I</a:t>
            </a:r>
          </a:p>
          <a:p>
            <a:pPr lvl="1"/>
            <a:r>
              <a:rPr lang="en-US" sz="3200" b="1" dirty="0"/>
              <a:t>Equal in males and females</a:t>
            </a:r>
          </a:p>
          <a:p>
            <a:pPr lvl="1"/>
            <a:r>
              <a:rPr lang="en-US" sz="3200" b="1" dirty="0"/>
              <a:t>Most common &lt; age 6</a:t>
            </a:r>
          </a:p>
          <a:p>
            <a:pPr lvl="1"/>
            <a:r>
              <a:rPr lang="en-US" sz="3200" b="1" dirty="0"/>
              <a:t>Can be seen in adolescents and adults but </a:t>
            </a:r>
            <a:r>
              <a:rPr lang="en-US" sz="3200" b="1" dirty="0">
                <a:solidFill>
                  <a:schemeClr val="hlink"/>
                </a:solidFill>
              </a:rPr>
              <a:t>MOST</a:t>
            </a:r>
            <a:r>
              <a:rPr lang="en-US" sz="3200" b="1" dirty="0"/>
              <a:t> common below age of 6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Herpetic Gingivostomatitis</a:t>
            </a:r>
            <a:br>
              <a:rPr lang="en-US"/>
            </a:br>
            <a:r>
              <a:rPr lang="en-US"/>
              <a:t>Oral Signs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Diffuse involvement of </a:t>
            </a:r>
            <a:r>
              <a:rPr lang="en-US" dirty="0" err="1"/>
              <a:t>gingiva</a:t>
            </a:r>
            <a:r>
              <a:rPr lang="en-US" dirty="0"/>
              <a:t> and oral mucosa</a:t>
            </a:r>
          </a:p>
          <a:p>
            <a:r>
              <a:rPr lang="en-US" dirty="0"/>
              <a:t>Vesicles/ulcers</a:t>
            </a:r>
          </a:p>
          <a:p>
            <a:r>
              <a:rPr lang="en-US" dirty="0"/>
              <a:t>Usually 7-10 day course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Gingivostomatitis</a:t>
            </a:r>
            <a:br>
              <a:rPr lang="en-US" dirty="0"/>
            </a:br>
            <a:r>
              <a:rPr lang="en-US" dirty="0"/>
              <a:t>Oral/Systemic Symptoms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Generalized soreness of mouth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Herpes </a:t>
            </a:r>
            <a:r>
              <a:rPr lang="en-US" sz="2800" dirty="0" err="1"/>
              <a:t>labialis</a:t>
            </a:r>
            <a:r>
              <a:rPr lang="en-US" sz="2800" dirty="0"/>
              <a:t> may accompany intraoral disease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Common to find </a:t>
            </a:r>
            <a:r>
              <a:rPr lang="en-US" sz="2800" dirty="0" err="1"/>
              <a:t>lymphadenopathy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Fever and malaise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May follow debilitating disease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Anxiety, stress, or exhaustion may predispose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6131" name="Picture 3" descr="Page 2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588"/>
            <a:ext cx="91408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8179" name="Picture 3" descr="Page 2-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588"/>
            <a:ext cx="91408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2275" name="Picture 3" descr="Page 2-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588"/>
            <a:ext cx="91408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Normal/Healthy Oral Cavity</a:t>
            </a:r>
          </a:p>
          <a:p>
            <a:r>
              <a:rPr lang="en-US" dirty="0"/>
              <a:t>Acute Gingival Diseases</a:t>
            </a:r>
          </a:p>
          <a:p>
            <a:r>
              <a:rPr lang="en-US" dirty="0" err="1"/>
              <a:t>Vesiculo</a:t>
            </a:r>
            <a:r>
              <a:rPr lang="en-US" dirty="0"/>
              <a:t>-erosive Lesions/</a:t>
            </a:r>
            <a:r>
              <a:rPr lang="en-US" dirty="0" err="1"/>
              <a:t>Desquamative</a:t>
            </a:r>
            <a:r>
              <a:rPr lang="en-US" dirty="0"/>
              <a:t> </a:t>
            </a:r>
          </a:p>
          <a:p>
            <a:r>
              <a:rPr lang="en-US" dirty="0"/>
              <a:t>Benign Growths</a:t>
            </a:r>
          </a:p>
          <a:p>
            <a:r>
              <a:rPr lang="en-US" dirty="0"/>
              <a:t>Carcinoma In-situ</a:t>
            </a:r>
          </a:p>
          <a:p>
            <a:r>
              <a:rPr lang="en-US" dirty="0"/>
              <a:t>Dental Pain/Abscesses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0227" name="Picture 3" descr="Page 2-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588"/>
            <a:ext cx="91408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Gingivostomatitis</a:t>
            </a:r>
            <a:endParaRPr lang="en-US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Recurrent herpes </a:t>
            </a:r>
            <a:r>
              <a:rPr lang="en-US" dirty="0" err="1"/>
              <a:t>labialis</a:t>
            </a:r>
            <a:r>
              <a:rPr lang="en-US" dirty="0"/>
              <a:t>- virus ascends through the sensory and autonomic ganglia</a:t>
            </a:r>
          </a:p>
          <a:p>
            <a:r>
              <a:rPr lang="en-US" dirty="0"/>
              <a:t>Resides in the trigeminal ganglion</a:t>
            </a:r>
          </a:p>
          <a:p>
            <a:r>
              <a:rPr lang="en-US" dirty="0"/>
              <a:t>Activated by overexposure to sunlight, trauma, fever, or stress</a:t>
            </a:r>
            <a:endParaRPr lang="en-US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467600" cy="1143000"/>
          </a:xfrm>
        </p:spPr>
        <p:txBody>
          <a:bodyPr/>
          <a:lstStyle/>
          <a:p>
            <a:pPr algn="ctr"/>
            <a:r>
              <a:rPr lang="en-US" dirty="0"/>
              <a:t>Herpes </a:t>
            </a:r>
            <a:r>
              <a:rPr lang="en-US" dirty="0" err="1"/>
              <a:t>Labialis</a:t>
            </a:r>
            <a:endParaRPr lang="en-US" dirty="0"/>
          </a:p>
        </p:txBody>
      </p:sp>
      <p:pic>
        <p:nvPicPr>
          <p:cNvPr id="4" name="Content Placeholder 3" descr="Dental-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6492" y="2209800"/>
            <a:ext cx="4775200" cy="35814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 palliative care only</a:t>
            </a:r>
          </a:p>
          <a:p>
            <a:r>
              <a:rPr lang="en-US" dirty="0"/>
              <a:t>Acyclovir if detected prior to vesicle formation</a:t>
            </a:r>
          </a:p>
          <a:p>
            <a:r>
              <a:rPr lang="en-US" dirty="0" err="1"/>
              <a:t>Xylocaine</a:t>
            </a:r>
            <a:r>
              <a:rPr lang="en-US" dirty="0"/>
              <a:t> mouth rinse</a:t>
            </a:r>
          </a:p>
          <a:p>
            <a:r>
              <a:rPr lang="en-US" dirty="0"/>
              <a:t>Hydration</a:t>
            </a:r>
          </a:p>
          <a:p>
            <a:r>
              <a:rPr lang="en-US" dirty="0"/>
              <a:t>Patient education</a:t>
            </a:r>
          </a:p>
          <a:p>
            <a:r>
              <a:rPr lang="en-US" dirty="0"/>
              <a:t>Lysine?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Desquamative</a:t>
            </a:r>
            <a:r>
              <a:rPr lang="en-US" dirty="0"/>
              <a:t> Gingivitis</a:t>
            </a:r>
            <a:br>
              <a:rPr lang="en-US" dirty="0"/>
            </a:br>
            <a:r>
              <a:rPr lang="en-US" dirty="0"/>
              <a:t>Oral Mucous Membrane Diseases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32037"/>
            <a:ext cx="7467600" cy="4525963"/>
          </a:xfrm>
        </p:spPr>
        <p:txBody>
          <a:bodyPr/>
          <a:lstStyle/>
          <a:p>
            <a:r>
              <a:rPr lang="en-US" sz="2800" dirty="0" err="1"/>
              <a:t>Desquamative</a:t>
            </a:r>
            <a:r>
              <a:rPr lang="en-US" sz="2800" dirty="0"/>
              <a:t> Gingivitis-NOT a specific disease entity, a gingival response associated with a variety of conditions</a:t>
            </a:r>
          </a:p>
          <a:p>
            <a:r>
              <a:rPr lang="en-US" sz="2800" dirty="0" err="1"/>
              <a:t>Dermatoses</a:t>
            </a:r>
            <a:r>
              <a:rPr lang="en-US" sz="2800" dirty="0"/>
              <a:t>- Lichen </a:t>
            </a:r>
            <a:r>
              <a:rPr lang="en-US" sz="2800" dirty="0" err="1"/>
              <a:t>planus</a:t>
            </a:r>
            <a:r>
              <a:rPr lang="en-US" sz="2800" dirty="0"/>
              <a:t>, BMMP, </a:t>
            </a:r>
            <a:r>
              <a:rPr lang="en-US" sz="2800" dirty="0" err="1"/>
              <a:t>Pemphigus</a:t>
            </a:r>
            <a:r>
              <a:rPr lang="en-US" sz="2800" dirty="0"/>
              <a:t>, </a:t>
            </a:r>
            <a:r>
              <a:rPr lang="en-US" sz="2800" dirty="0" err="1"/>
              <a:t>Erythema</a:t>
            </a:r>
            <a:r>
              <a:rPr lang="en-US" sz="2800" dirty="0"/>
              <a:t> </a:t>
            </a:r>
            <a:r>
              <a:rPr lang="en-US" sz="2800" dirty="0" err="1"/>
              <a:t>Multiforme</a:t>
            </a:r>
            <a:r>
              <a:rPr lang="en-US" sz="2800" dirty="0"/>
              <a:t>, Lupus </a:t>
            </a:r>
            <a:r>
              <a:rPr lang="en-US" sz="2800" dirty="0" err="1"/>
              <a:t>Erythematosus</a:t>
            </a:r>
            <a:endParaRPr lang="en-US" sz="2800" b="0" i="1" u="sng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Lichen </a:t>
            </a:r>
            <a:r>
              <a:rPr lang="en-US" dirty="0" err="1"/>
              <a:t>Planus</a:t>
            </a:r>
            <a:endParaRPr lang="en-US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Common, chronic </a:t>
            </a:r>
            <a:r>
              <a:rPr lang="en-US" dirty="0" err="1"/>
              <a:t>dermatosis</a:t>
            </a:r>
            <a:endParaRPr lang="en-US" dirty="0"/>
          </a:p>
          <a:p>
            <a:r>
              <a:rPr lang="en-US" dirty="0"/>
              <a:t>Middle aged and older females</a:t>
            </a:r>
          </a:p>
          <a:p>
            <a:r>
              <a:rPr lang="en-US" dirty="0"/>
              <a:t>Hyperkeratosis</a:t>
            </a:r>
          </a:p>
          <a:p>
            <a:r>
              <a:rPr lang="en-US" dirty="0"/>
              <a:t>Autoimmune etiology</a:t>
            </a:r>
          </a:p>
          <a:p>
            <a:r>
              <a:rPr lang="en-US" dirty="0"/>
              <a:t>Oral lesions-most common are reticular and erosive, both follow a chronic course that </a:t>
            </a:r>
            <a:r>
              <a:rPr lang="en-US" b="0" i="1" u="sng" dirty="0">
                <a:solidFill>
                  <a:schemeClr val="accent1"/>
                </a:solidFill>
              </a:rPr>
              <a:t>waxes and wanes</a:t>
            </a:r>
          </a:p>
          <a:p>
            <a:r>
              <a:rPr lang="en-US" i="1" u="sng" dirty="0">
                <a:solidFill>
                  <a:schemeClr val="accent1"/>
                </a:solidFill>
              </a:rPr>
              <a:t>No cure!</a:t>
            </a:r>
            <a:endParaRPr lang="en-US" b="0" i="1" u="sng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63" name="Picture 3" descr="Page 3-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588"/>
            <a:ext cx="91408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Lichen </a:t>
            </a:r>
            <a:r>
              <a:rPr lang="en-US" dirty="0" err="1"/>
              <a:t>Planus</a:t>
            </a:r>
            <a:endParaRPr lang="en-US" dirty="0"/>
          </a:p>
        </p:txBody>
      </p:sp>
      <p:pic>
        <p:nvPicPr>
          <p:cNvPr id="6" name="Content Placeholder 5" descr="Picture 0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600200"/>
            <a:ext cx="6553200" cy="436880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Lichen </a:t>
            </a:r>
            <a:r>
              <a:rPr lang="en-US" dirty="0" err="1"/>
              <a:t>Planus</a:t>
            </a:r>
            <a:endParaRPr lang="en-US" dirty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Gingival lesions-10% of the patients have lesions restricted to the </a:t>
            </a:r>
            <a:r>
              <a:rPr lang="en-US" dirty="0" err="1"/>
              <a:t>gingiva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Some lesions may be very painful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Histologic</a:t>
            </a:r>
            <a:r>
              <a:rPr lang="en-US" dirty="0"/>
              <a:t> evaluation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Hyperkeratosis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Degeneration of basal layer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“Saw-toothed” </a:t>
            </a:r>
            <a:r>
              <a:rPr lang="en-US" dirty="0" err="1"/>
              <a:t>rete</a:t>
            </a:r>
            <a:r>
              <a:rPr lang="en-US" dirty="0"/>
              <a:t> ridges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Dense infiltrate in lamina </a:t>
            </a:r>
            <a:r>
              <a:rPr lang="en-US" dirty="0" err="1"/>
              <a:t>propria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6611" name="Picture 3" descr="Page 3-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588"/>
            <a:ext cx="91408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Normal/Healthy Oral Cavity</a:t>
            </a:r>
          </a:p>
        </p:txBody>
      </p:sp>
      <p:pic>
        <p:nvPicPr>
          <p:cNvPr id="4" name="Content Placeholder 3" descr="love_your_goo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7476" y="1600200"/>
            <a:ext cx="6807048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Lichen </a:t>
            </a:r>
            <a:r>
              <a:rPr lang="en-US" dirty="0" err="1"/>
              <a:t>Planus</a:t>
            </a:r>
            <a:endParaRPr lang="en-US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Differential-</a:t>
            </a:r>
            <a:r>
              <a:rPr lang="en-US" dirty="0" err="1"/>
              <a:t>squamous</a:t>
            </a:r>
            <a:r>
              <a:rPr lang="en-US" dirty="0"/>
              <a:t> cell, </a:t>
            </a:r>
            <a:r>
              <a:rPr lang="en-US" dirty="0" err="1"/>
              <a:t>vesiculobullous</a:t>
            </a:r>
            <a:r>
              <a:rPr lang="en-US" dirty="0"/>
              <a:t> disorders</a:t>
            </a:r>
          </a:p>
          <a:p>
            <a:r>
              <a:rPr lang="en-US" dirty="0"/>
              <a:t>Treatment-only the erosive or ulcerative lesions require treatment, usually with topical steroids</a:t>
            </a:r>
          </a:p>
          <a:p>
            <a:r>
              <a:rPr lang="en-US" dirty="0"/>
              <a:t>Consider systemic steroids if erosive/ulcerative forms persist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Lichen </a:t>
            </a:r>
            <a:r>
              <a:rPr lang="en-US" dirty="0" err="1"/>
              <a:t>Planus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Lichenoid</a:t>
            </a:r>
            <a:r>
              <a:rPr lang="en-US" dirty="0"/>
              <a:t> drug reactions</a:t>
            </a:r>
          </a:p>
          <a:p>
            <a:pPr lvl="1"/>
            <a:r>
              <a:rPr lang="en-US" dirty="0" err="1"/>
              <a:t>Lisinopril</a:t>
            </a:r>
            <a:r>
              <a:rPr lang="en-US" dirty="0"/>
              <a:t> or other ACE Inhibitors</a:t>
            </a:r>
          </a:p>
          <a:p>
            <a:pPr lvl="1"/>
            <a:r>
              <a:rPr lang="en-US" dirty="0"/>
              <a:t>Consultation with physician ~ change BP med??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Benign Mucous Membrane </a:t>
            </a:r>
            <a:r>
              <a:rPr lang="en-US" dirty="0" err="1"/>
              <a:t>Pemphigoid</a:t>
            </a:r>
            <a:r>
              <a:rPr lang="en-US" dirty="0"/>
              <a:t> (BMMP)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Chronic</a:t>
            </a:r>
          </a:p>
          <a:p>
            <a:r>
              <a:rPr lang="en-US"/>
              <a:t>Vesiculobullous, autoimmune disorder</a:t>
            </a:r>
          </a:p>
          <a:p>
            <a:r>
              <a:rPr lang="en-US"/>
              <a:t>Females in the 5</a:t>
            </a:r>
            <a:r>
              <a:rPr lang="en-US" baseline="30000"/>
              <a:t>th</a:t>
            </a:r>
            <a:r>
              <a:rPr lang="en-US"/>
              <a:t> decade</a:t>
            </a:r>
          </a:p>
          <a:p>
            <a:r>
              <a:rPr lang="en-US"/>
              <a:t>Oral lesions</a:t>
            </a:r>
          </a:p>
          <a:p>
            <a:pPr lvl="1"/>
            <a:r>
              <a:rPr lang="en-US"/>
              <a:t>Erythema, desquamation, ulceration, vesiculation of keratinized gingiva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BMMP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Histologic evaluation-subepithelial vesiculation</a:t>
            </a:r>
          </a:p>
          <a:p>
            <a:pPr lvl="1"/>
            <a:r>
              <a:rPr lang="en-US"/>
              <a:t>Epithelium separated from underlying lamina propria, basal layer intact</a:t>
            </a:r>
          </a:p>
          <a:p>
            <a:pPr lvl="1"/>
            <a:r>
              <a:rPr lang="en-US"/>
              <a:t>Immunofluorescence along the basement membrane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BMMP</a:t>
            </a:r>
          </a:p>
        </p:txBody>
      </p:sp>
      <p:pic>
        <p:nvPicPr>
          <p:cNvPr id="4" name="Content Placeholder 3" descr="oral pemphigoi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9434" y="1600200"/>
            <a:ext cx="6321966" cy="4583114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BMMP</a:t>
            </a:r>
          </a:p>
        </p:txBody>
      </p:sp>
      <p:pic>
        <p:nvPicPr>
          <p:cNvPr id="4" name="Content Placeholder 3" descr="untitled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2885" y="1981200"/>
            <a:ext cx="6412459" cy="42672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Michel’s Solution ~ oral biopsy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Direct </a:t>
            </a:r>
            <a:r>
              <a:rPr lang="en-US" dirty="0" err="1"/>
              <a:t>Immunofluorescence</a:t>
            </a:r>
            <a:endParaRPr lang="en-US" dirty="0"/>
          </a:p>
        </p:txBody>
      </p:sp>
      <p:pic>
        <p:nvPicPr>
          <p:cNvPr id="4" name="Content Placeholder 3" descr="3b40xhrs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22705" y="1905000"/>
            <a:ext cx="5378823" cy="42672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BMMP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Ocular lesions-unilateral conjunctivitis, within 2 years becomes bilateral, may produce scarring, blindness</a:t>
            </a:r>
          </a:p>
          <a:p>
            <a:r>
              <a:rPr lang="en-US" dirty="0"/>
              <a:t>Differential-any of the </a:t>
            </a:r>
            <a:r>
              <a:rPr lang="en-US" dirty="0" err="1"/>
              <a:t>vesiculobullous</a:t>
            </a:r>
            <a:r>
              <a:rPr lang="en-US" dirty="0"/>
              <a:t> disorders</a:t>
            </a:r>
          </a:p>
          <a:p>
            <a:r>
              <a:rPr lang="en-US" dirty="0"/>
              <a:t>Therapy-topical steroids or systemic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Pemphigus</a:t>
            </a:r>
            <a:endParaRPr lang="en-US" dirty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Group of autoimmune </a:t>
            </a:r>
            <a:r>
              <a:rPr lang="en-US" dirty="0" err="1"/>
              <a:t>bullous</a:t>
            </a:r>
            <a:r>
              <a:rPr lang="en-US" dirty="0"/>
              <a:t> disorders</a:t>
            </a:r>
          </a:p>
          <a:p>
            <a:pPr>
              <a:lnSpc>
                <a:spcPct val="90000"/>
              </a:lnSpc>
            </a:pPr>
            <a:r>
              <a:rPr lang="en-US" dirty="0"/>
              <a:t>Predominant </a:t>
            </a:r>
            <a:r>
              <a:rPr lang="en-US" dirty="0" err="1"/>
              <a:t>IgG</a:t>
            </a:r>
            <a:r>
              <a:rPr lang="en-US" dirty="0"/>
              <a:t> immunoglobulin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Pemphigus</a:t>
            </a:r>
            <a:r>
              <a:rPr lang="en-US" dirty="0"/>
              <a:t> </a:t>
            </a:r>
            <a:r>
              <a:rPr lang="en-US" dirty="0" err="1"/>
              <a:t>vulgaris</a:t>
            </a:r>
            <a:r>
              <a:rPr lang="en-US" dirty="0"/>
              <a:t>-most common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Cutaneous</a:t>
            </a:r>
            <a:r>
              <a:rPr lang="en-US" dirty="0"/>
              <a:t> and/or mucous membrane vesicles</a:t>
            </a:r>
          </a:p>
          <a:p>
            <a:pPr>
              <a:lnSpc>
                <a:spcPct val="90000"/>
              </a:lnSpc>
            </a:pPr>
            <a:r>
              <a:rPr lang="en-US" dirty="0"/>
              <a:t>Lethal 10% of the time</a:t>
            </a:r>
          </a:p>
          <a:p>
            <a:pPr>
              <a:lnSpc>
                <a:spcPct val="90000"/>
              </a:lnSpc>
            </a:pPr>
            <a:r>
              <a:rPr lang="en-US" dirty="0"/>
              <a:t>60% of patients present with oral lesions as the first sign of disease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Normal/Healthy Oral Cavity</a:t>
            </a:r>
          </a:p>
        </p:txBody>
      </p:sp>
      <p:pic>
        <p:nvPicPr>
          <p:cNvPr id="4" name="Content Placeholder 3" descr="downloa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524000"/>
            <a:ext cx="6302643" cy="46482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Pemphigus</a:t>
            </a:r>
            <a:endParaRPr lang="en-US" dirty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Oral lesions- small vesicles to large </a:t>
            </a:r>
            <a:r>
              <a:rPr lang="en-US" dirty="0" err="1"/>
              <a:t>bullae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Skin lesions-</a:t>
            </a:r>
            <a:r>
              <a:rPr lang="en-US" dirty="0" err="1"/>
              <a:t>bullae</a:t>
            </a:r>
            <a:r>
              <a:rPr lang="en-US" dirty="0"/>
              <a:t> present on flexor surfaces</a:t>
            </a:r>
          </a:p>
          <a:p>
            <a:pPr>
              <a:lnSpc>
                <a:spcPct val="90000"/>
              </a:lnSpc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Nikolsky’s</a:t>
            </a:r>
            <a:r>
              <a:rPr lang="en-US" dirty="0"/>
              <a:t> Sign</a:t>
            </a:r>
          </a:p>
          <a:p>
            <a:r>
              <a:rPr lang="en-US" dirty="0"/>
              <a:t>Michel’s Solution ~ oral biopsy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0707" name="Picture 3" descr="Page 3-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588"/>
            <a:ext cx="91408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467600" cy="1143000"/>
          </a:xfrm>
        </p:spPr>
        <p:txBody>
          <a:bodyPr/>
          <a:lstStyle/>
          <a:p>
            <a:pPr algn="ctr"/>
            <a:r>
              <a:rPr lang="en-US" dirty="0"/>
              <a:t>Direct </a:t>
            </a:r>
            <a:r>
              <a:rPr lang="en-US" dirty="0" err="1"/>
              <a:t>Immunofluorescence</a:t>
            </a:r>
            <a:endParaRPr lang="en-US" dirty="0"/>
          </a:p>
        </p:txBody>
      </p:sp>
      <p:pic>
        <p:nvPicPr>
          <p:cNvPr id="4" name="Content Placeholder 3" descr="if-salt-split-assay-separation-thumb-447x358-384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600200"/>
            <a:ext cx="5550048" cy="4445005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Systemic corticosteroids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Benign 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Fibroma</a:t>
            </a:r>
            <a:endParaRPr lang="en-US" dirty="0"/>
          </a:p>
          <a:p>
            <a:pPr lvl="1"/>
            <a:r>
              <a:rPr lang="en-US" dirty="0"/>
              <a:t>Firm, asymptomatic, smooth surfaced</a:t>
            </a:r>
          </a:p>
          <a:p>
            <a:pPr lvl="1"/>
            <a:r>
              <a:rPr lang="en-US" dirty="0" err="1"/>
              <a:t>Buccal</a:t>
            </a:r>
            <a:r>
              <a:rPr lang="en-US" dirty="0"/>
              <a:t> mucosa and lower lip </a:t>
            </a:r>
          </a:p>
          <a:p>
            <a:pPr lvl="1"/>
            <a:r>
              <a:rPr lang="en-US" dirty="0"/>
              <a:t>Response to trauma/chronic irritation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Treatment</a:t>
            </a:r>
          </a:p>
        </p:txBody>
      </p:sp>
      <p:pic>
        <p:nvPicPr>
          <p:cNvPr id="4" name="Content Placeholder 3" descr="fibro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2380" y="1828800"/>
            <a:ext cx="6321620" cy="41910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Benign 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Pyogenic</a:t>
            </a:r>
            <a:r>
              <a:rPr lang="en-US" dirty="0"/>
              <a:t> </a:t>
            </a:r>
            <a:r>
              <a:rPr lang="en-US" dirty="0" err="1"/>
              <a:t>granuloma</a:t>
            </a:r>
            <a:endParaRPr lang="en-US" dirty="0"/>
          </a:p>
          <a:p>
            <a:pPr lvl="1"/>
            <a:r>
              <a:rPr lang="en-US" dirty="0"/>
              <a:t>Sessile, hemorrhagic, </a:t>
            </a:r>
            <a:r>
              <a:rPr lang="en-US" dirty="0" err="1"/>
              <a:t>exophytic</a:t>
            </a:r>
            <a:r>
              <a:rPr lang="en-US" dirty="0"/>
              <a:t>, ulcerated</a:t>
            </a:r>
          </a:p>
          <a:p>
            <a:pPr lvl="1"/>
            <a:r>
              <a:rPr lang="en-US" dirty="0"/>
              <a:t>Overgrowth of granulation tissue secondary to irritation</a:t>
            </a:r>
          </a:p>
          <a:p>
            <a:pPr lvl="1"/>
            <a:r>
              <a:rPr lang="en-US" dirty="0"/>
              <a:t>Female predilection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Pyogenic</a:t>
            </a:r>
            <a:r>
              <a:rPr lang="en-US" dirty="0"/>
              <a:t> </a:t>
            </a:r>
            <a:r>
              <a:rPr lang="en-US" dirty="0" err="1"/>
              <a:t>Granuloma</a:t>
            </a:r>
            <a:endParaRPr lang="en-US" dirty="0"/>
          </a:p>
        </p:txBody>
      </p:sp>
      <p:pic>
        <p:nvPicPr>
          <p:cNvPr id="4" name="Content Placeholder 3" descr="JIndianSocPeriodontol_2014_18_2_236_131339_u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4527" y="1928163"/>
            <a:ext cx="6132945" cy="3870036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Excisional</a:t>
            </a:r>
            <a:endParaRPr lang="en-US" dirty="0"/>
          </a:p>
          <a:p>
            <a:r>
              <a:rPr lang="en-US" dirty="0"/>
              <a:t>Low rate of recurrence if fully </a:t>
            </a:r>
            <a:r>
              <a:rPr lang="en-US" dirty="0" err="1"/>
              <a:t>resected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Floor of Mouth</a:t>
            </a:r>
          </a:p>
        </p:txBody>
      </p:sp>
      <p:pic>
        <p:nvPicPr>
          <p:cNvPr id="4" name="Content Placeholder 3" descr="download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524000"/>
            <a:ext cx="7747000" cy="46482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Benign 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Peripheral ossifying </a:t>
            </a:r>
            <a:r>
              <a:rPr lang="en-US" dirty="0" err="1"/>
              <a:t>fibroma</a:t>
            </a:r>
            <a:endParaRPr lang="en-US" dirty="0"/>
          </a:p>
          <a:p>
            <a:pPr lvl="1"/>
            <a:r>
              <a:rPr lang="en-US" dirty="0"/>
              <a:t>Young adults</a:t>
            </a:r>
          </a:p>
          <a:p>
            <a:pPr lvl="1"/>
            <a:r>
              <a:rPr lang="en-US" dirty="0"/>
              <a:t>Female predilection</a:t>
            </a:r>
          </a:p>
          <a:p>
            <a:pPr lvl="1"/>
            <a:r>
              <a:rPr lang="en-US" dirty="0"/>
              <a:t>Exclusively on the </a:t>
            </a:r>
            <a:r>
              <a:rPr lang="en-US" dirty="0" err="1"/>
              <a:t>gingiva</a:t>
            </a:r>
            <a:endParaRPr lang="en-US" dirty="0"/>
          </a:p>
          <a:p>
            <a:pPr lvl="1"/>
            <a:r>
              <a:rPr lang="en-US" dirty="0"/>
              <a:t>Firm, sessile, </a:t>
            </a:r>
            <a:r>
              <a:rPr lang="en-US" dirty="0" err="1"/>
              <a:t>exophytic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Peripheral Ossifying </a:t>
            </a:r>
            <a:r>
              <a:rPr lang="en-US" dirty="0" err="1"/>
              <a:t>Fibroma</a:t>
            </a:r>
            <a:endParaRPr lang="en-US" dirty="0"/>
          </a:p>
        </p:txBody>
      </p:sp>
      <p:pic>
        <p:nvPicPr>
          <p:cNvPr id="4" name="Content Placeholder 3" descr="downloa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5375" y="1801019"/>
            <a:ext cx="6191250" cy="4124325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Histology</a:t>
            </a:r>
          </a:p>
        </p:txBody>
      </p:sp>
      <p:pic>
        <p:nvPicPr>
          <p:cNvPr id="4" name="Content Placeholder 3" descr="a15fig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590800"/>
            <a:ext cx="8563477" cy="3004344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Excisional</a:t>
            </a:r>
            <a:r>
              <a:rPr lang="en-US" dirty="0"/>
              <a:t> biopsy</a:t>
            </a:r>
          </a:p>
          <a:p>
            <a:r>
              <a:rPr lang="en-US" dirty="0"/>
              <a:t>15-20% recurrence rate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Benign 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Peripheral Giant Cell </a:t>
            </a:r>
            <a:r>
              <a:rPr lang="en-US" dirty="0" err="1"/>
              <a:t>Granuloma</a:t>
            </a:r>
            <a:endParaRPr lang="en-US" dirty="0"/>
          </a:p>
          <a:p>
            <a:pPr lvl="1"/>
            <a:r>
              <a:rPr lang="en-US" dirty="0"/>
              <a:t>Female predilection</a:t>
            </a:r>
          </a:p>
          <a:p>
            <a:pPr lvl="1"/>
            <a:r>
              <a:rPr lang="en-US" dirty="0"/>
              <a:t>Firm, pink/red/blue, sessile</a:t>
            </a:r>
          </a:p>
          <a:p>
            <a:pPr lvl="1"/>
            <a:r>
              <a:rPr lang="en-US" dirty="0"/>
              <a:t>Confined to </a:t>
            </a:r>
            <a:r>
              <a:rPr lang="en-US" dirty="0" err="1"/>
              <a:t>gingiva</a:t>
            </a:r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Peripheral Giant Cell </a:t>
            </a:r>
            <a:r>
              <a:rPr lang="en-US" dirty="0" err="1"/>
              <a:t>Granuloma</a:t>
            </a:r>
            <a:endParaRPr lang="en-US" dirty="0"/>
          </a:p>
        </p:txBody>
      </p:sp>
      <p:pic>
        <p:nvPicPr>
          <p:cNvPr id="4" name="Content Placeholder 3" descr="1048885-1079711-17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63700" y="2148681"/>
            <a:ext cx="5054600" cy="342900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Histology</a:t>
            </a:r>
          </a:p>
        </p:txBody>
      </p:sp>
      <p:pic>
        <p:nvPicPr>
          <p:cNvPr id="4" name="Content Placeholder 3" descr="capture13193857769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447800"/>
            <a:ext cx="5336875" cy="4419599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Excisional</a:t>
            </a:r>
            <a:endParaRPr lang="en-US" dirty="0"/>
          </a:p>
          <a:p>
            <a:r>
              <a:rPr lang="en-US" dirty="0"/>
              <a:t>15-20% recurrence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Floor of Mouth/Ventral or Lateral Tongue 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White plaques</a:t>
            </a:r>
          </a:p>
          <a:p>
            <a:r>
              <a:rPr lang="en-US" dirty="0"/>
              <a:t>Generally painless</a:t>
            </a:r>
          </a:p>
          <a:p>
            <a:r>
              <a:rPr lang="en-US" dirty="0"/>
              <a:t>Painful if ulcerated</a:t>
            </a:r>
          </a:p>
          <a:p>
            <a:r>
              <a:rPr lang="en-US" dirty="0"/>
              <a:t>History of smoking/smokeless tobacco and/or alcohol consumption</a:t>
            </a:r>
          </a:p>
          <a:p>
            <a:endParaRPr lang="en-US" dirty="0"/>
          </a:p>
          <a:p>
            <a:r>
              <a:rPr lang="en-US" dirty="0"/>
              <a:t>Floor of mouth and lateral tongue lesions are areas highly associated with carcinoma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Presentation</a:t>
            </a:r>
          </a:p>
        </p:txBody>
      </p:sp>
      <p:pic>
        <p:nvPicPr>
          <p:cNvPr id="4" name="Picture 2" descr="N:\patients 08\leukoplakia\IMG_8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302" b="14729"/>
          <a:stretch>
            <a:fillRect/>
          </a:stretch>
        </p:blipFill>
        <p:spPr bwMode="auto">
          <a:xfrm>
            <a:off x="2795147" y="1784350"/>
            <a:ext cx="4010905" cy="4572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Tongue</a:t>
            </a:r>
          </a:p>
        </p:txBody>
      </p:sp>
      <p:pic>
        <p:nvPicPr>
          <p:cNvPr id="4" name="Content Placeholder 3" descr="a5c5a8b99b53f69b4837edf7f55d05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7400" y="1524000"/>
            <a:ext cx="4572000" cy="45720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Presentation</a:t>
            </a:r>
          </a:p>
        </p:txBody>
      </p:sp>
      <p:pic>
        <p:nvPicPr>
          <p:cNvPr id="4" name="Content Placeholder 3" descr="F:\DCIM\886CANON\IMG_86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773" r="11396"/>
          <a:stretch>
            <a:fillRect/>
          </a:stretch>
        </p:blipFill>
        <p:spPr bwMode="auto">
          <a:xfrm rot="10800000">
            <a:off x="2576940" y="1784350"/>
            <a:ext cx="4447320" cy="4572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Lesion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Circumscribed, adherent, white plaques with variations in size and surface characteristics</a:t>
            </a:r>
          </a:p>
          <a:p>
            <a:endParaRPr lang="en-US" dirty="0"/>
          </a:p>
          <a:p>
            <a:r>
              <a:rPr lang="en-US" dirty="0"/>
              <a:t>Patients description: Painless and persistent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Histology</a:t>
            </a:r>
          </a:p>
        </p:txBody>
      </p:sp>
      <p:pic>
        <p:nvPicPr>
          <p:cNvPr id="6" name="Content Placeholder 5" descr="SNAP-101242-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4038600" cy="3026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 descr="SNAP-101314-0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200" y="1371600"/>
            <a:ext cx="3391211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676400" y="4876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Ventral Tongue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6172200"/>
            <a:ext cx="320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Floor of Mouth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Histology</a:t>
            </a:r>
          </a:p>
        </p:txBody>
      </p:sp>
      <p:pic>
        <p:nvPicPr>
          <p:cNvPr id="5" name="Content Placeholder 4" descr="SNAP-101528-00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8" y="2520024"/>
            <a:ext cx="4038600" cy="3026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 descr="SNAP-102132-00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520024"/>
            <a:ext cx="4038600" cy="3026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Histology</a:t>
            </a:r>
          </a:p>
        </p:txBody>
      </p:sp>
      <p:pic>
        <p:nvPicPr>
          <p:cNvPr id="6" name="Content Placeholder 5" descr="SNAP-102023-001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56138" y="2520024"/>
            <a:ext cx="4038600" cy="3026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 descr="SNAP-102342-001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5138" y="2520024"/>
            <a:ext cx="4038600" cy="3026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Microscopic Findings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Keratotic</a:t>
            </a:r>
            <a:r>
              <a:rPr lang="en-US" dirty="0"/>
              <a:t> stratified </a:t>
            </a:r>
            <a:r>
              <a:rPr lang="en-US" dirty="0" err="1"/>
              <a:t>squamous</a:t>
            </a:r>
            <a:r>
              <a:rPr lang="en-US" dirty="0"/>
              <a:t> epithelium exhibiting severe maturational changes</a:t>
            </a:r>
          </a:p>
          <a:p>
            <a:r>
              <a:rPr lang="en-US" dirty="0"/>
              <a:t>Nuclear </a:t>
            </a:r>
            <a:r>
              <a:rPr lang="en-US" dirty="0" err="1"/>
              <a:t>hyperchromaticity</a:t>
            </a:r>
            <a:endParaRPr lang="en-US" dirty="0"/>
          </a:p>
          <a:p>
            <a:r>
              <a:rPr lang="en-US" dirty="0"/>
              <a:t>Cellular </a:t>
            </a:r>
            <a:r>
              <a:rPr lang="en-US" dirty="0" err="1"/>
              <a:t>pleomorphism</a:t>
            </a:r>
            <a:endParaRPr lang="en-US" dirty="0"/>
          </a:p>
          <a:p>
            <a:r>
              <a:rPr lang="en-US" dirty="0"/>
              <a:t>Increased mitotic figures</a:t>
            </a:r>
          </a:p>
          <a:p>
            <a:endParaRPr lang="en-US" dirty="0"/>
          </a:p>
          <a:p>
            <a:r>
              <a:rPr lang="en-US" dirty="0" err="1"/>
              <a:t>Histologic</a:t>
            </a:r>
            <a:r>
              <a:rPr lang="en-US" dirty="0"/>
              <a:t> diagnosis: Carcinoma in-situ with severe dysplasia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Lateral Tongue Carcinoma</a:t>
            </a:r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3058" y="1386681"/>
            <a:ext cx="5742622" cy="4785519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Case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63 </a:t>
            </a:r>
            <a:r>
              <a:rPr lang="en-US" dirty="0" err="1"/>
              <a:t>yo</a:t>
            </a:r>
            <a:r>
              <a:rPr lang="en-US" dirty="0"/>
              <a:t> Caucasian Female</a:t>
            </a:r>
          </a:p>
          <a:p>
            <a:r>
              <a:rPr lang="en-US" dirty="0"/>
              <a:t>Unremarkable health history</a:t>
            </a:r>
          </a:p>
          <a:p>
            <a:r>
              <a:rPr lang="en-US" dirty="0"/>
              <a:t>Unremarkable dental history</a:t>
            </a:r>
          </a:p>
          <a:p>
            <a:r>
              <a:rPr lang="en-US" dirty="0"/>
              <a:t>Chief Complaint: “My gums have recently swelled up, I think I have an abscess”</a:t>
            </a:r>
          </a:p>
        </p:txBody>
      </p:sp>
    </p:spTree>
    <p:extLst>
      <p:ext uri="{BB962C8B-B14F-4D97-AF65-F5344CB8AC3E}">
        <p14:creationId xmlns:p14="http://schemas.microsoft.com/office/powerpoint/2010/main" val="19377641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4" name="Content Placeholder 3" descr="IMG_06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862" t="5304" r="15470" b="27072"/>
          <a:stretch>
            <a:fillRect/>
          </a:stretch>
        </p:blipFill>
        <p:spPr>
          <a:xfrm>
            <a:off x="1752600" y="533400"/>
            <a:ext cx="6454589" cy="5486400"/>
          </a:xfrm>
        </p:spPr>
      </p:pic>
    </p:spTree>
    <p:extLst>
      <p:ext uri="{BB962C8B-B14F-4D97-AF65-F5344CB8AC3E}">
        <p14:creationId xmlns:p14="http://schemas.microsoft.com/office/powerpoint/2010/main" val="20581605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914400"/>
          </a:xfrm>
        </p:spPr>
        <p:txBody>
          <a:bodyPr/>
          <a:lstStyle/>
          <a:p>
            <a:pPr algn="ctr"/>
            <a:r>
              <a:rPr lang="en-US" dirty="0" err="1"/>
              <a:t>Periapical</a:t>
            </a:r>
            <a:r>
              <a:rPr lang="en-US" dirty="0"/>
              <a:t> </a:t>
            </a:r>
          </a:p>
        </p:txBody>
      </p:sp>
      <p:pic>
        <p:nvPicPr>
          <p:cNvPr id="4" name="Content Placeholder 3" descr="X103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0" y="1066800"/>
            <a:ext cx="4191000" cy="5359399"/>
          </a:xfrm>
        </p:spPr>
      </p:pic>
    </p:spTree>
    <p:extLst>
      <p:ext uri="{BB962C8B-B14F-4D97-AF65-F5344CB8AC3E}">
        <p14:creationId xmlns:p14="http://schemas.microsoft.com/office/powerpoint/2010/main" val="791581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Normal/Healthy Oral Cavity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Firm/Pink </a:t>
            </a:r>
            <a:r>
              <a:rPr lang="en-US" dirty="0" err="1"/>
              <a:t>gingiva</a:t>
            </a:r>
            <a:endParaRPr lang="en-US" dirty="0"/>
          </a:p>
          <a:p>
            <a:r>
              <a:rPr lang="en-US" dirty="0"/>
              <a:t>No caries</a:t>
            </a:r>
          </a:p>
          <a:p>
            <a:r>
              <a:rPr lang="en-US" dirty="0"/>
              <a:t>No palpable masses</a:t>
            </a:r>
          </a:p>
          <a:p>
            <a:r>
              <a:rPr lang="en-US" dirty="0"/>
              <a:t>No swelling</a:t>
            </a:r>
          </a:p>
          <a:p>
            <a:r>
              <a:rPr lang="en-US" dirty="0"/>
              <a:t>No sinus tracts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Periodontal probe depths WNL</a:t>
            </a:r>
          </a:p>
          <a:p>
            <a:r>
              <a:rPr lang="en-US" dirty="0"/>
              <a:t>Endodontic ice #’s 27-30 WNL</a:t>
            </a:r>
          </a:p>
          <a:p>
            <a:r>
              <a:rPr lang="en-US" dirty="0"/>
              <a:t>Percussion/Palpation #27-30 WNL</a:t>
            </a:r>
          </a:p>
          <a:p>
            <a:r>
              <a:rPr lang="en-US" dirty="0"/>
              <a:t>Class II Mobility #28 and Class I #29</a:t>
            </a:r>
          </a:p>
          <a:p>
            <a:r>
              <a:rPr lang="en-US" dirty="0"/>
              <a:t>Soft, fluctuant swelling in the alveolar mucosa facial #27/28</a:t>
            </a:r>
          </a:p>
        </p:txBody>
      </p:sp>
    </p:spTree>
    <p:extLst>
      <p:ext uri="{BB962C8B-B14F-4D97-AF65-F5344CB8AC3E}">
        <p14:creationId xmlns:p14="http://schemas.microsoft.com/office/powerpoint/2010/main" val="36095196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Surgical Exposure</a:t>
            </a:r>
          </a:p>
        </p:txBody>
      </p:sp>
      <p:pic>
        <p:nvPicPr>
          <p:cNvPr id="4" name="Content Placeholder 3" descr="IMG_0690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35025393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691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609600"/>
            <a:ext cx="7560732" cy="5670549"/>
          </a:xfrm>
        </p:spPr>
      </p:pic>
    </p:spTree>
    <p:extLst>
      <p:ext uri="{BB962C8B-B14F-4D97-AF65-F5344CB8AC3E}">
        <p14:creationId xmlns:p14="http://schemas.microsoft.com/office/powerpoint/2010/main" val="2704961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692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7662333" cy="5746750"/>
          </a:xfrm>
        </p:spPr>
      </p:pic>
    </p:spTree>
    <p:extLst>
      <p:ext uri="{BB962C8B-B14F-4D97-AF65-F5344CB8AC3E}">
        <p14:creationId xmlns:p14="http://schemas.microsoft.com/office/powerpoint/2010/main" val="38180821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6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19776959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Histological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Ameloblastoma</a:t>
            </a: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Most commonly posterior mandible</a:t>
            </a:r>
          </a:p>
          <a:p>
            <a:r>
              <a:rPr lang="en-US" dirty="0"/>
              <a:t>Derived from cells involved in tooth formation</a:t>
            </a:r>
          </a:p>
          <a:p>
            <a:r>
              <a:rPr lang="en-US" dirty="0"/>
              <a:t>Aggressive lesions</a:t>
            </a:r>
          </a:p>
          <a:p>
            <a:r>
              <a:rPr lang="en-US" dirty="0"/>
              <a:t>Predominantly 4</a:t>
            </a:r>
            <a:r>
              <a:rPr lang="en-US" baseline="30000" dirty="0"/>
              <a:t>th</a:t>
            </a:r>
            <a:r>
              <a:rPr lang="en-US" dirty="0"/>
              <a:t>/5</a:t>
            </a:r>
            <a:r>
              <a:rPr lang="en-US" baseline="30000" dirty="0"/>
              <a:t>th</a:t>
            </a:r>
            <a:r>
              <a:rPr lang="en-US" dirty="0"/>
              <a:t> decade of life</a:t>
            </a:r>
          </a:p>
          <a:p>
            <a:r>
              <a:rPr lang="en-US" dirty="0"/>
              <a:t>Tooth displacement/cortical expansion</a:t>
            </a:r>
          </a:p>
          <a:p>
            <a:r>
              <a:rPr lang="en-US" dirty="0"/>
              <a:t>High recurrence rates</a:t>
            </a:r>
          </a:p>
          <a:p>
            <a:r>
              <a:rPr lang="en-US" dirty="0"/>
              <a:t>Surgical resection is recommended treatment</a:t>
            </a:r>
          </a:p>
        </p:txBody>
      </p:sp>
    </p:spTree>
    <p:extLst>
      <p:ext uri="{BB962C8B-B14F-4D97-AF65-F5344CB8AC3E}">
        <p14:creationId xmlns:p14="http://schemas.microsoft.com/office/powerpoint/2010/main" val="4469389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Case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80 </a:t>
            </a:r>
            <a:r>
              <a:rPr lang="en-US" dirty="0" err="1"/>
              <a:t>y.o</a:t>
            </a:r>
            <a:r>
              <a:rPr lang="en-US" dirty="0"/>
              <a:t>. Caucasian Male</a:t>
            </a:r>
          </a:p>
          <a:p>
            <a:r>
              <a:rPr lang="en-US" dirty="0"/>
              <a:t>Referred for endodontic assessment </a:t>
            </a:r>
          </a:p>
          <a:p>
            <a:r>
              <a:rPr lang="en-US" dirty="0"/>
              <a:t>History of dental trauma</a:t>
            </a:r>
          </a:p>
          <a:p>
            <a:r>
              <a:rPr lang="en-US" dirty="0"/>
              <a:t>Chief complaint: “Gum tissue swelling in past few months”</a:t>
            </a:r>
          </a:p>
        </p:txBody>
      </p:sp>
    </p:spTree>
    <p:extLst>
      <p:ext uri="{BB962C8B-B14F-4D97-AF65-F5344CB8AC3E}">
        <p14:creationId xmlns:p14="http://schemas.microsoft.com/office/powerpoint/2010/main" val="31065288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Periapical</a:t>
            </a:r>
            <a:endParaRPr lang="en-US" dirty="0"/>
          </a:p>
        </p:txBody>
      </p:sp>
      <p:pic>
        <p:nvPicPr>
          <p:cNvPr id="4" name="Content Placeholder 3" descr="X01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2969" y="1784350"/>
            <a:ext cx="3575261" cy="4572000"/>
          </a:xfrm>
        </p:spPr>
      </p:pic>
    </p:spTree>
    <p:extLst>
      <p:ext uri="{BB962C8B-B14F-4D97-AF65-F5344CB8AC3E}">
        <p14:creationId xmlns:p14="http://schemas.microsoft.com/office/powerpoint/2010/main" val="18550155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Perio</a:t>
            </a:r>
            <a:r>
              <a:rPr lang="en-US" dirty="0"/>
              <a:t>/Endo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Periodontal findings WNL</a:t>
            </a:r>
          </a:p>
          <a:p>
            <a:r>
              <a:rPr lang="en-US" dirty="0"/>
              <a:t>Normal </a:t>
            </a:r>
            <a:r>
              <a:rPr lang="en-US" dirty="0" err="1"/>
              <a:t>pulpal</a:t>
            </a:r>
            <a:r>
              <a:rPr lang="en-US" dirty="0"/>
              <a:t> responses #6-10</a:t>
            </a:r>
          </a:p>
          <a:p>
            <a:r>
              <a:rPr lang="en-US" dirty="0"/>
              <a:t>Normal </a:t>
            </a:r>
            <a:r>
              <a:rPr lang="en-US" dirty="0" err="1"/>
              <a:t>periapical</a:t>
            </a:r>
            <a:r>
              <a:rPr lang="en-US" dirty="0"/>
              <a:t> responses #6-10</a:t>
            </a:r>
          </a:p>
          <a:p>
            <a:r>
              <a:rPr lang="en-US" dirty="0"/>
              <a:t>EPT responses #6-10</a:t>
            </a:r>
          </a:p>
          <a:p>
            <a:r>
              <a:rPr lang="en-US" dirty="0"/>
              <a:t>Firm/</a:t>
            </a:r>
            <a:r>
              <a:rPr lang="en-US" dirty="0" err="1"/>
              <a:t>indurated</a:t>
            </a:r>
            <a:r>
              <a:rPr lang="en-US" dirty="0"/>
              <a:t> elevation </a:t>
            </a:r>
            <a:r>
              <a:rPr lang="en-US" dirty="0" err="1"/>
              <a:t>buccal</a:t>
            </a:r>
            <a:r>
              <a:rPr lang="en-US" dirty="0"/>
              <a:t> #6/7/8</a:t>
            </a:r>
          </a:p>
        </p:txBody>
      </p:sp>
    </p:spTree>
    <p:extLst>
      <p:ext uri="{BB962C8B-B14F-4D97-AF65-F5344CB8AC3E}">
        <p14:creationId xmlns:p14="http://schemas.microsoft.com/office/powerpoint/2010/main" val="24650488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Preoperative</a:t>
            </a:r>
          </a:p>
        </p:txBody>
      </p:sp>
      <p:pic>
        <p:nvPicPr>
          <p:cNvPr id="4" name="Content Placeholder 3" descr="IMG_9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000" t="24306" r="22222" b="25695"/>
          <a:stretch>
            <a:fillRect/>
          </a:stretch>
        </p:blipFill>
        <p:spPr>
          <a:xfrm>
            <a:off x="1524000" y="1905000"/>
            <a:ext cx="6736080" cy="3886200"/>
          </a:xfrm>
        </p:spPr>
      </p:pic>
    </p:spTree>
    <p:extLst>
      <p:ext uri="{BB962C8B-B14F-4D97-AF65-F5344CB8AC3E}">
        <p14:creationId xmlns:p14="http://schemas.microsoft.com/office/powerpoint/2010/main" val="1389822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Necrotizing Periodontal Diseases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Necrotizing Ulcerative Gingivitis (NUG)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Intraoperative</a:t>
            </a:r>
            <a:endParaRPr lang="en-US" dirty="0"/>
          </a:p>
        </p:txBody>
      </p:sp>
      <p:pic>
        <p:nvPicPr>
          <p:cNvPr id="6" name="Content Placeholder 5" descr="IMG_9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5093" r="26018" b="25000"/>
          <a:stretch>
            <a:fillRect/>
          </a:stretch>
        </p:blipFill>
        <p:spPr>
          <a:xfrm rot="5400000">
            <a:off x="2218266" y="694267"/>
            <a:ext cx="4859868" cy="6248401"/>
          </a:xfrm>
        </p:spPr>
      </p:pic>
    </p:spTree>
    <p:extLst>
      <p:ext uri="{BB962C8B-B14F-4D97-AF65-F5344CB8AC3E}">
        <p14:creationId xmlns:p14="http://schemas.microsoft.com/office/powerpoint/2010/main" val="21612911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Enucleation</a:t>
            </a:r>
            <a:endParaRPr lang="en-US" dirty="0"/>
          </a:p>
        </p:txBody>
      </p:sp>
      <p:pic>
        <p:nvPicPr>
          <p:cNvPr id="4" name="Content Placeholder 3" descr="IMG_9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204" t="16667" r="20463" b="15000"/>
          <a:stretch>
            <a:fillRect/>
          </a:stretch>
        </p:blipFill>
        <p:spPr>
          <a:xfrm rot="5400000">
            <a:off x="2703512" y="1792288"/>
            <a:ext cx="4724400" cy="4035425"/>
          </a:xfrm>
        </p:spPr>
      </p:pic>
    </p:spTree>
    <p:extLst>
      <p:ext uri="{BB962C8B-B14F-4D97-AF65-F5344CB8AC3E}">
        <p14:creationId xmlns:p14="http://schemas.microsoft.com/office/powerpoint/2010/main" val="27254337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Postoperative</a:t>
            </a:r>
          </a:p>
        </p:txBody>
      </p:sp>
      <p:pic>
        <p:nvPicPr>
          <p:cNvPr id="4" name="Content Placeholder 3" descr="IMG_9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889" t="10972" r="22222" b="30694"/>
          <a:stretch>
            <a:fillRect/>
          </a:stretch>
        </p:blipFill>
        <p:spPr>
          <a:xfrm>
            <a:off x="1282337" y="1600200"/>
            <a:ext cx="6461760" cy="4267200"/>
          </a:xfrm>
        </p:spPr>
      </p:pic>
    </p:spTree>
    <p:extLst>
      <p:ext uri="{BB962C8B-B14F-4D97-AF65-F5344CB8AC3E}">
        <p14:creationId xmlns:p14="http://schemas.microsoft.com/office/powerpoint/2010/main" val="36907921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Keratocystic</a:t>
            </a:r>
            <a:r>
              <a:rPr lang="en-US" dirty="0"/>
              <a:t> </a:t>
            </a:r>
            <a:r>
              <a:rPr lang="en-US" dirty="0" err="1"/>
              <a:t>Odontogenic</a:t>
            </a:r>
            <a:r>
              <a:rPr lang="en-US" dirty="0"/>
              <a:t> Tumor (KCOT or OKC)</a:t>
            </a:r>
          </a:p>
          <a:p>
            <a:r>
              <a:rPr lang="en-US" dirty="0"/>
              <a:t>Aggressive lesion</a:t>
            </a:r>
          </a:p>
          <a:p>
            <a:r>
              <a:rPr lang="en-US" dirty="0"/>
              <a:t>High recurrence rate ~ 30%</a:t>
            </a:r>
          </a:p>
          <a:p>
            <a:r>
              <a:rPr lang="en-US" dirty="0"/>
              <a:t>More common posterior mandible</a:t>
            </a:r>
          </a:p>
          <a:p>
            <a:r>
              <a:rPr lang="en-US" dirty="0"/>
              <a:t>More common in 2</a:t>
            </a:r>
            <a:r>
              <a:rPr lang="en-US" baseline="30000" dirty="0"/>
              <a:t>nd</a:t>
            </a:r>
            <a:r>
              <a:rPr lang="en-US" dirty="0"/>
              <a:t>/3</a:t>
            </a:r>
            <a:r>
              <a:rPr lang="en-US" baseline="30000" dirty="0"/>
              <a:t>rd</a:t>
            </a:r>
            <a:r>
              <a:rPr lang="en-US" dirty="0"/>
              <a:t> decades of life</a:t>
            </a:r>
          </a:p>
        </p:txBody>
      </p:sp>
    </p:spTree>
    <p:extLst>
      <p:ext uri="{BB962C8B-B14F-4D97-AF65-F5344CB8AC3E}">
        <p14:creationId xmlns:p14="http://schemas.microsoft.com/office/powerpoint/2010/main" val="26374678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Case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82 year old Caucasian Male</a:t>
            </a:r>
          </a:p>
          <a:p>
            <a:r>
              <a:rPr lang="en-US" dirty="0"/>
              <a:t>History of uncontrolled type II diabetes</a:t>
            </a:r>
          </a:p>
          <a:p>
            <a:r>
              <a:rPr lang="en-US" dirty="0"/>
              <a:t>History of periodontal disease</a:t>
            </a:r>
          </a:p>
          <a:p>
            <a:r>
              <a:rPr lang="en-US" dirty="0"/>
              <a:t>Unremarkable health history/nonsmoker</a:t>
            </a:r>
          </a:p>
          <a:p>
            <a:r>
              <a:rPr lang="en-US" dirty="0"/>
              <a:t>Chief complaint: “Gum tissue is starting to swell in past month”</a:t>
            </a:r>
          </a:p>
        </p:txBody>
      </p:sp>
    </p:spTree>
    <p:extLst>
      <p:ext uri="{BB962C8B-B14F-4D97-AF65-F5344CB8AC3E}">
        <p14:creationId xmlns:p14="http://schemas.microsoft.com/office/powerpoint/2010/main" val="26478139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Periapical</a:t>
            </a:r>
            <a:endParaRPr lang="en-US" dirty="0"/>
          </a:p>
        </p:txBody>
      </p:sp>
      <p:pic>
        <p:nvPicPr>
          <p:cNvPr id="4" name="Content Placeholder 3" descr="X11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8422" y="1784350"/>
            <a:ext cx="6424356" cy="4572000"/>
          </a:xfrm>
        </p:spPr>
      </p:pic>
    </p:spTree>
    <p:extLst>
      <p:ext uri="{BB962C8B-B14F-4D97-AF65-F5344CB8AC3E}">
        <p14:creationId xmlns:p14="http://schemas.microsoft.com/office/powerpoint/2010/main" val="16901150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Presentation</a:t>
            </a:r>
          </a:p>
        </p:txBody>
      </p:sp>
      <p:pic>
        <p:nvPicPr>
          <p:cNvPr id="4" name="Content Placeholder 3" descr="IMG_9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781" r="436"/>
          <a:stretch>
            <a:fillRect/>
          </a:stretch>
        </p:blipFill>
        <p:spPr>
          <a:xfrm flipH="1">
            <a:off x="2133600" y="1981200"/>
            <a:ext cx="4947239" cy="3994150"/>
          </a:xfrm>
        </p:spPr>
      </p:pic>
    </p:spTree>
    <p:extLst>
      <p:ext uri="{BB962C8B-B14F-4D97-AF65-F5344CB8AC3E}">
        <p14:creationId xmlns:p14="http://schemas.microsoft.com/office/powerpoint/2010/main" val="20120195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62312-BF2C-4610-80FE-BABB1AA4E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Case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D5938-F62F-49F9-BA66-3D62A4E11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13 </a:t>
            </a:r>
            <a:r>
              <a:rPr lang="en-US" dirty="0" err="1"/>
              <a:t>y.o</a:t>
            </a:r>
            <a:r>
              <a:rPr lang="en-US" dirty="0"/>
              <a:t>. Caucasian male</a:t>
            </a:r>
          </a:p>
          <a:p>
            <a:r>
              <a:rPr lang="en-US" dirty="0"/>
              <a:t>Unremarkable health history </a:t>
            </a:r>
          </a:p>
          <a:p>
            <a:r>
              <a:rPr lang="en-US" dirty="0"/>
              <a:t>History of dorsal tongue white lesion</a:t>
            </a:r>
          </a:p>
        </p:txBody>
      </p:sp>
    </p:spTree>
    <p:extLst>
      <p:ext uri="{BB962C8B-B14F-4D97-AF65-F5344CB8AC3E}">
        <p14:creationId xmlns:p14="http://schemas.microsoft.com/office/powerpoint/2010/main" val="18734443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817B-7993-4ED2-AAF2-7277F2E47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Preop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C73EA6-AB04-4580-A450-0062E30BF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8585305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47559-01BD-48CF-8EA7-AA102D23F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Biopsy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A7E126-A791-4AD1-B9BC-B32FF4FF6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773078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NUG</a:t>
            </a:r>
            <a:br>
              <a:rPr lang="en-US" dirty="0"/>
            </a:br>
            <a:r>
              <a:rPr lang="en-US" dirty="0"/>
              <a:t>Clinical Features</a:t>
            </a:r>
            <a:br>
              <a:rPr lang="en-US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7467600" cy="4525963"/>
          </a:xfrm>
        </p:spPr>
        <p:txBody>
          <a:bodyPr/>
          <a:lstStyle/>
          <a:p>
            <a:r>
              <a:rPr lang="en-US" dirty="0"/>
              <a:t>Pain </a:t>
            </a:r>
          </a:p>
          <a:p>
            <a:r>
              <a:rPr lang="en-US" dirty="0" err="1"/>
              <a:t>Interdental</a:t>
            </a:r>
            <a:r>
              <a:rPr lang="en-US" dirty="0"/>
              <a:t> (soft tissue) </a:t>
            </a:r>
            <a:r>
              <a:rPr lang="en-US" dirty="0" err="1"/>
              <a:t>cratering</a:t>
            </a:r>
            <a:endParaRPr lang="en-US" dirty="0"/>
          </a:p>
          <a:p>
            <a:r>
              <a:rPr lang="en-US" i="1" u="sng" dirty="0"/>
              <a:t>Most characteristic </a:t>
            </a:r>
            <a:r>
              <a:rPr lang="en-US" dirty="0"/>
              <a:t>finding is necrotic punched out papillae, covered with a gray </a:t>
            </a:r>
            <a:r>
              <a:rPr lang="en-US" dirty="0" err="1"/>
              <a:t>pseudomembrane</a:t>
            </a:r>
            <a:endParaRPr lang="en-US" dirty="0"/>
          </a:p>
          <a:p>
            <a:r>
              <a:rPr lang="en-US" dirty="0"/>
              <a:t>Gingival Bleeding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</TotalTime>
  <Words>1193</Words>
  <Application>Microsoft Office PowerPoint</Application>
  <PresentationFormat>On-screen Show (4:3)</PresentationFormat>
  <Paragraphs>267</Paragraphs>
  <Slides>89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4" baseType="lpstr">
      <vt:lpstr>Arial</vt:lpstr>
      <vt:lpstr>Calibri</vt:lpstr>
      <vt:lpstr>Franklin Gothic Book</vt:lpstr>
      <vt:lpstr>Wingdings 2</vt:lpstr>
      <vt:lpstr>Technic</vt:lpstr>
      <vt:lpstr>OrAL Pathology</vt:lpstr>
      <vt:lpstr>Roadmap</vt:lpstr>
      <vt:lpstr>Normal/Healthy Oral Cavity</vt:lpstr>
      <vt:lpstr>Normal/Healthy Oral Cavity</vt:lpstr>
      <vt:lpstr>Floor of Mouth</vt:lpstr>
      <vt:lpstr>Tongue</vt:lpstr>
      <vt:lpstr>Normal/Healthy Oral Cavity</vt:lpstr>
      <vt:lpstr>Necrotizing Periodontal Diseases</vt:lpstr>
      <vt:lpstr>NUG Clinical Features  </vt:lpstr>
      <vt:lpstr>NUG Clinical Features  </vt:lpstr>
      <vt:lpstr>PowerPoint Presentation</vt:lpstr>
      <vt:lpstr>PowerPoint Presentation</vt:lpstr>
      <vt:lpstr>PowerPoint Presentation</vt:lpstr>
      <vt:lpstr>Acute Herpetic Gingivostomatitis</vt:lpstr>
      <vt:lpstr>Herpetic Gingivostomatitis Oral Signs</vt:lpstr>
      <vt:lpstr>Gingivostomatitis Oral/Systemic Symptoms</vt:lpstr>
      <vt:lpstr>PowerPoint Presentation</vt:lpstr>
      <vt:lpstr>PowerPoint Presentation</vt:lpstr>
      <vt:lpstr>PowerPoint Presentation</vt:lpstr>
      <vt:lpstr>PowerPoint Presentation</vt:lpstr>
      <vt:lpstr>Gingivostomatitis</vt:lpstr>
      <vt:lpstr>Herpes Labialis</vt:lpstr>
      <vt:lpstr>Treatment</vt:lpstr>
      <vt:lpstr>Desquamative Gingivitis Oral Mucous Membrane Diseases</vt:lpstr>
      <vt:lpstr>Lichen Planus</vt:lpstr>
      <vt:lpstr>PowerPoint Presentation</vt:lpstr>
      <vt:lpstr>    Lichen Planus</vt:lpstr>
      <vt:lpstr>Lichen Planus</vt:lpstr>
      <vt:lpstr>PowerPoint Presentation</vt:lpstr>
      <vt:lpstr>Lichen Planus</vt:lpstr>
      <vt:lpstr>Lichen Planus</vt:lpstr>
      <vt:lpstr>Benign Mucous Membrane Pemphigoid (BMMP)</vt:lpstr>
      <vt:lpstr>BMMP</vt:lpstr>
      <vt:lpstr>BMMP</vt:lpstr>
      <vt:lpstr>BMMP</vt:lpstr>
      <vt:lpstr>Diagnosis</vt:lpstr>
      <vt:lpstr>Direct Immunofluorescence</vt:lpstr>
      <vt:lpstr>BMMP</vt:lpstr>
      <vt:lpstr>Pemphigus</vt:lpstr>
      <vt:lpstr>Pemphigus</vt:lpstr>
      <vt:lpstr>Diagnosis</vt:lpstr>
      <vt:lpstr>PowerPoint Presentation</vt:lpstr>
      <vt:lpstr>Direct Immunofluorescence</vt:lpstr>
      <vt:lpstr>Treatment</vt:lpstr>
      <vt:lpstr>Benign Lesions</vt:lpstr>
      <vt:lpstr>Treatment</vt:lpstr>
      <vt:lpstr>Benign Lesions</vt:lpstr>
      <vt:lpstr>Pyogenic Granuloma</vt:lpstr>
      <vt:lpstr>Treatment</vt:lpstr>
      <vt:lpstr>Benign Lesions</vt:lpstr>
      <vt:lpstr>Peripheral Ossifying Fibroma</vt:lpstr>
      <vt:lpstr>Histology</vt:lpstr>
      <vt:lpstr>Treatment</vt:lpstr>
      <vt:lpstr>Benign Lesions</vt:lpstr>
      <vt:lpstr>Peripheral Giant Cell Granuloma</vt:lpstr>
      <vt:lpstr>Histology</vt:lpstr>
      <vt:lpstr>Treatment</vt:lpstr>
      <vt:lpstr>Floor of Mouth/Ventral or Lateral Tongue Lesions</vt:lpstr>
      <vt:lpstr>Clinical Presentation</vt:lpstr>
      <vt:lpstr>Clinical Presentation</vt:lpstr>
      <vt:lpstr>Lesion Description</vt:lpstr>
      <vt:lpstr>Histology</vt:lpstr>
      <vt:lpstr>Histology</vt:lpstr>
      <vt:lpstr>Histology</vt:lpstr>
      <vt:lpstr>Microscopic Findings</vt:lpstr>
      <vt:lpstr>Lateral Tongue Carcinoma</vt:lpstr>
      <vt:lpstr>Case #1</vt:lpstr>
      <vt:lpstr>PowerPoint Presentation</vt:lpstr>
      <vt:lpstr>Periapical </vt:lpstr>
      <vt:lpstr>Clinical Evaluation</vt:lpstr>
      <vt:lpstr>Surgical Exposure</vt:lpstr>
      <vt:lpstr>PowerPoint Presentation</vt:lpstr>
      <vt:lpstr>PowerPoint Presentation</vt:lpstr>
      <vt:lpstr>PowerPoint Presentation</vt:lpstr>
      <vt:lpstr>Histological Diagnosis</vt:lpstr>
      <vt:lpstr>Case #2</vt:lpstr>
      <vt:lpstr>Periapical</vt:lpstr>
      <vt:lpstr>Perio/Endo Testing</vt:lpstr>
      <vt:lpstr>Preoperative</vt:lpstr>
      <vt:lpstr>Intraoperative</vt:lpstr>
      <vt:lpstr>Enucleation</vt:lpstr>
      <vt:lpstr>Postoperative</vt:lpstr>
      <vt:lpstr>Diagnosis</vt:lpstr>
      <vt:lpstr>Case #3</vt:lpstr>
      <vt:lpstr>Periapical</vt:lpstr>
      <vt:lpstr>Clinical Presentation</vt:lpstr>
      <vt:lpstr>Case #4</vt:lpstr>
      <vt:lpstr>Preop</vt:lpstr>
      <vt:lpstr>Biopsy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OraL Pathology</dc:title>
  <dc:creator>swhitney</dc:creator>
  <cp:lastModifiedBy>Shaun Whitney</cp:lastModifiedBy>
  <cp:revision>16</cp:revision>
  <dcterms:created xsi:type="dcterms:W3CDTF">2015-04-16T13:00:15Z</dcterms:created>
  <dcterms:modified xsi:type="dcterms:W3CDTF">2018-03-16T16:39:41Z</dcterms:modified>
</cp:coreProperties>
</file>