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3" r:id="rId11"/>
    <p:sldId id="265" r:id="rId12"/>
    <p:sldId id="267" r:id="rId13"/>
    <p:sldId id="268" r:id="rId14"/>
    <p:sldId id="39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94" r:id="rId24"/>
    <p:sldId id="395" r:id="rId25"/>
    <p:sldId id="3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4495D-19A0-4087-937D-C44730CA3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2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313B-F26C-48AD-AE99-1A57C22F76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Mucogingival Deformities: AAP </a:t>
            </a:r>
            <a:r>
              <a:rPr lang="en-US"/>
              <a:t>World Workshop 2018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87DA5-F63A-4F96-8588-8613AF54E1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Shaun M. Whitney DDS</a:t>
            </a:r>
          </a:p>
          <a:p>
            <a:pPr algn="ctr"/>
            <a:r>
              <a:rPr lang="en-US" dirty="0"/>
              <a:t>Inland Empire periodontal study club</a:t>
            </a:r>
          </a:p>
          <a:p>
            <a:pPr algn="ctr"/>
            <a:r>
              <a:rPr lang="en-US" dirty="0"/>
              <a:t>5/10/2019</a:t>
            </a:r>
          </a:p>
        </p:txBody>
      </p:sp>
    </p:spTree>
    <p:extLst>
      <p:ext uri="{BB962C8B-B14F-4D97-AF65-F5344CB8AC3E}">
        <p14:creationId xmlns:p14="http://schemas.microsoft.com/office/powerpoint/2010/main" val="277320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B771-3919-47AA-83DC-ADC5081E8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Thick Scalloped Biotype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DEB4-F2F1-475A-A5CB-A831F2F23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Thick Scalloped Biotype</a:t>
            </a:r>
          </a:p>
          <a:p>
            <a:pPr lvl="1"/>
            <a:r>
              <a:rPr lang="en-US" dirty="0"/>
              <a:t>Thick fibrotic gingiva</a:t>
            </a:r>
          </a:p>
          <a:p>
            <a:pPr lvl="1"/>
            <a:r>
              <a:rPr lang="en-US" dirty="0"/>
              <a:t>Slender teeth</a:t>
            </a:r>
          </a:p>
          <a:p>
            <a:pPr lvl="1"/>
            <a:r>
              <a:rPr lang="en-US" dirty="0"/>
              <a:t>Narrow Zone of keratinized gingiva</a:t>
            </a:r>
          </a:p>
          <a:p>
            <a:pPr lvl="1"/>
            <a:r>
              <a:rPr lang="en-US" dirty="0"/>
              <a:t>Pronounced gingival scalloping</a:t>
            </a:r>
          </a:p>
        </p:txBody>
      </p:sp>
    </p:spTree>
    <p:extLst>
      <p:ext uri="{BB962C8B-B14F-4D97-AF65-F5344CB8AC3E}">
        <p14:creationId xmlns:p14="http://schemas.microsoft.com/office/powerpoint/2010/main" val="61909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197F-4A49-4407-80E6-FE9E75B8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Thick Scalloped Biotype</a:t>
            </a:r>
          </a:p>
        </p:txBody>
      </p:sp>
      <p:pic>
        <p:nvPicPr>
          <p:cNvPr id="1026" name="Picture 2" descr="Image result for thick scalloped biotype images">
            <a:extLst>
              <a:ext uri="{FF2B5EF4-FFF2-40B4-BE49-F238E27FC236}">
                <a16:creationId xmlns:a16="http://schemas.microsoft.com/office/drawing/2014/main" id="{01AB10B2-7558-451B-BD24-0EB694B1D4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71" y="2679639"/>
            <a:ext cx="6413235" cy="33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525-D22E-446C-A835-099573C4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Periodontal Biotype and Attached Gingiva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5FF9D-562B-40D2-8FA0-F58D9C7D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 biotype, absence of attached gingiva, and reduced thickness of alveolar bone due to abnormal tooth positions are risk factors for recession</a:t>
            </a:r>
          </a:p>
          <a:p>
            <a:r>
              <a:rPr lang="en-US" dirty="0"/>
              <a:t>Current consensus (low level of evidence) is that there needs to be 2mm of keratinized gingiva with 1mm of attached gingiva to maintain periodontal health</a:t>
            </a:r>
          </a:p>
        </p:txBody>
      </p:sp>
    </p:spTree>
    <p:extLst>
      <p:ext uri="{BB962C8B-B14F-4D97-AF65-F5344CB8AC3E}">
        <p14:creationId xmlns:p14="http://schemas.microsoft.com/office/powerpoint/2010/main" val="245227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58F9-2EFA-4698-9002-067271D1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Biotype and Orthodontics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C370-6BE8-4D55-8ED5-F09F8DC3C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5-12% incidence of developing recession post-orthodontics</a:t>
            </a:r>
          </a:p>
          <a:p>
            <a:r>
              <a:rPr lang="en-US" dirty="0"/>
              <a:t>Facially inclined teeth show increase in </a:t>
            </a:r>
            <a:r>
              <a:rPr lang="en-US" dirty="0" err="1"/>
              <a:t>apico</a:t>
            </a:r>
            <a:r>
              <a:rPr lang="en-US" dirty="0"/>
              <a:t>-coronal width of KT when teeth moved lingually</a:t>
            </a:r>
          </a:p>
          <a:p>
            <a:r>
              <a:rPr lang="en-US" dirty="0"/>
              <a:t>Higher probability of recession during tooth movement in areas with &lt;2mm of gingiva</a:t>
            </a:r>
          </a:p>
          <a:p>
            <a:pPr lvl="1"/>
            <a:r>
              <a:rPr lang="en-US" dirty="0"/>
              <a:t>May consider treating these areas prior to orthodontics</a:t>
            </a:r>
          </a:p>
        </p:txBody>
      </p:sp>
    </p:spTree>
    <p:extLst>
      <p:ext uri="{BB962C8B-B14F-4D97-AF65-F5344CB8AC3E}">
        <p14:creationId xmlns:p14="http://schemas.microsoft.com/office/powerpoint/2010/main" val="112984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00" dirty="0">
                <a:solidFill>
                  <a:schemeClr val="tx2">
                    <a:satMod val="200000"/>
                  </a:schemeClr>
                </a:solidFill>
              </a:rPr>
              <a:t>Miller Classification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1"/>
            <a:ext cx="40386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200">
                <a:solidFill>
                  <a:srgbClr val="FFFF00"/>
                </a:solidFill>
              </a:rPr>
              <a:t>I</a:t>
            </a:r>
            <a:r>
              <a:rPr lang="en-US" sz="2200"/>
              <a:t> - recession above MGJ with no bone/interproximal tissue loss</a:t>
            </a:r>
          </a:p>
          <a:p>
            <a:pPr eaLnBrk="1" hangingPunct="1"/>
            <a:r>
              <a:rPr lang="en-US" sz="2200">
                <a:solidFill>
                  <a:srgbClr val="FFFF00"/>
                </a:solidFill>
              </a:rPr>
              <a:t>II</a:t>
            </a:r>
            <a:r>
              <a:rPr lang="en-US" sz="2200"/>
              <a:t> - recession to/or beyond MGJ with no interproximal loss</a:t>
            </a:r>
          </a:p>
          <a:p>
            <a:pPr eaLnBrk="1" hangingPunct="1"/>
            <a:r>
              <a:rPr lang="en-US" sz="2200">
                <a:solidFill>
                  <a:srgbClr val="FFFF00"/>
                </a:solidFill>
              </a:rPr>
              <a:t>III</a:t>
            </a:r>
            <a:r>
              <a:rPr lang="en-US" sz="2200"/>
              <a:t> – recession beyond MGJ with interproximal bone/ tissue loss or malpositioned teeth</a:t>
            </a:r>
          </a:p>
          <a:p>
            <a:pPr eaLnBrk="1" hangingPunct="1"/>
            <a:r>
              <a:rPr lang="en-US" sz="2200">
                <a:solidFill>
                  <a:srgbClr val="FFFF00"/>
                </a:solidFill>
              </a:rPr>
              <a:t>IV</a:t>
            </a:r>
            <a:r>
              <a:rPr lang="en-US" sz="2200"/>
              <a:t> - generalized recession with severe bone/tissue loss</a:t>
            </a:r>
          </a:p>
        </p:txBody>
      </p:sp>
      <p:pic>
        <p:nvPicPr>
          <p:cNvPr id="54276" name="Picture 4" descr="8331_660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891472"/>
            <a:ext cx="2971800" cy="5748034"/>
          </a:xfrm>
          <a:noFill/>
          <a:ln w="57150">
            <a:solidFill>
              <a:schemeClr val="bg2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C70C-A841-4FDC-8D2B-A3DA9F9B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for a New Mucogingival Classification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7F6E-CA6B-4C1B-A1EB-0D8B77CA2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Recession Depth</a:t>
            </a:r>
          </a:p>
          <a:p>
            <a:r>
              <a:rPr lang="en-US" dirty="0"/>
              <a:t>Gingival Thickness</a:t>
            </a:r>
          </a:p>
          <a:p>
            <a:r>
              <a:rPr lang="en-US" dirty="0"/>
              <a:t>Interdental Clinical Attachment Level</a:t>
            </a:r>
          </a:p>
        </p:txBody>
      </p:sp>
    </p:spTree>
    <p:extLst>
      <p:ext uri="{BB962C8B-B14F-4D97-AF65-F5344CB8AC3E}">
        <p14:creationId xmlns:p14="http://schemas.microsoft.com/office/powerpoint/2010/main" val="380841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0F64-188D-403B-83CC-01B0E28E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Recession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789F-14CC-4D40-A39B-F456B6CE9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consensus is deeper recession depth less likelihood for full root coverage</a:t>
            </a:r>
          </a:p>
          <a:p>
            <a:r>
              <a:rPr lang="en-US" dirty="0"/>
              <a:t>Difficult to assess when CEJ has been obliterated by restorations, abrasion, caries,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Anatomical CEJ should be reconstructed with restorative dentistry prior to coverage</a:t>
            </a:r>
          </a:p>
          <a:p>
            <a:r>
              <a:rPr lang="en-US" dirty="0"/>
              <a:t>No significant evidence to show that recession increases tooth mortality</a:t>
            </a:r>
          </a:p>
        </p:txBody>
      </p:sp>
    </p:spTree>
    <p:extLst>
      <p:ext uri="{BB962C8B-B14F-4D97-AF65-F5344CB8AC3E}">
        <p14:creationId xmlns:p14="http://schemas.microsoft.com/office/powerpoint/2010/main" val="1323233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4F90-655F-4698-B38B-7C828AC9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Gingival Thickness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1949B-FEF7-4A96-BF1A-352D92BAB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Gingival thickness &lt;1mm associated with reduced probability of root coverage with advanced flaps</a:t>
            </a:r>
          </a:p>
        </p:txBody>
      </p:sp>
    </p:spTree>
    <p:extLst>
      <p:ext uri="{BB962C8B-B14F-4D97-AF65-F5344CB8AC3E}">
        <p14:creationId xmlns:p14="http://schemas.microsoft.com/office/powerpoint/2010/main" val="315545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C659-3D40-4774-9AC8-32EF5E16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Interdental 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1F0E-ACC5-4EE0-B97E-CF7B7329D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Interdental Clinical Attachment Level</a:t>
            </a:r>
          </a:p>
          <a:p>
            <a:pPr lvl="1"/>
            <a:r>
              <a:rPr lang="en-US" dirty="0"/>
              <a:t>Recession associated with normal integrity of interdental attachment have higher likelihood of full root coverage</a:t>
            </a:r>
          </a:p>
          <a:p>
            <a:pPr lvl="1"/>
            <a:r>
              <a:rPr lang="en-US" dirty="0"/>
              <a:t>Loss of interdental attachment reduces likelihood of root coverage</a:t>
            </a:r>
          </a:p>
          <a:p>
            <a:pPr lvl="1"/>
            <a:r>
              <a:rPr lang="en-US" dirty="0"/>
              <a:t>Severe loss of interdental attachment impairs likelihood of root coverage</a:t>
            </a:r>
          </a:p>
        </p:txBody>
      </p:sp>
    </p:spTree>
    <p:extLst>
      <p:ext uri="{BB962C8B-B14F-4D97-AF65-F5344CB8AC3E}">
        <p14:creationId xmlns:p14="http://schemas.microsoft.com/office/powerpoint/2010/main" val="1019813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A05B-A30C-4D6B-86F8-A041B074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7FBD-2C7A-4383-BB40-9AA4C7DE6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by Cairo et al</a:t>
            </a:r>
          </a:p>
          <a:p>
            <a:pPr lvl="1"/>
            <a:r>
              <a:rPr lang="en-US" dirty="0"/>
              <a:t>Recession Type 1 (RT1)</a:t>
            </a:r>
          </a:p>
          <a:p>
            <a:pPr lvl="1"/>
            <a:r>
              <a:rPr lang="en-US" dirty="0"/>
              <a:t>Recession Type 2 (RT2)</a:t>
            </a:r>
          </a:p>
          <a:p>
            <a:pPr lvl="1"/>
            <a:r>
              <a:rPr lang="en-US" dirty="0"/>
              <a:t>Recession Type 3 (RT3)</a:t>
            </a:r>
          </a:p>
        </p:txBody>
      </p:sp>
    </p:spTree>
    <p:extLst>
      <p:ext uri="{BB962C8B-B14F-4D97-AF65-F5344CB8AC3E}">
        <p14:creationId xmlns:p14="http://schemas.microsoft.com/office/powerpoint/2010/main" val="115421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7190-FA2E-4334-A141-D4E7B6D3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Mucogingival Deformities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4760-6604-49F9-86A0-2471415AE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deformities</a:t>
            </a:r>
          </a:p>
          <a:p>
            <a:pPr lvl="1"/>
            <a:r>
              <a:rPr lang="en-US" dirty="0"/>
              <a:t>Lack of keratinized gingiva</a:t>
            </a:r>
          </a:p>
          <a:p>
            <a:pPr lvl="1"/>
            <a:r>
              <a:rPr lang="en-US" dirty="0"/>
              <a:t>Gingival recession</a:t>
            </a:r>
          </a:p>
          <a:p>
            <a:r>
              <a:rPr lang="en-US" dirty="0"/>
              <a:t>Consensus ~ minimum amount of KG not required to prevent attachment loss if good conditions are present</a:t>
            </a:r>
          </a:p>
          <a:p>
            <a:r>
              <a:rPr lang="en-US" dirty="0"/>
              <a:t>Attached gingiva is needed in patients with suboptimal plaque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7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6A2F-C3BF-4C8E-AA5A-6FD20834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Recession Type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D280-66C7-42AC-9FFD-2E8F3AEA3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Gingival recession with no loss of interdental attachment</a:t>
            </a:r>
          </a:p>
          <a:p>
            <a:r>
              <a:rPr lang="en-US" dirty="0"/>
              <a:t>Interproximal CEJ is not detectable at mesial and distal aspects of the tooth</a:t>
            </a:r>
          </a:p>
          <a:p>
            <a:r>
              <a:rPr lang="en-US" dirty="0"/>
              <a:t>Replaces Miller Class I/II </a:t>
            </a:r>
          </a:p>
          <a:p>
            <a:r>
              <a:rPr lang="en-US" dirty="0"/>
              <a:t>100% root coverage can be predicted</a:t>
            </a:r>
          </a:p>
        </p:txBody>
      </p:sp>
    </p:spTree>
    <p:extLst>
      <p:ext uri="{BB962C8B-B14F-4D97-AF65-F5344CB8AC3E}">
        <p14:creationId xmlns:p14="http://schemas.microsoft.com/office/powerpoint/2010/main" val="1801310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B706-DBC9-46C9-84AD-5F41183A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Recession Type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F1739-D711-4D9A-B41B-926F70C02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Gingival recession associated with loss of interproximal attachment</a:t>
            </a:r>
          </a:p>
          <a:p>
            <a:r>
              <a:rPr lang="en-US" dirty="0"/>
              <a:t>Amount of interproximal attachment loss (Distance from CEJ to depth of pocket) is less than or equal to the buccal attachment loss (Distance from buccal CEJ to depth of pocket)</a:t>
            </a:r>
          </a:p>
          <a:p>
            <a:r>
              <a:rPr lang="en-US" dirty="0"/>
              <a:t>Replaces Miller Class III </a:t>
            </a:r>
          </a:p>
          <a:p>
            <a:r>
              <a:rPr lang="en-US" dirty="0"/>
              <a:t>100% root coverage may occur but not as likely</a:t>
            </a:r>
          </a:p>
        </p:txBody>
      </p:sp>
    </p:spTree>
    <p:extLst>
      <p:ext uri="{BB962C8B-B14F-4D97-AF65-F5344CB8AC3E}">
        <p14:creationId xmlns:p14="http://schemas.microsoft.com/office/powerpoint/2010/main" val="3716583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0BD4-AC10-4FDC-A290-6D4486B3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Recession Type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793B-A8D0-4597-8348-71C48B8F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Gingival recession with loss of interproximal attachment</a:t>
            </a:r>
          </a:p>
          <a:p>
            <a:r>
              <a:rPr lang="en-US" dirty="0"/>
              <a:t>Amount of interproximal attachment loss (Distance from CEJ to base of pocket) is greater than the buccal attachment loss (Distance from buccal CEJ to base of pocket)</a:t>
            </a:r>
          </a:p>
          <a:p>
            <a:r>
              <a:rPr lang="en-US" dirty="0"/>
              <a:t>Replaces Miller Class IV</a:t>
            </a:r>
          </a:p>
          <a:p>
            <a:r>
              <a:rPr lang="en-US" dirty="0"/>
              <a:t>Full root coverage not achievable</a:t>
            </a:r>
          </a:p>
        </p:txBody>
      </p:sp>
    </p:spTree>
    <p:extLst>
      <p:ext uri="{BB962C8B-B14F-4D97-AF65-F5344CB8AC3E}">
        <p14:creationId xmlns:p14="http://schemas.microsoft.com/office/powerpoint/2010/main" val="61251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0AFF-3185-4C6D-920A-598144E6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Tooth Conditions and Recession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4C6E9-786C-494A-9623-7729BCCBD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Caries</a:t>
            </a:r>
          </a:p>
          <a:p>
            <a:r>
              <a:rPr lang="en-US" dirty="0"/>
              <a:t>Non-carious cervical lesion</a:t>
            </a:r>
          </a:p>
          <a:p>
            <a:pPr lvl="1"/>
            <a:r>
              <a:rPr lang="en-US" dirty="0"/>
              <a:t>Acidic foods/beverages and medications</a:t>
            </a:r>
          </a:p>
          <a:p>
            <a:pPr lvl="2"/>
            <a:r>
              <a:rPr lang="en-US" dirty="0"/>
              <a:t>Smooth/broad shallow lesions with ill-defined margins</a:t>
            </a:r>
          </a:p>
          <a:p>
            <a:pPr lvl="1"/>
            <a:r>
              <a:rPr lang="en-US" dirty="0"/>
              <a:t>Toothbrush trauma</a:t>
            </a:r>
          </a:p>
          <a:p>
            <a:pPr lvl="2"/>
            <a:r>
              <a:rPr lang="en-US" dirty="0"/>
              <a:t>Sharply defined/notched out margins</a:t>
            </a:r>
          </a:p>
          <a:p>
            <a:pPr lvl="1"/>
            <a:r>
              <a:rPr lang="en-US" dirty="0"/>
              <a:t>No scientifically sound evidence showing occlusal overload leading to abfractions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Efforts should be made to educate the patient when attempting to perform root coverage in areas where the CEJ has been obliterated by caries or non-carious lesions</a:t>
            </a:r>
          </a:p>
          <a:p>
            <a:pPr lvl="1"/>
            <a:r>
              <a:rPr lang="en-US" dirty="0"/>
              <a:t>Restorations should be placed to reconstruct the position of the CEJ to facilitate root coverage procedures</a:t>
            </a:r>
          </a:p>
        </p:txBody>
      </p:sp>
    </p:spTree>
    <p:extLst>
      <p:ext uri="{BB962C8B-B14F-4D97-AF65-F5344CB8AC3E}">
        <p14:creationId xmlns:p14="http://schemas.microsoft.com/office/powerpoint/2010/main" val="1704266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D948-D1C6-4345-80C3-E5D5A071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AAP World Workshop New Classifications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32F2E04-6252-465A-A306-1090A47765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30" y="1927412"/>
            <a:ext cx="4834809" cy="47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50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A4C8-2194-40B6-AA64-F442312D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393FC-0237-4EC5-AA7C-B74DB2F6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Gingival recession associated with esthetic concerns, dentin hypersensitivity, and carious/non-carious lesions, not associated with increased tooth mortality</a:t>
            </a:r>
          </a:p>
          <a:p>
            <a:r>
              <a:rPr lang="en-US" dirty="0"/>
              <a:t>Esthetic concerns, thin biotypes, dentin hypersensitivity, cervical lesions and mucogingival deformities best addressed with mucogingival surgical correction</a:t>
            </a:r>
          </a:p>
          <a:p>
            <a:pPr lvl="1"/>
            <a:r>
              <a:rPr lang="en-US" dirty="0"/>
              <a:t>Consider restorative care as needed</a:t>
            </a:r>
          </a:p>
          <a:p>
            <a:r>
              <a:rPr lang="en-US" dirty="0"/>
              <a:t>New classification resolves issues with previous Miller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954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6307-C489-4168-9CAC-E6A18FA0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Mucogingival Deformities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A424-FEC7-481C-B1EE-8BE353442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significance</a:t>
            </a:r>
          </a:p>
          <a:p>
            <a:pPr lvl="1"/>
            <a:r>
              <a:rPr lang="en-US" dirty="0"/>
              <a:t>Esthetically unacceptable for patients</a:t>
            </a:r>
          </a:p>
          <a:p>
            <a:pPr lvl="1"/>
            <a:r>
              <a:rPr lang="en-US" dirty="0"/>
              <a:t>Dentinal hypersensitivity</a:t>
            </a:r>
          </a:p>
          <a:p>
            <a:pPr lvl="1"/>
            <a:r>
              <a:rPr lang="en-US" dirty="0"/>
              <a:t>Exposed root surfaces</a:t>
            </a:r>
          </a:p>
          <a:p>
            <a:pPr lvl="2"/>
            <a:r>
              <a:rPr lang="en-US" dirty="0"/>
              <a:t>Carious lesions</a:t>
            </a:r>
          </a:p>
          <a:p>
            <a:pPr lvl="2"/>
            <a:r>
              <a:rPr lang="en-US" dirty="0"/>
              <a:t>Non-carious lesions ~ abrasions/erosion</a:t>
            </a:r>
          </a:p>
        </p:txBody>
      </p:sp>
    </p:spTree>
    <p:extLst>
      <p:ext uri="{BB962C8B-B14F-4D97-AF65-F5344CB8AC3E}">
        <p14:creationId xmlns:p14="http://schemas.microsoft.com/office/powerpoint/2010/main" val="299406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6A8-E1FF-4E1B-8678-B5EA26AF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Normal Mucogingival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E6684-100F-4E70-8746-4236D35BA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Mucogingival Condition</a:t>
            </a:r>
          </a:p>
          <a:p>
            <a:pPr lvl="1"/>
            <a:r>
              <a:rPr lang="en-US" dirty="0"/>
              <a:t>Absence of </a:t>
            </a:r>
            <a:r>
              <a:rPr lang="en-US" dirty="0" err="1"/>
              <a:t>pathosis</a:t>
            </a:r>
            <a:endParaRPr lang="en-US" dirty="0"/>
          </a:p>
          <a:p>
            <a:pPr lvl="2"/>
            <a:r>
              <a:rPr lang="en-US" dirty="0"/>
              <a:t>Gingival recession</a:t>
            </a:r>
          </a:p>
          <a:p>
            <a:pPr lvl="2"/>
            <a:r>
              <a:rPr lang="en-US" dirty="0"/>
              <a:t>Gingivitis</a:t>
            </a:r>
          </a:p>
          <a:p>
            <a:pPr lvl="2"/>
            <a:r>
              <a:rPr lang="en-US" dirty="0"/>
              <a:t>Periodontitis</a:t>
            </a:r>
          </a:p>
        </p:txBody>
      </p:sp>
    </p:spTree>
    <p:extLst>
      <p:ext uri="{BB962C8B-B14F-4D97-AF65-F5344CB8AC3E}">
        <p14:creationId xmlns:p14="http://schemas.microsoft.com/office/powerpoint/2010/main" val="258095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19AC-2A89-4BD6-A23C-262B1553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Periodontal Biotype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8B69-9FD2-4FE6-BD09-5D50CB499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Periodontal Biotype</a:t>
            </a:r>
          </a:p>
          <a:p>
            <a:pPr lvl="1"/>
            <a:r>
              <a:rPr lang="en-US" dirty="0"/>
              <a:t>Defined now by gingival thickness, keratinized tissue width, bone morphotype and tooth dimension</a:t>
            </a:r>
          </a:p>
          <a:p>
            <a:pPr lvl="1"/>
            <a:r>
              <a:rPr lang="en-US" dirty="0"/>
              <a:t>3 types</a:t>
            </a:r>
          </a:p>
          <a:p>
            <a:pPr lvl="2"/>
            <a:r>
              <a:rPr lang="en-US" dirty="0"/>
              <a:t>Thin scalloped biotype</a:t>
            </a:r>
          </a:p>
          <a:p>
            <a:pPr lvl="2"/>
            <a:r>
              <a:rPr lang="en-US" dirty="0"/>
              <a:t>Thick flat biotype</a:t>
            </a:r>
          </a:p>
          <a:p>
            <a:pPr lvl="2"/>
            <a:r>
              <a:rPr lang="en-US" dirty="0"/>
              <a:t>Thick scalloped biotype</a:t>
            </a:r>
          </a:p>
        </p:txBody>
      </p:sp>
    </p:spTree>
    <p:extLst>
      <p:ext uri="{BB962C8B-B14F-4D97-AF65-F5344CB8AC3E}">
        <p14:creationId xmlns:p14="http://schemas.microsoft.com/office/powerpoint/2010/main" val="32060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146C-DAE8-4E59-91BE-4EEB89FA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Thin Scalloped Biotype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CB4B-7AF0-4908-BE08-0C7C848A9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 Scalloped Biotype</a:t>
            </a:r>
          </a:p>
          <a:p>
            <a:pPr lvl="1"/>
            <a:r>
              <a:rPr lang="en-US" dirty="0"/>
              <a:t>Slender triangular crown</a:t>
            </a:r>
          </a:p>
          <a:p>
            <a:pPr lvl="1"/>
            <a:r>
              <a:rPr lang="en-US" dirty="0"/>
              <a:t>Subtle cervical convexity</a:t>
            </a:r>
          </a:p>
          <a:p>
            <a:pPr lvl="1"/>
            <a:r>
              <a:rPr lang="en-US" dirty="0"/>
              <a:t>Interproximal contacts close to incisal edges</a:t>
            </a:r>
          </a:p>
          <a:p>
            <a:pPr lvl="1"/>
            <a:r>
              <a:rPr lang="en-US" dirty="0"/>
              <a:t>Narrow zone of KT (typical range of 2.8mm to 5.5mm)</a:t>
            </a:r>
          </a:p>
          <a:p>
            <a:pPr lvl="1"/>
            <a:r>
              <a:rPr lang="en-US" dirty="0"/>
              <a:t>Clear thin delicate gingiva</a:t>
            </a:r>
          </a:p>
          <a:p>
            <a:pPr lvl="1"/>
            <a:r>
              <a:rPr lang="en-US" dirty="0"/>
              <a:t>Relatively thin alveolar bone (</a:t>
            </a:r>
            <a:r>
              <a:rPr lang="en-US" dirty="0" err="1"/>
              <a:t>ave</a:t>
            </a:r>
            <a:r>
              <a:rPr lang="en-US" dirty="0"/>
              <a:t> 0.34mm mean buccal bone thickness)</a:t>
            </a:r>
          </a:p>
        </p:txBody>
      </p:sp>
    </p:spTree>
    <p:extLst>
      <p:ext uri="{BB962C8B-B14F-4D97-AF65-F5344CB8AC3E}">
        <p14:creationId xmlns:p14="http://schemas.microsoft.com/office/powerpoint/2010/main" val="47940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C5BE-8C36-4BEB-B21A-DC5EA4EC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Thin Scalloped Biotype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D97F56-8AED-4E51-A22B-AB686C1D3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918" y="1797704"/>
            <a:ext cx="4647042" cy="4553790"/>
          </a:xfrm>
        </p:spPr>
      </p:pic>
    </p:spTree>
    <p:extLst>
      <p:ext uri="{BB962C8B-B14F-4D97-AF65-F5344CB8AC3E}">
        <p14:creationId xmlns:p14="http://schemas.microsoft.com/office/powerpoint/2010/main" val="199779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28D4-3116-4B1A-BB51-E03B99FF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Thick Flat Biotype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56C44-D54E-414F-BBAC-2658E661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Thick Flat Biotype</a:t>
            </a:r>
          </a:p>
          <a:p>
            <a:pPr lvl="1"/>
            <a:r>
              <a:rPr lang="en-US" dirty="0"/>
              <a:t>Square-shaped tooth crowns</a:t>
            </a:r>
          </a:p>
          <a:p>
            <a:pPr lvl="1"/>
            <a:r>
              <a:rPr lang="en-US" dirty="0"/>
              <a:t>Pronounced cervical convexity</a:t>
            </a:r>
          </a:p>
          <a:p>
            <a:pPr lvl="1"/>
            <a:r>
              <a:rPr lang="en-US" dirty="0"/>
              <a:t>Large/broad interproximal contact located more apically</a:t>
            </a:r>
          </a:p>
          <a:p>
            <a:pPr lvl="1"/>
            <a:r>
              <a:rPr lang="en-US" dirty="0"/>
              <a:t>Broad zone of keratinized gingiva (average 5mm to 6.6mm)</a:t>
            </a:r>
          </a:p>
          <a:p>
            <a:pPr lvl="1"/>
            <a:r>
              <a:rPr lang="en-US" dirty="0"/>
              <a:t>Thick, fibrotic gingiva</a:t>
            </a:r>
          </a:p>
          <a:p>
            <a:pPr lvl="1"/>
            <a:r>
              <a:rPr lang="en-US" dirty="0"/>
              <a:t>Thick alveolar bone (Average 0.75mm mean buccal bone thickness)</a:t>
            </a:r>
          </a:p>
        </p:txBody>
      </p:sp>
    </p:spTree>
    <p:extLst>
      <p:ext uri="{BB962C8B-B14F-4D97-AF65-F5344CB8AC3E}">
        <p14:creationId xmlns:p14="http://schemas.microsoft.com/office/powerpoint/2010/main" val="158641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3E6B-BF94-4330-9DB7-568E7C88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Thick Flat Biotype</a:t>
            </a:r>
          </a:p>
        </p:txBody>
      </p:sp>
      <p:pic>
        <p:nvPicPr>
          <p:cNvPr id="2050" name="Picture 2" descr="Image result for thick periodontal biotype">
            <a:extLst>
              <a:ext uri="{FF2B5EF4-FFF2-40B4-BE49-F238E27FC236}">
                <a16:creationId xmlns:a16="http://schemas.microsoft.com/office/drawing/2014/main" id="{02734A41-5981-4A03-819A-99C735EA70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51" y="1313329"/>
            <a:ext cx="7019626" cy="47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81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</TotalTime>
  <Words>829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Mucogingival Deformities: AAP World Workshop 2018</vt:lpstr>
      <vt:lpstr>Mucogingival Deformities</vt:lpstr>
      <vt:lpstr>Mucogingival Deformities</vt:lpstr>
      <vt:lpstr>Normal Mucogingival Condition</vt:lpstr>
      <vt:lpstr>Periodontal Biotype</vt:lpstr>
      <vt:lpstr>Thin Scalloped Biotype</vt:lpstr>
      <vt:lpstr>Thin Scalloped Biotype</vt:lpstr>
      <vt:lpstr>Thick Flat Biotype</vt:lpstr>
      <vt:lpstr>Thick Flat Biotype</vt:lpstr>
      <vt:lpstr>Thick Scalloped Biotype</vt:lpstr>
      <vt:lpstr>Thick Scalloped Biotype</vt:lpstr>
      <vt:lpstr>Periodontal Biotype and Attached Gingiva</vt:lpstr>
      <vt:lpstr>Biotype and Orthodontics</vt:lpstr>
      <vt:lpstr>Miller Classification </vt:lpstr>
      <vt:lpstr>Factors for a New Mucogingival Classification System</vt:lpstr>
      <vt:lpstr>Recession Depth</vt:lpstr>
      <vt:lpstr>Gingival Thickness</vt:lpstr>
      <vt:lpstr>Interdental CAL</vt:lpstr>
      <vt:lpstr>New Classification</vt:lpstr>
      <vt:lpstr>Recession Type 1</vt:lpstr>
      <vt:lpstr>Recession Type II</vt:lpstr>
      <vt:lpstr>Recession Type III</vt:lpstr>
      <vt:lpstr>Tooth Conditions and Recession</vt:lpstr>
      <vt:lpstr>AAP World Workshop New Classifications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Mucogingival Deformities: Classifications</dc:title>
  <dc:creator>Shaun Whitney</dc:creator>
  <cp:lastModifiedBy>Shaun Whitney</cp:lastModifiedBy>
  <cp:revision>20</cp:revision>
  <dcterms:created xsi:type="dcterms:W3CDTF">2019-05-10T03:17:50Z</dcterms:created>
  <dcterms:modified xsi:type="dcterms:W3CDTF">2019-05-10T15:01:16Z</dcterms:modified>
</cp:coreProperties>
</file>