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57" r:id="rId4"/>
    <p:sldId id="258" r:id="rId5"/>
    <p:sldId id="259" r:id="rId6"/>
    <p:sldId id="309" r:id="rId7"/>
    <p:sldId id="260" r:id="rId8"/>
    <p:sldId id="312" r:id="rId9"/>
    <p:sldId id="310" r:id="rId10"/>
    <p:sldId id="311" r:id="rId11"/>
    <p:sldId id="313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304" r:id="rId22"/>
    <p:sldId id="271" r:id="rId23"/>
    <p:sldId id="272" r:id="rId24"/>
    <p:sldId id="273" r:id="rId25"/>
    <p:sldId id="274" r:id="rId26"/>
    <p:sldId id="329" r:id="rId27"/>
    <p:sldId id="330" r:id="rId28"/>
    <p:sldId id="328" r:id="rId29"/>
    <p:sldId id="275" r:id="rId30"/>
    <p:sldId id="281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7" r:id="rId41"/>
    <p:sldId id="323" r:id="rId42"/>
    <p:sldId id="324" r:id="rId43"/>
    <p:sldId id="325" r:id="rId44"/>
    <p:sldId id="32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4EC2E-FE0A-4016-ADAC-F551E8A7DBCE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B92B6-108A-44E8-B765-AA45FFF67F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4EC2E-FE0A-4016-ADAC-F551E8A7DBCE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B92B6-108A-44E8-B765-AA45FFF67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4EC2E-FE0A-4016-ADAC-F551E8A7DBCE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B92B6-108A-44E8-B765-AA45FFF67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4EC2E-FE0A-4016-ADAC-F551E8A7DBCE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B92B6-108A-44E8-B765-AA45FFF67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4EC2E-FE0A-4016-ADAC-F551E8A7DBCE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B92B6-108A-44E8-B765-AA45FFF67F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4EC2E-FE0A-4016-ADAC-F551E8A7DBCE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B92B6-108A-44E8-B765-AA45FFF67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4EC2E-FE0A-4016-ADAC-F551E8A7DBCE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B92B6-108A-44E8-B765-AA45FFF67F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4EC2E-FE0A-4016-ADAC-F551E8A7DBCE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B92B6-108A-44E8-B765-AA45FFF67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4EC2E-FE0A-4016-ADAC-F551E8A7DBCE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B92B6-108A-44E8-B765-AA45FFF67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4EC2E-FE0A-4016-ADAC-F551E8A7DBCE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B92B6-108A-44E8-B765-AA45FFF67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484EC2E-FE0A-4016-ADAC-F551E8A7DBCE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40B92B6-108A-44E8-B765-AA45FFF67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4EC2E-FE0A-4016-ADAC-F551E8A7DBCE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40B92B6-108A-44E8-B765-AA45FFF67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772400" cy="1975104"/>
          </a:xfrm>
        </p:spPr>
        <p:txBody>
          <a:bodyPr/>
          <a:lstStyle/>
          <a:p>
            <a:pPr algn="ctr"/>
            <a:r>
              <a:rPr lang="en-US" dirty="0" smtClean="0"/>
              <a:t>Lasers In </a:t>
            </a:r>
            <a:r>
              <a:rPr lang="en-US" dirty="0" err="1" smtClean="0"/>
              <a:t>Periodontics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772400" cy="1508760"/>
          </a:xfrm>
        </p:spPr>
        <p:txBody>
          <a:bodyPr/>
          <a:lstStyle/>
          <a:p>
            <a:pPr algn="ctr"/>
            <a:r>
              <a:rPr lang="en-US" dirty="0" smtClean="0"/>
              <a:t>Inland Empire </a:t>
            </a:r>
            <a:r>
              <a:rPr lang="en-US" dirty="0" err="1" smtClean="0"/>
              <a:t>Perio</a:t>
            </a:r>
            <a:r>
              <a:rPr lang="en-US" dirty="0" smtClean="0"/>
              <a:t> Study Club</a:t>
            </a:r>
          </a:p>
          <a:p>
            <a:pPr algn="ctr"/>
            <a:r>
              <a:rPr lang="en-US" dirty="0" smtClean="0"/>
              <a:t>November 17, 2017</a:t>
            </a:r>
            <a:endParaRPr lang="en-US" dirty="0"/>
          </a:p>
        </p:txBody>
      </p:sp>
      <p:pic>
        <p:nvPicPr>
          <p:cNvPr id="4" name="Picture 3" descr="DrEvilqu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200400"/>
            <a:ext cx="4839855" cy="3327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Wavelength of Lasers</a:t>
            </a:r>
            <a:endParaRPr lang="en-US" dirty="0"/>
          </a:p>
        </p:txBody>
      </p:sp>
      <p:pic>
        <p:nvPicPr>
          <p:cNvPr id="4" name="Content Placeholder 3" descr="Gold_Col-fig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6597233" cy="4953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Neodymium:yttrium</a:t>
            </a:r>
            <a:r>
              <a:rPr lang="en-US" dirty="0" smtClean="0"/>
              <a:t>-aluminum garnet (</a:t>
            </a:r>
            <a:r>
              <a:rPr lang="en-US" dirty="0" err="1" smtClean="0"/>
              <a:t>Nd:YAG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Carbon Dioxide (CO2)</a:t>
            </a:r>
          </a:p>
          <a:p>
            <a:r>
              <a:rPr lang="en-US" dirty="0" err="1" smtClean="0"/>
              <a:t>Erbium:YAG</a:t>
            </a:r>
            <a:r>
              <a:rPr lang="en-US" dirty="0" smtClean="0"/>
              <a:t> (</a:t>
            </a:r>
            <a:r>
              <a:rPr lang="en-US" dirty="0" err="1" smtClean="0"/>
              <a:t>Er:YAG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Erbium, </a:t>
            </a:r>
            <a:r>
              <a:rPr lang="en-US" dirty="0" err="1" smtClean="0"/>
              <a:t>Chromium:Ytrrium</a:t>
            </a:r>
            <a:r>
              <a:rPr lang="en-US" dirty="0" smtClean="0"/>
              <a:t> (</a:t>
            </a:r>
            <a:r>
              <a:rPr lang="en-US" dirty="0" err="1" smtClean="0"/>
              <a:t>Er,Cr:YSGG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Argon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Excimer</a:t>
            </a:r>
            <a:r>
              <a:rPr lang="en-US" dirty="0" smtClean="0"/>
              <a:t> Lasers 193-350 nm wavelength</a:t>
            </a:r>
          </a:p>
          <a:p>
            <a:pPr lvl="1"/>
            <a:r>
              <a:rPr lang="en-US" dirty="0" smtClean="0"/>
              <a:t>Argon-Fluoride </a:t>
            </a:r>
          </a:p>
          <a:p>
            <a:pPr lvl="1"/>
            <a:r>
              <a:rPr lang="en-US" dirty="0" smtClean="0"/>
              <a:t>Xenon-Chloride</a:t>
            </a:r>
          </a:p>
          <a:p>
            <a:r>
              <a:rPr lang="en-US" dirty="0" smtClean="0"/>
              <a:t>Indications</a:t>
            </a:r>
          </a:p>
          <a:p>
            <a:pPr lvl="1"/>
            <a:r>
              <a:rPr lang="en-US" dirty="0" smtClean="0"/>
              <a:t>Hard tissue ablation</a:t>
            </a:r>
          </a:p>
          <a:p>
            <a:pPr lvl="1"/>
            <a:r>
              <a:rPr lang="en-US" dirty="0" smtClean="0"/>
              <a:t>Calculus removal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Lasers</a:t>
            </a:r>
          </a:p>
          <a:p>
            <a:pPr lvl="1"/>
            <a:r>
              <a:rPr lang="en-US" dirty="0" smtClean="0"/>
              <a:t>Argon 438-515 nm wavelength</a:t>
            </a:r>
          </a:p>
          <a:p>
            <a:pPr lvl="1"/>
            <a:r>
              <a:rPr lang="en-US" dirty="0" smtClean="0"/>
              <a:t>Helium-Neon 637 nm wavelength</a:t>
            </a:r>
          </a:p>
          <a:p>
            <a:pPr lvl="1"/>
            <a:r>
              <a:rPr lang="en-US" dirty="0" smtClean="0"/>
              <a:t>Carbon dioxide 10,600 nm wavelength</a:t>
            </a:r>
          </a:p>
          <a:p>
            <a:r>
              <a:rPr lang="en-US" dirty="0" smtClean="0"/>
              <a:t>Indications</a:t>
            </a:r>
          </a:p>
          <a:p>
            <a:pPr lvl="1"/>
            <a:r>
              <a:rPr lang="en-US" dirty="0" smtClean="0"/>
              <a:t>Soft tissue surgery, cure composites, tooth whitening, </a:t>
            </a:r>
            <a:r>
              <a:rPr lang="en-US" dirty="0" err="1" smtClean="0"/>
              <a:t>subgingival</a:t>
            </a:r>
            <a:r>
              <a:rPr lang="en-US" dirty="0" smtClean="0"/>
              <a:t> curettage, removal of gingival melanin pigmentation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Diode Lasers</a:t>
            </a:r>
          </a:p>
          <a:p>
            <a:pPr lvl="1"/>
            <a:r>
              <a:rPr lang="en-US" dirty="0" smtClean="0"/>
              <a:t>655-980 nm wavelength</a:t>
            </a:r>
          </a:p>
          <a:p>
            <a:r>
              <a:rPr lang="en-US" dirty="0" smtClean="0"/>
              <a:t>Indications</a:t>
            </a:r>
          </a:p>
          <a:p>
            <a:pPr lvl="1"/>
            <a:r>
              <a:rPr lang="en-US" dirty="0" smtClean="0"/>
              <a:t>Caries and calculus removal</a:t>
            </a:r>
          </a:p>
          <a:p>
            <a:pPr lvl="1"/>
            <a:r>
              <a:rPr lang="en-US" dirty="0" smtClean="0"/>
              <a:t>General surgery</a:t>
            </a:r>
          </a:p>
          <a:p>
            <a:pPr lvl="1"/>
            <a:r>
              <a:rPr lang="en-US" dirty="0" err="1" smtClean="0"/>
              <a:t>Subgingival</a:t>
            </a:r>
            <a:r>
              <a:rPr lang="en-US" dirty="0" smtClean="0"/>
              <a:t> curettage</a:t>
            </a:r>
          </a:p>
          <a:p>
            <a:pPr lvl="1"/>
            <a:r>
              <a:rPr lang="en-US" dirty="0" smtClean="0"/>
              <a:t>Root canal disinfection*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Solid State Lasers</a:t>
            </a:r>
          </a:p>
          <a:p>
            <a:pPr lvl="1"/>
            <a:r>
              <a:rPr lang="en-US" dirty="0" err="1" smtClean="0"/>
              <a:t>Nd:YAG</a:t>
            </a:r>
            <a:r>
              <a:rPr lang="en-US" dirty="0" smtClean="0"/>
              <a:t> 1064 nm wavelength (</a:t>
            </a:r>
            <a:r>
              <a:rPr lang="en-US" dirty="0" err="1" smtClean="0"/>
              <a:t>Periolase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Soft Tissue Only</a:t>
            </a:r>
          </a:p>
          <a:p>
            <a:pPr lvl="1"/>
            <a:r>
              <a:rPr lang="en-US" dirty="0" err="1" smtClean="0"/>
              <a:t>Er:YAG</a:t>
            </a:r>
            <a:r>
              <a:rPr lang="en-US" dirty="0" smtClean="0"/>
              <a:t> 2940 nm wavelength</a:t>
            </a:r>
          </a:p>
          <a:p>
            <a:pPr lvl="1"/>
            <a:r>
              <a:rPr lang="en-US" dirty="0" err="1" smtClean="0"/>
              <a:t>Er:YSGG</a:t>
            </a:r>
            <a:r>
              <a:rPr lang="en-US" dirty="0" smtClean="0"/>
              <a:t> 2790 nm wavelength</a:t>
            </a:r>
          </a:p>
          <a:p>
            <a:pPr lvl="1"/>
            <a:r>
              <a:rPr lang="en-US" dirty="0" err="1" smtClean="0"/>
              <a:t>Er,Cr:YSGG</a:t>
            </a:r>
            <a:r>
              <a:rPr lang="en-US" dirty="0" smtClean="0"/>
              <a:t> 2780 nm wavelength (</a:t>
            </a:r>
            <a:r>
              <a:rPr lang="en-US" dirty="0" err="1" smtClean="0"/>
              <a:t>Waterlase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Hard and Soft Tissue </a:t>
            </a:r>
          </a:p>
          <a:p>
            <a:r>
              <a:rPr lang="en-US" dirty="0" smtClean="0"/>
              <a:t>Indications</a:t>
            </a:r>
          </a:p>
          <a:p>
            <a:pPr lvl="1"/>
            <a:r>
              <a:rPr lang="en-US" dirty="0" smtClean="0"/>
              <a:t>Selective ablation of plaque and calculus</a:t>
            </a:r>
          </a:p>
          <a:p>
            <a:pPr lvl="1"/>
            <a:r>
              <a:rPr lang="en-US" dirty="0" smtClean="0"/>
              <a:t>Caries removal</a:t>
            </a:r>
          </a:p>
          <a:p>
            <a:pPr lvl="1"/>
            <a:r>
              <a:rPr lang="en-US" dirty="0" smtClean="0"/>
              <a:t>Soft tissue surgery</a:t>
            </a:r>
          </a:p>
          <a:p>
            <a:pPr lvl="1"/>
            <a:r>
              <a:rPr lang="en-US" dirty="0" err="1" smtClean="0"/>
              <a:t>Subgingival</a:t>
            </a:r>
            <a:r>
              <a:rPr lang="en-US" dirty="0" smtClean="0"/>
              <a:t> curettage</a:t>
            </a:r>
          </a:p>
          <a:p>
            <a:pPr lvl="1"/>
            <a:r>
              <a:rPr lang="en-US" dirty="0" smtClean="0"/>
              <a:t>Osseous surgery</a:t>
            </a:r>
          </a:p>
          <a:p>
            <a:pPr lvl="1"/>
            <a:r>
              <a:rPr lang="en-US" dirty="0" smtClean="0"/>
              <a:t>Scaling of root surfaces</a:t>
            </a:r>
          </a:p>
          <a:p>
            <a:pPr lvl="1"/>
            <a:r>
              <a:rPr lang="en-US" dirty="0" smtClean="0"/>
              <a:t>Root canal disinfection*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Recommended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widely accepted for</a:t>
            </a:r>
          </a:p>
          <a:p>
            <a:pPr lvl="1"/>
            <a:r>
              <a:rPr lang="en-US" dirty="0" err="1" smtClean="0"/>
              <a:t>Gingivectomy</a:t>
            </a:r>
            <a:endParaRPr lang="en-US" dirty="0" smtClean="0"/>
          </a:p>
          <a:p>
            <a:pPr lvl="1"/>
            <a:r>
              <a:rPr lang="en-US" dirty="0" err="1" smtClean="0"/>
              <a:t>Frenectomy</a:t>
            </a:r>
            <a:endParaRPr lang="en-US" dirty="0" smtClean="0"/>
          </a:p>
          <a:p>
            <a:pPr lvl="1"/>
            <a:r>
              <a:rPr lang="en-US" dirty="0" smtClean="0"/>
              <a:t>Melanin pigmentation removal</a:t>
            </a:r>
          </a:p>
          <a:p>
            <a:pPr lvl="1"/>
            <a:r>
              <a:rPr lang="en-US" dirty="0" smtClean="0"/>
              <a:t>Amalgam tattoo removal</a:t>
            </a:r>
          </a:p>
          <a:p>
            <a:r>
              <a:rPr lang="en-US" dirty="0" smtClean="0"/>
              <a:t>Less widely accepted for</a:t>
            </a:r>
          </a:p>
          <a:p>
            <a:pPr lvl="1"/>
            <a:r>
              <a:rPr lang="en-US" dirty="0" smtClean="0"/>
              <a:t>Management of </a:t>
            </a:r>
            <a:r>
              <a:rPr lang="en-US" dirty="0" err="1" smtClean="0"/>
              <a:t>periodontitis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Surgical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on Wound Healing</a:t>
            </a:r>
          </a:p>
          <a:p>
            <a:pPr lvl="1"/>
            <a:r>
              <a:rPr lang="en-US" dirty="0" smtClean="0"/>
              <a:t>Increased coagulation</a:t>
            </a:r>
          </a:p>
          <a:p>
            <a:pPr lvl="1"/>
            <a:r>
              <a:rPr lang="en-US" dirty="0" smtClean="0"/>
              <a:t>Reduced </a:t>
            </a:r>
            <a:r>
              <a:rPr lang="en-US" dirty="0" err="1" smtClean="0"/>
              <a:t>bacteremia</a:t>
            </a:r>
            <a:endParaRPr lang="en-US" dirty="0" smtClean="0"/>
          </a:p>
          <a:p>
            <a:pPr lvl="1"/>
            <a:r>
              <a:rPr lang="en-US" dirty="0" smtClean="0"/>
              <a:t>Decreased swelling </a:t>
            </a:r>
          </a:p>
          <a:p>
            <a:pPr lvl="1"/>
            <a:r>
              <a:rPr lang="en-US" dirty="0" smtClean="0"/>
              <a:t>Decreased scarring</a:t>
            </a:r>
          </a:p>
          <a:p>
            <a:pPr lvl="1"/>
            <a:r>
              <a:rPr lang="en-US" dirty="0" smtClean="0"/>
              <a:t>Increased patient acceptance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surface modifications</a:t>
            </a:r>
          </a:p>
          <a:p>
            <a:pPr lvl="1"/>
            <a:r>
              <a:rPr lang="en-US" dirty="0" smtClean="0"/>
              <a:t>Issue of altering root surface without damaging pulp/</a:t>
            </a:r>
            <a:r>
              <a:rPr lang="en-US" dirty="0" err="1" smtClean="0"/>
              <a:t>periodontium</a:t>
            </a:r>
            <a:endParaRPr lang="en-US" dirty="0" smtClean="0"/>
          </a:p>
          <a:p>
            <a:pPr lvl="1"/>
            <a:r>
              <a:rPr lang="en-US" dirty="0" smtClean="0"/>
              <a:t>Charring and melting noted with CO2 at certain settings</a:t>
            </a:r>
          </a:p>
          <a:p>
            <a:pPr lvl="1"/>
            <a:r>
              <a:rPr lang="en-US" dirty="0" smtClean="0"/>
              <a:t>Heat induced cracking with CO2</a:t>
            </a:r>
          </a:p>
          <a:p>
            <a:pPr lvl="1"/>
            <a:r>
              <a:rPr lang="en-US" dirty="0" err="1" smtClean="0"/>
              <a:t>Cavitation</a:t>
            </a:r>
            <a:r>
              <a:rPr lang="en-US" dirty="0" smtClean="0"/>
              <a:t> defects with </a:t>
            </a:r>
            <a:r>
              <a:rPr lang="en-US" dirty="0" err="1" smtClean="0"/>
              <a:t>Nd:YAG</a:t>
            </a:r>
            <a:endParaRPr lang="en-US" dirty="0" smtClean="0"/>
          </a:p>
          <a:p>
            <a:pPr lvl="1"/>
            <a:r>
              <a:rPr lang="en-US" dirty="0" err="1" smtClean="0"/>
              <a:t>Nd:YAG</a:t>
            </a:r>
            <a:r>
              <a:rPr lang="en-US" dirty="0" smtClean="0"/>
              <a:t> may remove smear layer at lower settings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Bacteria/Calculus</a:t>
            </a:r>
          </a:p>
          <a:p>
            <a:pPr lvl="1"/>
            <a:r>
              <a:rPr lang="en-US" dirty="0" smtClean="0"/>
              <a:t>Limited evidence showing reduction in bacteria with laser over traditional therapy</a:t>
            </a:r>
          </a:p>
          <a:p>
            <a:pPr lvl="2"/>
            <a:r>
              <a:rPr lang="en-US" dirty="0" smtClean="0"/>
              <a:t>Marketing point of companies “Laser sterilizes the pocket”</a:t>
            </a:r>
          </a:p>
          <a:p>
            <a:pPr lvl="1"/>
            <a:r>
              <a:rPr lang="en-US" dirty="0" smtClean="0"/>
              <a:t>Microbial rebound noted with laser treatment</a:t>
            </a:r>
          </a:p>
          <a:p>
            <a:pPr lvl="1"/>
            <a:r>
              <a:rPr lang="en-US" dirty="0" err="1" smtClean="0"/>
              <a:t>Nd:YAG</a:t>
            </a:r>
            <a:r>
              <a:rPr lang="en-US" dirty="0" smtClean="0"/>
              <a:t> may remove calculus at proper settings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4800601" cy="6400800"/>
          </a:xfrm>
        </p:spPr>
      </p:pic>
      <p:sp>
        <p:nvSpPr>
          <p:cNvPr id="1026" name="AutoShape 2" descr="data:image/jpeg;base64,/9j/4AAQSkZJRgABAQAAAQABAAD/2wCEAAkGBxQTEBQUExQWFhUXGBYaGBcYGBUaGBoWGBcXGBgeHBkZHSggGRomHBcXITEhJikrLi4uGB8zODMsNygtLiwBCgoKDg0OGxAQGywkHyQsNCw3LDQ0LCw3NCwsLCwsNCwsLC0sLCwsLywsLCwsLCwsLCwsLCwsLCwsLCwsLDUsLP/AABEIAPAAtAMBIgACEQEDEQH/xAAcAAEAAgMBAQEAAAAAAAAAAAAABgcDBAUCCAH/xABJEAACAQIDBAcDCQUFBgcAAAABAgMAEQQSIQUGMUEHEyJRYXGRMoGhFEJSU2JyscHRI5KisvAVJEOC4RclMzVE8RY0c5PC0uL/xAAZAQEAAwEBAAAAAAAAAAAAAAAAAQIDBAX/xAAxEQACAQIDBQYGAgMAAAAAAAAAAQIDEQQhMQVBUYHwEhNhkbHBFCIycaHhYtEjM0L/2gAMAwEAAhEDEQA/ALxpSlAKUpQClKUApSlAKUpQClKUApSsUmIVfaZR5kCgMtK1jtCL62P99f1rz/acP1sf76/rQG3StP8AtWD66L99P1r9G1Ifro/30/WgNulYYsUjey6nyYH8KyhhQH7SlKAUpSgFKUoBSlKAUpSgFKUoBSlKAUpSgFfL+28dK2Km/aN7V78Tck99fUFfL2Kw+bE4gk5VWxY2vxLAADmSeAuKlA0GklP+KfQVjZ5frT6LUg3TwkcuOiRlzRlj2WsbixtcDjVuDdLAXt8miOoHsjnWijG1235X90Q/AoEtL9YfRa/c0v1n8Iq+pt0cCP8ApouXzR/VtR6Vgbc/AEX+TR92mgv+VRana935fsZlGfKZxwk/hP61sRbTxK8JiPLOPwarP3m3TwUeCnkSFVdUOUg6huVtaqy1JwSSafsSi2ehTauImlxImleQKqe0zNZszAEZibaA391WxVP9A3t4vyT+aSrgrMClKUApSlAKUpQClKUApSlAKUpQClKUAr5pnwtzjXzKLPFZTxbKXJt5Zq+lq+ZcYP2mK8GS3vzj3cKhuy8jWhBTnZ8H6M3+j3/mWHtxzH8DV9Sg+HH4frVEdHn/ADLD/eP4Gr6ke97a2/78avP6UY7zUca6W487+N6wsmh4X/Kt10/rhWoS30dLnny76xsyxw980ts7E6D/AIZ9KoqOJmNlBYngACT6Cr334P8Au3E3H+GfKqm3FgV8fGj6qQ9xwv2TWqv2Ffx9gtSY9BCkSYsHQgJceOeSrfqrehyK2Ix1mzDMtmta4LyEacqtKoD1FKUoQKUpQClKUApSuRi9uKFYxAOEvnkLZIUtxvJY3t3KD7qA69a+IxscftyIn3mUfiaheO3kzSRwq74iWaBpoFiIggkAI7Ik7T3tc+7lWv0fYyTGTYkz4bDRrBI0JTtSSiVSDcu/FbXoCdf2lDa/Wx27862/Gv3D4+JzZJEY/ZZT+BrkYbaKtjpMJ8kZVjjV+uKL1TZvmg24/oagm9++cOE2nLC+GiMEcN84TKwxDKzIpdeAbLagLbpVaJvxBEsQaeWGVoo5JEKviYYRJbL1jWDKNRzFTNNtFADiFCKbWlQ5oSDwOawKX+0LeJoDsV80YlCXxeml49eftNw99XZv1vW+BjVo4hKSrsbtlACgc/fVQbXcrisSUsIHYBAGvpmueWoNVn9Pl6nRhf8Aavs/RnHwsksTh4yyupuGHEaeVdCLezaIGmJlA936VrTMLGsEFsorbPiY2TOr/wCMNoD/AKmX4fpWFt+ceG1xL+8J+laZYVr4pvGosQ4o6GN3wxUsbRyYgujizKQuvoNK97lSWxWZSLokjegrTjk0GtdzdQXlktx6mX8BUSvYtFZk36EpAyYphqGdCD4HrKs2qF3G31bAIithy5nkAlfrAqIoyhCto9TZnJB+jxq+QaqVZ+0pShApSlAK8TSqqlmIVQCSSbAAcSTXuolvHvBBEVlxLFcKkqxghWZXmv7T2HZjQi2vFvui4HUEbYk9u6Q8o9Q8g735qncnPn3VV8u8LxYzFJiOvlxKymHDbORurw8uGk7KEAIb2XMSf6HN2bs7ENiY5erxAxwxBkfGhi2Elwha7HP7OQIAAg/W0q3q3yaZimHOSPgXGjuD3Hiq+HE1nUqKCzOvCYOpiZdmGm98Dkw7EXA4jDLPjEmiwTyth440JntJ82RycqqNNPCtyDepYZ8RNhsOsb4hlaVndnzFQQDl0C8Tw761dlbulyOtbqVLFOFyslhlDKbZQSR6jvvUi2TgYIJT10KZRlWTP2jE/wA1rnjE/fyt52xTrTz0R6DWz8Nk7zl+P69Tlf7QcVfjF5Zf/wBVy8ftKHELMuIwkb9eY2laNnjdmjvkN9dRc+tXENnxWt1UdvuL+laGN3WwsvtQoD3qMp/hqe6qrSRX43AyylRsvDpFXS7NXFS4lcNi1wseNESzxzR3cCIZQIpA1iCDwNqke/8AvU2BjTDYQhWhSJpS8ZkC4XWPMBcZyCFuONjXjbvR+6Ath26xfq2tm9x4N5aVGosRE+WLGwieNLhc63khPPLfUi9rodDairSi7VFzFTZ1KtB1MLK/8d/X38z3vZsV8dhIVhZIsX1LyfIQ4IZDYFojfsg2BC8LHS3OGY+AqWAdTdFC9+ccQRyI5++u9/Yq4QzYvGTPdSHXEpbNPxMBwzf4Ui2KNGQy5bctKz7Zgh2hC2OjMazrH/e4YWLBc+scgNvaAWzaHjx013krrI82hPu6ib3X9GiHJsbGNwVW8pE/Wso3bx/1JPky/rX7LsoHUu3KxzE//CvJ2Kn0m9T/APSr5mVjzJsTHLxw7/D9a1MRhcTaxjYedqzDZSkkZm0t3cxfuryNhofnP6/6Uux2TXWSVRaw95FSDcjaBWaYyuqjqJMtyB2tOdcc7FUL7ZB8xWxgNiGzk2e6ELdj2WNrNpxtrUNslRZ3tzMNJi8LNhgSGYwtnyFyGbMva7gDl+NfRKiql6DNkNC+KLtmLLENL6BS/f51bdQiJcBSlKkqKUpQHP2zMwQJGbSSEIp+je5Zv8qgnzAqBdIu42KmCvg55DEkYRsF1jRo8Y4hWBtmP2gdedTqLt4tieEKBV+/J2n9FWP941n2tjRDBJKfmKT5nkPWobsTGLk0lqypNoQRYHDjA4bOiXEk4aTORIwByZrAZVtrYC5qYbi7qhAuImF3NiikewO8/aPwqLbnbNOKxgMnaC3kkvzN9L+bfhVviualHvJd5I9vH1fhaSwtPhm+uPpZHA3k2Xe8yrm7OWWO1+sj8ubrc27wSO63Ki/bKFDK0qoTE7HszwG10Y8zqLnW1w3MiprUR25s7qXzqcsTNmDD/BnJ0a3NHJII5Enk2nUeGedlYpogDFnKjsmJ2JOmhUZj2JF5C9m4aaGpThMUsiB0N1PA/AgjkQdCDwqKhGLu8mQFwoKoGy9nMLnNqWIIHgFA1tWhtXb/AMkJMZvK41U6qeQdhycaa/OAseANVlJRV2a0aM6s1CCu2dve/ehcKuRLNMw0HJR9JvyHOq52dsvEYx5GW7sAWdmPFuQv9I91ZdhbGlx07HMbXvLKdbX/ABa3AcqtzZuAjgiWONcqr8fEnmfGuVRdZ3eh7k6tPZsO7p51Hq+vwubKg2K0co+TTxxyKxLQ9cCVjxFiFJHHKSbEeVd3o96O8ThDnxGKHbLNJBEihHLAgiRiO2ovooAA99avSLskRYkSKLLMCdOTi2b1uD61YG620vlGFjkPtWs33l0P61eg2m6b3HNtOnGpCOKhpLX79XXIpHefY5wmMeD5oOaMniUNyvmRw91RTbgYuiqSCVY8bcNfwq4+mrZ37PD4kcUYxt919V9GFv8ANVO7Tf8Abxfck/lNdTeR5SzOhGO0/mv8tYNouQEsSLlr256VswnWS/ev8tau1UuE1tqb+gqZFloY2AW9olZVALsQNLgkDXidCbC50rSxzdXMequlwpFrgakXqc7M3VlZHBiZboNdLkmxW+vMXqLbyYQx4tYyCpAjFj5i3wqkXmTJOxbXRfJbEMDzQ/DKas2qn6PXHyuO/wBsfw1bFEUnqKUpUlBSlKA4+7TFkmZuLTzeiuUX4KK4u/20lbAsEN7zCNvBkJLA/u1INgSBomI+tmHvEjA1Ad/9mvFMcv8Aw53DgcjMq5Svg5Buv0rMPo1Sqm4NI6sFKMcRCU9Ezr9FmGtDNJzZwvuQX/FjU5qH9F8oODa1tJG+IBqYVWivkRfaMm8VNviKxzRK6lWAZWBBB1BB0IIr3eo3vfvQuFXIlmmYaDko+k35DnV5SUVdnPRozrTUIK7ZwN4NoHBEw3ztYGMk3IQ/Wc8y8vpC3jUW2Xs6TFSm7G17u58fxPhWfYWxpcdO3aNr3klOtr/ix5DlU0n6Pob3jllj8Oyw+Iv8a5YxdZ3eh7dWpT2dT7unnUer4dblzZhh2esQHVExlRa4NifM8/eCK3YduSqbZ43+8pB/fjJH8IrUi3CYe1iiR/6Sg+pY10cNuZEvtSSv/mCj+ACutKx4Dk5O7OZvgJMThwCsKFWDBmnAXmDqyDka1+j3GOiyQqnXDOCXjdSiBhbUta/sk9kGuhvlsuCHAylI1DHIMxF29ofONzWh0Ur/AOZPjEPTOfzFYNpVlkerTjOWz5tyyT0t4rfzOt0mwBtlYm/zVD/usDXzjtBHZonRS1g1/eLfnX0zv49tm4on6pq+ccBhj1Y/aN6L+ldKPLibsJ1f7w/lFYsXqR7/AMVr3DFlB1Jub3Nu63KvMg7S+X53/KpZdE42PvPKHXN1YDZVY5NbAWBvm5eVRDep2k2hmewfsBgNACpK6D3Vs4aUcLi/dcXrxt1P72jjg8aNx5jOG/iFUjFJ5FpZonG4S3xMR53Yj0P5VblVF0dyXxUPk/4GrdoilTUUpSpMxSlKA427yZDiIvozM3ul7Y+Jb0rW3+2eJsBMpF7ANbjfKbn4XraxB6rGo3zZl6tvvpdo/gZB7xXWZAQQdQdD5GokrqxenPsTUuDKe3Z3llwrN2c6t2nNiS1ha72ub2sM4ue8NxFjbM3sw0yhs4S/0iMt+7OOz7r38KrbaGGfZ+N7PzDmS/BozfQ+Frqa6+88uA6tZoFK4iUXvExQqOfWZeNjfsnjXPTrZNT1R6uL2c3OMsPnGWnh+rEo3s3rTDIFjIeVh2bG6qPpG3wHOq62ZgmxUxMkoUE3klci9zyAPtMeQHCve7uwpMZKQvZUG7yW0BPgLXY91S7CbgtGvbx+IyAG6wrFCSOfbVTJ6NeqKLrO70OipUp7Op93TzqPV8Oty5s7ez9q4KCPqopFCpo2UM1jzLkDQ9967eGxCyIHRgysLqykEEd4I41Ddl4fCx4SGWcBldQ0GHv1gGbtKqpc9dKb3ZzfUngK8QwR4GEzK0cU4Z5ZsOjrZkZi7Jk0u6KdGA5W4GuxKx4EpOTu9SdUpWHF4lY0Z3OVVBJPgKBJt2RCulHH2jihHFmLn7q6D1J+Fb/Rrg8mDznjI5b3Cyj8KguLlk2hjdBYyGyj6EY5nyFz51cGEw6xxqi6KoCjyGlctL56jnuPaxq+GwkMP/08311oRHpex3VbKlHOQog8bm5+ANUfgRZAKnnTntfrMRh8Ip0jBkf7zaL6AH96oITb8660ePEyE1iU3kA7h+NfhescJ7bHy/r41LLHKGCbOFKP1uYEsR2QAdTe+oOnlbnepWxDhhY54rMCOcb2V792VgpB+0a1hLceVa8WP6uZ3IJFsrAW1Qqcw10vY6X5gVULIm/RXic+Jw571f8AA1dtUP0bRiLF4VUcMCrdW9j21seXLjY9xq+KhFZilKVJQUpSgNDbeB66FlBytoVYcVdTdSPIgV+bE2j18QYjK4OWRfoyD2h5cx4EV0Kjm14Xw03yqFSwIAmjHz1HBh9tbm3fcjusBl3t3eGLisLCVLlG8+IPgbCqjmw5jkKSKylTZl0zDvtfS9uB4VeeCxaSxrJGwZWGhH9aHwrkb1bDgniZ5iIyik9bp2VGpv3r4Vz1qPbzWp6+ztpdx/jqfT6foy7rYnDNAq4UjKvFfnA88w438a7NU1PsPEQhZ4T1iEXSaAkgqeemoHqK3cBv7iU0YpL94WPqv6VWNfs5TVjSrsp1b1KE1JPjr197Ex27gYIShVUw6SyWmmRQjZSrGxcWKBmsC1+fea1sbhcJPEcJhIoXD9mRkRTHGmmcl7WLkXAFybm/AGuR/tIktY4ZP/cNvTJXO2jv3iHQooSEEEXS+YA9xPA+Nqu8TTMI7HxTeaS5r2uTXZG044cIXkktGskqxljcmNXYIBzbQWHhaoJvRvK+McIikRg9lBqztyJA4nuFa2zN38TicpCkIqhVeS6oqAWAW/K3IVY27W6kWFGb25bauRa3go+aPjWbc62SyR1Rhhtn/NJ9upw4defgYNyt2vkqF5NZnAv9hfoj8z+ldfeDbEeEw0k8p7KC9ubHko8SdK3MTiFjRndgqqCWYmwAHEk18979bzSbXxDiO6YDCDOzm9jc5RIwAv3hRYm1/GumMVFWR41atOtNznqzk4eeTGTTTSazOzSDyAuyjwygW+7Wu0l66m1tithVzpIHEcojYhXRo5cvWKGRxfUC4OoNuVaeIUSgyRjtamSMcuZZBzQ93zfKrkI0SbV7w5rWketkGx4j31INkGuTtghUf4e/SuztCYNIbLkFh2fHmfHjUb21IStuZawHl4c6pF3VzStFQk4p3ty/BYnQ8SMVhkucpViV5E5eNuHd6Vf1Uh0YYYQY6CNx+2Km6km8QCcGH0200+aB3nS76kxkKUpQqKUpQCvxluLGv2lARLHbNmwkjT4SzKxvJCdEc94IByt9oDzBrQ3ixR2rhRhcPIIWd0GJSQ5ZRBe8mQahjpx4VOyK4O3d1YcRqRlYahhoQe8HkaAqDZcm0cBGC7GEiaPZ8BlzCJIyzO0zL7L/ADQD4t3VO9zscMZ8uTFLBifksgQYlECrL2SzaAmzLbWx+cK9Y7Z+PiQxtkxcJ4pOue4+9x95vWvhN6lw8BgbZzQR2YWgZbdrQkAqtjUNJ6loylF3i7EZwO+OEkwkuK/syK0ShmRMSGYXcIMy5AV4k3tyroyb3ImzZMVhsPgo5RPFChEnWoC9tWfKtiL391YhtjZv9mnAiHFiMplLZIuttmzWzXsTetaPamHKBBh8ZigHjcLiZ+yGizZOyoIA7RuLWNhfgKhQitxpLEVZKzk3zZy959py7XXCSRNdJw2HlhJdo4MXa6vlTiGFyrEECxPKrM2XvN8jwEQ2gohmRQgiVxK8gQBQwtrr4+tR2KfaM5bqIosIHIzGJAHawsLudTz9a6uwujpVbrJ2LudSWJJJ8SdSasYkI372ri9oQ52UxYZXW0YJN78Cx0zHh4D41xdi7SgSGXBTOkKSS4eV5HzjPHGbtHdASCbcT9I1bvSVgVXZbhAAFaM+4NXzlvInbU+FTuJ3Ei29t7Pho8DARKiSvLJiAGDTuxIVnzC+YKdTrcnlbXmCRkbQlWHMEgjyIrm4HHKlrWvaxv8AGtufHB7WsOXG5PdVLy7WmRuo0u6vf5uHgdI4yKV/2ylGNu3EFtmHN4yQCDzykHwrawuBjZcxxMUYHEuH07rjLax4caj2Ge7nwFbuFYmQcLKCQCAwJ78p0uBV3kjNO539rbEMMYlaeN42YqHjDtZhqQVsMp+ySDUbxu00icDDKbkBeukymTU6sijSInTmx041km2mY8K8GhVnQk6nVAyi3uPHwrhxPnmW30h6CoQky1uilC21I+dlkJPu4nxuavmqQ6FY82Pka/sxN8WAq76FZailKUKilKUApSlAKUpQCsE2ERvaUGs9KA5p2DB9WvpWSDZMSeygHurepQHlUA4CvVKUBFek8/7rn/y/zCvnbHYTrbdoC3ff8Rwr6J6TpQuy8RmsbqAL95Itbxr5vkdvmsp8CpB9QSKstCTTbY78lzeKm9asmBYcQR5iur1jdy+5j+Yr9OKf7Wn2h+ZpZA1NmxlVPff4V0tgpmnC2BJuLE2HC/H3GtT5U3cfRf1r9GJbuPqo/OoaurEp2PzHYR5TdUNiSe4D3mvOD2ZkOdnW4vZRqb+7hWRpGYa8vpN/3rwWbSxTXj7Rt8Begy1Ld6Boj1uLe2mWIX8SXJH4elXFVXdA8KDDYlg+ZjKoOmUWVbrZbk6lm1PdVo1BDFKUoQKUpQClKUApSlAKUpQClKUApWOeZUUsxCqouSdABXGzS4u4sYsPqCTpJKPD6CHv4nwoDgdJGKilw0iaPkDCw1/aEWUC3PWvnbGTlQLd9ta+iooU+VxRRxgJnNlGgAjUm/rl9a+dd4UKuykWIkcEeNzUrIGKOSVhewsf676Fpe5azQ+wPIV7JoDWvJ3LQGTuFbF6XoDCBJ9EHy14e+vOExJYnSs5rQwRsW8B+tCS5+hXGdXJkHCW4a+mouV+B+NXXVJpg2wjYFze5gha1raqTmHnZhV1I1wD31RaslnqlKVYqKUpQClKUApSlAKUpQCsGNxSxIXc2VeJ/riaz1E9ubWAxKn21jGi3spkJ4t5Dh50B0sPhWxBEk65VGscPd9p+RbuHKuriXsjHuUn0FQbE7y4gm6sF8ABp61tHe1Xw8yTDI/VuAeTHKR7jU2BzNj7w4SHE55sQgyxsBrftMy5tRwNlHrVIb/yo2MxDREGMysykcCDrWaOVFGoue69hXK20+a5C5QbaD0qWgfiaAeQr9BrwTTNQHvNX5evF6ZqAyFq1sCgMhBNgWAvewALWNz3WNZM1Y8EAWOZsoLam17VDBd/SBtnDyTYUQTxuqRSKcrg2sY7X9DVqbKmzwRPe+ZFN/MCvkHGxqpsrBx32tX1duSpGzsIDoepj/lFUXEl8Dt0pSrEClKUApSlAKUpQClKUBH978a0caBdA7FWPu0qGmptvjgjLhHt7SWdfNf9L1Se396SHVBoh0Y8yf0rWNuyRbMkmM2qqcO15cP9ahm8W05nvZ7proosR58zXQkta5OnfWiNkyTMrYZc5LZCq6tfiCRyQ8L+FVjNXzLOJx0ixJwsuIAiaOFkV7qCwD3sfLSuTPtEyhCQoK39kADU91X/ALq9HmTA4mDFEf3nLmVPmZQbWPfrXj/Y9ghhGgQvmL5xKbF72sBe3s+FV3kHz0TS9WNJ0MY8EgNCR35iL1zMT0V7TT/ADa27Lqf6FLghl6/L1KG6O9pC/wDdH9V/WsUG4W0XJthJdO8AfnS4I5evbzCxLC/ZsLaaiwFTrDdEG0X4rGn3m/SpXjOgmN448mKdJAB1mZQ6k21y2sRrUAhW6PRnisfCsy9XHC97OzEmwNj2RX0rhIQkaIOCqFHkABXN3V2EmBwkWGjYssYtmPEk6k+FdegFKUoBSlKAUpSgFKUoBSlKA8yIGBB4EWPlXzvvbu06Y6TDiNmzG8dgdQe6voqvzLQFWbvdGJcK2KZlUAfsrhibDW7C1ge4CrH2ZsqHDpkhjVF8Bx8zzrdpQClKUApSlAKUpQ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Lasers and </a:t>
            </a:r>
            <a:r>
              <a:rPr lang="en-US" dirty="0" err="1" smtClean="0"/>
              <a:t>Periodontitis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Laser treatment predicated on concept of </a:t>
            </a:r>
            <a:r>
              <a:rPr lang="en-US" dirty="0" err="1" smtClean="0"/>
              <a:t>subgingival</a:t>
            </a:r>
            <a:r>
              <a:rPr lang="en-US" dirty="0" smtClean="0"/>
              <a:t> curettage with regeneration of attachment apparatus </a:t>
            </a:r>
          </a:p>
          <a:p>
            <a:r>
              <a:rPr lang="en-US" dirty="0" smtClean="0"/>
              <a:t>LANAP – Laser assisted new attachment procedure</a:t>
            </a:r>
          </a:p>
          <a:p>
            <a:pPr lvl="1"/>
            <a:r>
              <a:rPr lang="en-US" dirty="0" err="1" smtClean="0"/>
              <a:t>Periolase</a:t>
            </a:r>
            <a:r>
              <a:rPr lang="en-US" dirty="0" smtClean="0"/>
              <a:t> (</a:t>
            </a:r>
            <a:r>
              <a:rPr lang="en-US" dirty="0" err="1" smtClean="0"/>
              <a:t>Millenium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LANAP is a new version of an old technique (ENAP ~ </a:t>
            </a:r>
            <a:r>
              <a:rPr lang="en-US" dirty="0" err="1" smtClean="0"/>
              <a:t>excisional</a:t>
            </a:r>
            <a:r>
              <a:rPr lang="en-US" dirty="0" smtClean="0"/>
              <a:t> new attachment procedure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Bone is not altered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LANAP/ENAP</a:t>
            </a:r>
            <a:endParaRPr lang="en-US" dirty="0"/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09800"/>
            <a:ext cx="7898054" cy="3581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Slot 2009</a:t>
            </a:r>
          </a:p>
          <a:p>
            <a:r>
              <a:rPr lang="en-US" dirty="0" smtClean="0"/>
              <a:t>Systematic review</a:t>
            </a:r>
          </a:p>
          <a:p>
            <a:pPr lvl="1"/>
            <a:r>
              <a:rPr lang="en-US" dirty="0" smtClean="0"/>
              <a:t>Looked at 323 articles</a:t>
            </a:r>
          </a:p>
          <a:p>
            <a:pPr lvl="1"/>
            <a:r>
              <a:rPr lang="en-US" dirty="0" smtClean="0"/>
              <a:t>8 articles met criteria</a:t>
            </a:r>
          </a:p>
          <a:p>
            <a:pPr lvl="1"/>
            <a:r>
              <a:rPr lang="en-US" dirty="0" smtClean="0"/>
              <a:t>Randomized human clinical trials</a:t>
            </a:r>
          </a:p>
          <a:p>
            <a:pPr lvl="1"/>
            <a:r>
              <a:rPr lang="en-US" dirty="0" smtClean="0"/>
              <a:t>Looked at </a:t>
            </a:r>
            <a:r>
              <a:rPr lang="en-US" dirty="0" err="1" smtClean="0"/>
              <a:t>Nd:YAG</a:t>
            </a:r>
            <a:r>
              <a:rPr lang="en-US" dirty="0" smtClean="0"/>
              <a:t> alone or in combo with </a:t>
            </a:r>
            <a:r>
              <a:rPr lang="en-US" dirty="0" err="1" smtClean="0"/>
              <a:t>ScRP</a:t>
            </a:r>
            <a:endParaRPr lang="en-US" dirty="0" smtClean="0"/>
          </a:p>
          <a:p>
            <a:pPr lvl="1"/>
            <a:r>
              <a:rPr lang="en-US" dirty="0" smtClean="0"/>
              <a:t>Looked at bleeding/gingivitis/plaque levels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Slot 2009</a:t>
            </a:r>
          </a:p>
          <a:p>
            <a:r>
              <a:rPr lang="en-US" dirty="0" smtClean="0"/>
              <a:t>Findings</a:t>
            </a:r>
          </a:p>
          <a:p>
            <a:pPr lvl="1"/>
            <a:r>
              <a:rPr lang="en-US" dirty="0" err="1" smtClean="0"/>
              <a:t>Nd:YAG</a:t>
            </a:r>
            <a:r>
              <a:rPr lang="en-US" dirty="0" smtClean="0"/>
              <a:t> similar to </a:t>
            </a:r>
            <a:r>
              <a:rPr lang="en-US" dirty="0" err="1" smtClean="0"/>
              <a:t>ScRP</a:t>
            </a:r>
            <a:r>
              <a:rPr lang="en-US" dirty="0" smtClean="0"/>
              <a:t> in terms of inflammation and PD reduction</a:t>
            </a:r>
          </a:p>
          <a:p>
            <a:pPr lvl="1"/>
            <a:r>
              <a:rPr lang="en-US" dirty="0" smtClean="0"/>
              <a:t>No additional benefits over </a:t>
            </a:r>
            <a:r>
              <a:rPr lang="en-US" dirty="0" err="1" smtClean="0"/>
              <a:t>ScRp</a:t>
            </a:r>
            <a:endParaRPr lang="en-US" dirty="0" smtClean="0"/>
          </a:p>
          <a:p>
            <a:pPr lvl="1"/>
            <a:r>
              <a:rPr lang="en-US" dirty="0" smtClean="0"/>
              <a:t>No evidence to support </a:t>
            </a:r>
            <a:r>
              <a:rPr lang="en-US" dirty="0" err="1" smtClean="0"/>
              <a:t>Nd:YAG</a:t>
            </a:r>
            <a:r>
              <a:rPr lang="en-US" dirty="0" smtClean="0"/>
              <a:t> laser is superior to traditional modalities of </a:t>
            </a:r>
            <a:r>
              <a:rPr lang="en-US" dirty="0" err="1" smtClean="0"/>
              <a:t>perio</a:t>
            </a:r>
            <a:r>
              <a:rPr lang="en-US" dirty="0" smtClean="0"/>
              <a:t> treatment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Slot 2014</a:t>
            </a:r>
          </a:p>
          <a:p>
            <a:pPr lvl="1"/>
            <a:r>
              <a:rPr lang="en-US" dirty="0" smtClean="0"/>
              <a:t>Systematic review</a:t>
            </a:r>
          </a:p>
          <a:p>
            <a:pPr lvl="1"/>
            <a:r>
              <a:rPr lang="en-US" dirty="0" smtClean="0"/>
              <a:t>Looked at diode laser vs. traditional therapy</a:t>
            </a:r>
          </a:p>
          <a:p>
            <a:pPr lvl="1"/>
            <a:r>
              <a:rPr lang="en-US" dirty="0" smtClean="0"/>
              <a:t>Screened 416 papers of which 9 selected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Combined effect of diode laser plus traditional therapy is no more effective than traditional therapy along (looked at PD and CAL)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Schwartz 2008</a:t>
            </a:r>
          </a:p>
          <a:p>
            <a:pPr lvl="1"/>
            <a:r>
              <a:rPr lang="en-US" dirty="0" smtClean="0"/>
              <a:t>Systematic review </a:t>
            </a:r>
          </a:p>
          <a:p>
            <a:pPr lvl="1"/>
            <a:r>
              <a:rPr lang="en-US" dirty="0" smtClean="0"/>
              <a:t>11 studies for review w/o meta-analysis</a:t>
            </a:r>
          </a:p>
          <a:p>
            <a:pPr lvl="1"/>
            <a:r>
              <a:rPr lang="en-US" dirty="0" smtClean="0"/>
              <a:t>Looked at </a:t>
            </a:r>
            <a:r>
              <a:rPr lang="en-US" dirty="0" err="1" smtClean="0"/>
              <a:t>Er:YAG</a:t>
            </a:r>
            <a:r>
              <a:rPr lang="en-US" dirty="0" smtClean="0"/>
              <a:t>, CO2, </a:t>
            </a:r>
            <a:r>
              <a:rPr lang="en-US" dirty="0" err="1" smtClean="0"/>
              <a:t>Nd:YAG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mechanical debridement alone</a:t>
            </a:r>
          </a:p>
          <a:p>
            <a:pPr lvl="1"/>
            <a:r>
              <a:rPr lang="en-US" dirty="0" smtClean="0"/>
              <a:t>Looked at short term (6 months) and long term (24 months) outcomes</a:t>
            </a:r>
          </a:p>
          <a:p>
            <a:pPr lvl="1"/>
            <a:r>
              <a:rPr lang="en-US" dirty="0" smtClean="0"/>
              <a:t>Found no additional benefits of lasers vs. mechanical debridement alone</a:t>
            </a:r>
          </a:p>
          <a:p>
            <a:pPr lvl="1"/>
            <a:r>
              <a:rPr lang="en-US" dirty="0" smtClean="0"/>
              <a:t>Some evidence for use of </a:t>
            </a:r>
            <a:r>
              <a:rPr lang="en-US" dirty="0" err="1" smtClean="0"/>
              <a:t>Er:YAG</a:t>
            </a: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Nebraska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Nguyen 2015</a:t>
            </a:r>
          </a:p>
          <a:p>
            <a:pPr lvl="1"/>
            <a:r>
              <a:rPr lang="en-US" dirty="0" smtClean="0"/>
              <a:t>Single masked, RCT, 22 patients with history of chronic </a:t>
            </a:r>
            <a:r>
              <a:rPr lang="en-US" dirty="0" err="1" smtClean="0"/>
              <a:t>periodontitis</a:t>
            </a:r>
            <a:r>
              <a:rPr lang="en-US" dirty="0" smtClean="0"/>
              <a:t> exhibiting sites with &gt;/= 5mm PDs, patients enrolled in routine PMT program</a:t>
            </a:r>
          </a:p>
          <a:p>
            <a:pPr lvl="1"/>
            <a:r>
              <a:rPr lang="en-US" dirty="0" smtClean="0"/>
              <a:t>50 sites treated with </a:t>
            </a:r>
            <a:r>
              <a:rPr lang="en-US" dirty="0" err="1" smtClean="0"/>
              <a:t>ScRp</a:t>
            </a:r>
            <a:r>
              <a:rPr lang="en-US" dirty="0" smtClean="0"/>
              <a:t> and 50 sites treated with </a:t>
            </a:r>
            <a:r>
              <a:rPr lang="en-US" dirty="0" err="1" smtClean="0"/>
              <a:t>ScRp</a:t>
            </a:r>
            <a:r>
              <a:rPr lang="en-US" dirty="0" smtClean="0"/>
              <a:t> plus Diode laser</a:t>
            </a:r>
          </a:p>
          <a:p>
            <a:pPr lvl="1"/>
            <a:r>
              <a:rPr lang="en-US" dirty="0" smtClean="0"/>
              <a:t>Outcomes assessed BOP, PD, CAL, IL-1Beta </a:t>
            </a:r>
            <a:r>
              <a:rPr lang="en-US" dirty="0" err="1" smtClean="0"/>
              <a:t>crevicular</a:t>
            </a:r>
            <a:r>
              <a:rPr lang="en-US" dirty="0" smtClean="0"/>
              <a:t> fluid</a:t>
            </a:r>
          </a:p>
          <a:p>
            <a:pPr lvl="1"/>
            <a:r>
              <a:rPr lang="en-US" dirty="0" smtClean="0"/>
              <a:t>Results</a:t>
            </a:r>
          </a:p>
          <a:p>
            <a:pPr lvl="2"/>
            <a:r>
              <a:rPr lang="en-US" dirty="0" smtClean="0"/>
              <a:t>Both modalities showed reduced BOP/PD/IL-1Beta but not </a:t>
            </a:r>
            <a:r>
              <a:rPr lang="en-US" dirty="0" err="1" smtClean="0"/>
              <a:t>s.s</a:t>
            </a:r>
            <a:r>
              <a:rPr lang="en-US" dirty="0" smtClean="0"/>
              <a:t>. different</a:t>
            </a:r>
          </a:p>
          <a:p>
            <a:pPr lvl="2"/>
            <a:r>
              <a:rPr lang="en-US" dirty="0" smtClean="0"/>
              <a:t>CAL gains not </a:t>
            </a:r>
            <a:r>
              <a:rPr lang="en-US" dirty="0" err="1" smtClean="0"/>
              <a:t>s.s</a:t>
            </a:r>
            <a:r>
              <a:rPr lang="en-US" dirty="0" smtClean="0"/>
              <a:t>. different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Laser for </a:t>
            </a:r>
            <a:r>
              <a:rPr lang="en-US" dirty="0" err="1" smtClean="0"/>
              <a:t>Tx</a:t>
            </a:r>
            <a:r>
              <a:rPr lang="en-US" dirty="0" smtClean="0"/>
              <a:t> of </a:t>
            </a:r>
            <a:r>
              <a:rPr lang="en-US" dirty="0" err="1" smtClean="0"/>
              <a:t>Peri-implantitis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Mailoa</a:t>
            </a:r>
            <a:r>
              <a:rPr lang="en-US" dirty="0" smtClean="0"/>
              <a:t> 2014</a:t>
            </a:r>
          </a:p>
          <a:p>
            <a:pPr lvl="1"/>
            <a:r>
              <a:rPr lang="en-US" dirty="0" smtClean="0"/>
              <a:t>Systematic review/Meta Analysis</a:t>
            </a:r>
          </a:p>
          <a:p>
            <a:pPr lvl="1"/>
            <a:r>
              <a:rPr lang="en-US" dirty="0" smtClean="0"/>
              <a:t>Looked at </a:t>
            </a:r>
            <a:r>
              <a:rPr lang="en-US" dirty="0" err="1" smtClean="0"/>
              <a:t>peri-implantitis</a:t>
            </a:r>
            <a:r>
              <a:rPr lang="en-US" dirty="0" smtClean="0"/>
              <a:t> treatment outcomes with lasers, saline, CHX, Tetracycline, CA</a:t>
            </a:r>
          </a:p>
          <a:p>
            <a:pPr lvl="1"/>
            <a:r>
              <a:rPr lang="en-US" dirty="0" smtClean="0"/>
              <a:t>7 human studies/2 animal studies</a:t>
            </a:r>
          </a:p>
          <a:p>
            <a:pPr lvl="2"/>
            <a:r>
              <a:rPr lang="en-US" dirty="0" smtClean="0"/>
              <a:t>No </a:t>
            </a:r>
            <a:r>
              <a:rPr lang="en-US" dirty="0" err="1" smtClean="0"/>
              <a:t>s.s</a:t>
            </a:r>
            <a:r>
              <a:rPr lang="en-US" dirty="0" smtClean="0"/>
              <a:t>. difference in PD reduction/CAL/Bone fill regardless of modality used</a:t>
            </a:r>
          </a:p>
          <a:p>
            <a:pPr lvl="2"/>
            <a:r>
              <a:rPr lang="en-US" dirty="0" smtClean="0"/>
              <a:t>Animal studies showed higher BIC on rough surface implants when compared to smooth implants with use of laser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AAP Position Statement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Regarding lasers for use of nonsurgical periodontal treatment</a:t>
            </a:r>
          </a:p>
          <a:p>
            <a:pPr lvl="1"/>
            <a:r>
              <a:rPr lang="en-US" dirty="0" err="1" smtClean="0"/>
              <a:t>Subgingival</a:t>
            </a:r>
            <a:r>
              <a:rPr lang="en-US" dirty="0" smtClean="0"/>
              <a:t> curettage</a:t>
            </a:r>
          </a:p>
          <a:p>
            <a:pPr lvl="2"/>
            <a:r>
              <a:rPr lang="en-US" dirty="0" smtClean="0"/>
              <a:t>No additional benefit with use of laser</a:t>
            </a:r>
          </a:p>
          <a:p>
            <a:pPr lvl="2"/>
            <a:r>
              <a:rPr lang="en-US" dirty="0" smtClean="0"/>
              <a:t>Diseased pocket lining curettage not effective with either use of chemicals, curettes, or lasers</a:t>
            </a:r>
          </a:p>
          <a:p>
            <a:pPr lvl="1"/>
            <a:r>
              <a:rPr lang="en-US" dirty="0" smtClean="0"/>
              <a:t>Reduction of </a:t>
            </a:r>
            <a:r>
              <a:rPr lang="en-US" dirty="0" err="1" smtClean="0"/>
              <a:t>Subgingival</a:t>
            </a:r>
            <a:r>
              <a:rPr lang="en-US" dirty="0" smtClean="0"/>
              <a:t> bacteria</a:t>
            </a:r>
          </a:p>
          <a:p>
            <a:pPr lvl="2"/>
            <a:r>
              <a:rPr lang="en-US" dirty="0" smtClean="0"/>
              <a:t>Insufficient evidence to support </a:t>
            </a:r>
            <a:r>
              <a:rPr lang="en-US" dirty="0" err="1" smtClean="0"/>
              <a:t>s.s</a:t>
            </a:r>
            <a:r>
              <a:rPr lang="en-US" dirty="0" smtClean="0"/>
              <a:t>. reduction in bacterial load compared to </a:t>
            </a:r>
            <a:r>
              <a:rPr lang="en-US" dirty="0" err="1" smtClean="0"/>
              <a:t>ScRp</a:t>
            </a:r>
            <a:endParaRPr lang="en-US" dirty="0" smtClean="0"/>
          </a:p>
          <a:p>
            <a:pPr lvl="1"/>
            <a:r>
              <a:rPr lang="en-US" dirty="0" smtClean="0"/>
              <a:t>Scaling and Root </a:t>
            </a:r>
            <a:r>
              <a:rPr lang="en-US" dirty="0" err="1" smtClean="0"/>
              <a:t>Planing</a:t>
            </a:r>
            <a:endParaRPr lang="en-US" dirty="0" smtClean="0"/>
          </a:p>
          <a:p>
            <a:pPr lvl="2"/>
            <a:r>
              <a:rPr lang="en-US" dirty="0" err="1" smtClean="0"/>
              <a:t>Er:YAG</a:t>
            </a:r>
            <a:r>
              <a:rPr lang="en-US" dirty="0" smtClean="0"/>
              <a:t> lasers show greatest potential for </a:t>
            </a:r>
            <a:r>
              <a:rPr lang="en-US" dirty="0" err="1" smtClean="0"/>
              <a:t>subgingival</a:t>
            </a:r>
            <a:r>
              <a:rPr lang="en-US" dirty="0" smtClean="0"/>
              <a:t> root surface debridement</a:t>
            </a:r>
          </a:p>
          <a:p>
            <a:pPr lvl="2"/>
            <a:r>
              <a:rPr lang="en-US" dirty="0" smtClean="0"/>
              <a:t>Most studies show minimal benefit when combined with </a:t>
            </a:r>
            <a:r>
              <a:rPr lang="en-US" dirty="0" err="1" smtClean="0"/>
              <a:t>ScRp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literature presented by laser companies has been the following:</a:t>
            </a:r>
          </a:p>
          <a:p>
            <a:r>
              <a:rPr lang="en-US" dirty="0" smtClean="0"/>
              <a:t>1) Company funded </a:t>
            </a:r>
          </a:p>
          <a:p>
            <a:r>
              <a:rPr lang="en-US" dirty="0" smtClean="0"/>
              <a:t>2) Case reports</a:t>
            </a:r>
          </a:p>
          <a:p>
            <a:r>
              <a:rPr lang="en-US" dirty="0" smtClean="0"/>
              <a:t>3) Performed by operators with vested interest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Mechanism of Action</a:t>
            </a:r>
          </a:p>
          <a:p>
            <a:r>
              <a:rPr lang="en-US" dirty="0" smtClean="0"/>
              <a:t>Laser Types</a:t>
            </a:r>
          </a:p>
          <a:p>
            <a:r>
              <a:rPr lang="en-US" dirty="0" smtClean="0"/>
              <a:t>Literature</a:t>
            </a:r>
          </a:p>
          <a:p>
            <a:r>
              <a:rPr lang="en-US" dirty="0" smtClean="0"/>
              <a:t>Case Studies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Lasers show promise in soft tissue surgery, caries removal, pigmentation removal</a:t>
            </a:r>
          </a:p>
          <a:p>
            <a:r>
              <a:rPr lang="en-US" dirty="0" smtClean="0"/>
              <a:t>Limited evidence to support use of lasers for management of periodontal patients</a:t>
            </a:r>
          </a:p>
          <a:p>
            <a:r>
              <a:rPr lang="en-US" dirty="0" smtClean="0"/>
              <a:t>Marketing Strategies</a:t>
            </a:r>
          </a:p>
          <a:p>
            <a:pPr lvl="1"/>
            <a:r>
              <a:rPr lang="en-US" dirty="0" smtClean="0"/>
              <a:t>No need for surgery</a:t>
            </a:r>
          </a:p>
          <a:p>
            <a:pPr lvl="1"/>
            <a:r>
              <a:rPr lang="en-US" dirty="0" smtClean="0"/>
              <a:t>Cure for periodontal disease</a:t>
            </a:r>
          </a:p>
          <a:p>
            <a:r>
              <a:rPr lang="en-US" dirty="0" smtClean="0"/>
              <a:t>Cost vs. Benefit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 year old female</a:t>
            </a:r>
          </a:p>
          <a:p>
            <a:r>
              <a:rPr lang="en-US" dirty="0" smtClean="0"/>
              <a:t>Severe dental phobia</a:t>
            </a:r>
          </a:p>
          <a:p>
            <a:r>
              <a:rPr lang="en-US" dirty="0" smtClean="0"/>
              <a:t>Recently completed orthodontic care</a:t>
            </a:r>
          </a:p>
          <a:p>
            <a:r>
              <a:rPr lang="en-US" dirty="0" smtClean="0"/>
              <a:t>CC: “My teeth look small”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Photos</a:t>
            </a:r>
            <a:endParaRPr lang="en-US" dirty="0"/>
          </a:p>
        </p:txBody>
      </p:sp>
      <p:pic>
        <p:nvPicPr>
          <p:cNvPr id="4" name="Content Placeholder 3" descr="IMG_9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778" t="32639" b="12361"/>
          <a:stretch>
            <a:fillRect/>
          </a:stretch>
        </p:blipFill>
        <p:spPr>
          <a:xfrm>
            <a:off x="1524000" y="1143000"/>
            <a:ext cx="6324600" cy="2514600"/>
          </a:xfrm>
        </p:spPr>
      </p:pic>
      <p:pic>
        <p:nvPicPr>
          <p:cNvPr id="5" name="Picture 4" descr="IMG_9448.JPG"/>
          <p:cNvPicPr>
            <a:picLocks noChangeAspect="1"/>
          </p:cNvPicPr>
          <p:nvPr/>
        </p:nvPicPr>
        <p:blipFill>
          <a:blip r:embed="rId3" cstate="print"/>
          <a:srcRect l="11667" t="31250" r="17500" b="13750"/>
          <a:stretch>
            <a:fillRect/>
          </a:stretch>
        </p:blipFill>
        <p:spPr>
          <a:xfrm>
            <a:off x="1828800" y="3657600"/>
            <a:ext cx="5715000" cy="295835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Photos</a:t>
            </a:r>
            <a:endParaRPr lang="en-US" dirty="0"/>
          </a:p>
        </p:txBody>
      </p:sp>
      <p:pic>
        <p:nvPicPr>
          <p:cNvPr id="4" name="Content Placeholder 3" descr="IMG_9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222" r="17778" b="35694"/>
          <a:stretch>
            <a:fillRect/>
          </a:stretch>
        </p:blipFill>
        <p:spPr>
          <a:xfrm>
            <a:off x="2438400" y="1752600"/>
            <a:ext cx="4800600" cy="294005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Laser Crown Lengthening/</a:t>
            </a:r>
            <a:r>
              <a:rPr lang="en-US" dirty="0" err="1" smtClean="0"/>
              <a:t>Frenectomy</a:t>
            </a:r>
            <a:endParaRPr lang="en-US" dirty="0"/>
          </a:p>
        </p:txBody>
      </p:sp>
      <p:pic>
        <p:nvPicPr>
          <p:cNvPr id="4" name="Content Placeholder 3" descr="IMG_9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889" t="25972" r="26667" b="40694"/>
          <a:stretch>
            <a:fillRect/>
          </a:stretch>
        </p:blipFill>
        <p:spPr>
          <a:xfrm>
            <a:off x="685800" y="2209800"/>
            <a:ext cx="8027670" cy="32766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Laser</a:t>
            </a:r>
            <a:endParaRPr lang="en-US" dirty="0"/>
          </a:p>
        </p:txBody>
      </p:sp>
      <p:pic>
        <p:nvPicPr>
          <p:cNvPr id="5" name="Picture 4" descr="IMG_9453.JPG"/>
          <p:cNvPicPr>
            <a:picLocks noChangeAspect="1"/>
          </p:cNvPicPr>
          <p:nvPr/>
        </p:nvPicPr>
        <p:blipFill>
          <a:blip r:embed="rId2" cstate="print"/>
          <a:srcRect l="10833" t="23750" r="14167" b="15000"/>
          <a:stretch>
            <a:fillRect/>
          </a:stretch>
        </p:blipFill>
        <p:spPr>
          <a:xfrm>
            <a:off x="990600" y="1524000"/>
            <a:ext cx="7417837" cy="4038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7 day PO care</a:t>
            </a:r>
            <a:endParaRPr lang="en-US" dirty="0"/>
          </a:p>
        </p:txBody>
      </p:sp>
      <p:pic>
        <p:nvPicPr>
          <p:cNvPr id="4" name="Content Placeholder 3" descr="IMG_94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889" t="32639" r="20000" b="34028"/>
          <a:stretch>
            <a:fillRect/>
          </a:stretch>
        </p:blipFill>
        <p:spPr>
          <a:xfrm>
            <a:off x="838200" y="1066800"/>
            <a:ext cx="7810500" cy="2840182"/>
          </a:xfrm>
        </p:spPr>
      </p:pic>
      <p:pic>
        <p:nvPicPr>
          <p:cNvPr id="5" name="Picture 4" descr="IMG_9477.JPG"/>
          <p:cNvPicPr>
            <a:picLocks noChangeAspect="1"/>
          </p:cNvPicPr>
          <p:nvPr/>
        </p:nvPicPr>
        <p:blipFill>
          <a:blip r:embed="rId3" cstate="print"/>
          <a:srcRect l="24167" t="35000" r="23333" b="28750"/>
          <a:stretch>
            <a:fillRect/>
          </a:stretch>
        </p:blipFill>
        <p:spPr>
          <a:xfrm>
            <a:off x="1600200" y="3886200"/>
            <a:ext cx="6455979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1 week change </a:t>
            </a:r>
            <a:endParaRPr lang="en-US" dirty="0"/>
          </a:p>
        </p:txBody>
      </p:sp>
      <p:pic>
        <p:nvPicPr>
          <p:cNvPr id="4" name="Content Placeholder 3" descr="IMG_9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778" t="32639" b="12361"/>
          <a:stretch>
            <a:fillRect/>
          </a:stretch>
        </p:blipFill>
        <p:spPr>
          <a:xfrm>
            <a:off x="914400" y="838200"/>
            <a:ext cx="7772400" cy="3090239"/>
          </a:xfrm>
        </p:spPr>
      </p:pic>
      <p:pic>
        <p:nvPicPr>
          <p:cNvPr id="5" name="Picture 4" descr="IMG_9477.JPG"/>
          <p:cNvPicPr>
            <a:picLocks noChangeAspect="1"/>
          </p:cNvPicPr>
          <p:nvPr/>
        </p:nvPicPr>
        <p:blipFill>
          <a:blip r:embed="rId3" cstate="print"/>
          <a:srcRect l="24167" t="35000" r="23333" b="28750"/>
          <a:stretch>
            <a:fillRect/>
          </a:stretch>
        </p:blipFill>
        <p:spPr>
          <a:xfrm>
            <a:off x="1600200" y="3886200"/>
            <a:ext cx="6455979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65 year old male</a:t>
            </a:r>
          </a:p>
          <a:p>
            <a:r>
              <a:rPr lang="en-US" dirty="0" smtClean="0"/>
              <a:t>History of chronic </a:t>
            </a:r>
            <a:r>
              <a:rPr lang="en-US" dirty="0" err="1" smtClean="0"/>
              <a:t>periodontitis</a:t>
            </a:r>
            <a:endParaRPr lang="en-US" dirty="0" smtClean="0"/>
          </a:p>
          <a:p>
            <a:r>
              <a:rPr lang="en-US" dirty="0" smtClean="0"/>
              <a:t>Openly stated he did not want traditional scalpel surgery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L.A.S.E.R.</a:t>
            </a:r>
          </a:p>
          <a:p>
            <a:pPr lvl="1"/>
            <a:r>
              <a:rPr lang="en-US" dirty="0" smtClean="0"/>
              <a:t>Light Amplification by Stimulated Emission of Radiation</a:t>
            </a:r>
          </a:p>
          <a:p>
            <a:r>
              <a:rPr lang="en-US" dirty="0" smtClean="0"/>
              <a:t>First invented in 1960</a:t>
            </a:r>
          </a:p>
          <a:p>
            <a:r>
              <a:rPr lang="en-US" dirty="0" smtClean="0"/>
              <a:t>First report of caries removal in vivo 1985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Radiograph</a:t>
            </a:r>
            <a:endParaRPr lang="en-US" dirty="0"/>
          </a:p>
        </p:txBody>
      </p:sp>
      <p:pic>
        <p:nvPicPr>
          <p:cNvPr id="4" name="Content Placeholder 3" descr="X11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5127" y="1784350"/>
            <a:ext cx="6430945" cy="4572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Buccal</a:t>
            </a:r>
            <a:r>
              <a:rPr lang="en-US" dirty="0" smtClean="0"/>
              <a:t>/Lingual #29 </a:t>
            </a:r>
            <a:r>
              <a:rPr lang="en-US" dirty="0" err="1" smtClean="0"/>
              <a:t>Preop</a:t>
            </a:r>
            <a:endParaRPr lang="en-US" dirty="0"/>
          </a:p>
        </p:txBody>
      </p:sp>
      <p:pic>
        <p:nvPicPr>
          <p:cNvPr id="4" name="Content Placeholder 3" descr="IMG_9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447800"/>
            <a:ext cx="4604494" cy="2514600"/>
          </a:xfrm>
        </p:spPr>
      </p:pic>
      <p:pic>
        <p:nvPicPr>
          <p:cNvPr id="5" name="Picture 4" descr="IMG_95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219200" y="4267200"/>
            <a:ext cx="7239000" cy="224116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Surgical Exposure with </a:t>
            </a:r>
            <a:r>
              <a:rPr lang="en-US" dirty="0" err="1" smtClean="0"/>
              <a:t>Waterlase</a:t>
            </a:r>
            <a:endParaRPr lang="en-US" dirty="0"/>
          </a:p>
        </p:txBody>
      </p:sp>
      <p:pic>
        <p:nvPicPr>
          <p:cNvPr id="4" name="Content Placeholder 3" descr="IMG_95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7763" y="1784350"/>
            <a:ext cx="7085674" cy="4572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Bone Graft</a:t>
            </a:r>
            <a:endParaRPr lang="en-US" dirty="0"/>
          </a:p>
        </p:txBody>
      </p:sp>
      <p:pic>
        <p:nvPicPr>
          <p:cNvPr id="4" name="Content Placeholder 3" descr="IMG_9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4257" y="1784350"/>
            <a:ext cx="6792686" cy="4572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Postop</a:t>
            </a:r>
            <a:endParaRPr lang="en-US" dirty="0"/>
          </a:p>
        </p:txBody>
      </p:sp>
      <p:pic>
        <p:nvPicPr>
          <p:cNvPr id="4" name="Content Placeholder 3" descr="IMG_9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295400"/>
            <a:ext cx="3853154" cy="2482365"/>
          </a:xfrm>
        </p:spPr>
      </p:pic>
      <p:pic>
        <p:nvPicPr>
          <p:cNvPr id="5" name="Picture 4" descr="IMG_9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38400" y="3962400"/>
            <a:ext cx="4572000" cy="26834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 of all Lasers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Stimulated photons by atoms creates the following light:</a:t>
            </a:r>
          </a:p>
          <a:p>
            <a:pPr lvl="1"/>
            <a:r>
              <a:rPr lang="en-US" dirty="0" smtClean="0"/>
              <a:t>Coherent ~ all phases of electromagnetic wave are identical</a:t>
            </a:r>
          </a:p>
          <a:p>
            <a:pPr lvl="1"/>
            <a:r>
              <a:rPr lang="en-US" dirty="0" smtClean="0"/>
              <a:t>Monochromatic ~ visible light of a narrow range of wavelengths</a:t>
            </a:r>
          </a:p>
          <a:p>
            <a:pPr lvl="1"/>
            <a:r>
              <a:rPr lang="en-US" dirty="0" smtClean="0"/>
              <a:t>Collimated ~ light rays that have minimal divergence as they propagate (highly directional)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Coherent</a:t>
            </a:r>
            <a:endParaRPr lang="en-US" dirty="0"/>
          </a:p>
        </p:txBody>
      </p:sp>
      <p:pic>
        <p:nvPicPr>
          <p:cNvPr id="4" name="Content Placeholder 3" descr="coherentwa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81200"/>
            <a:ext cx="7600950" cy="3657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Mechanism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Laser energy </a:t>
            </a:r>
          </a:p>
          <a:p>
            <a:pPr lvl="1"/>
            <a:r>
              <a:rPr lang="en-US" dirty="0" smtClean="0"/>
              <a:t>Reflected</a:t>
            </a:r>
          </a:p>
          <a:p>
            <a:pPr lvl="1"/>
            <a:r>
              <a:rPr lang="en-US" dirty="0" smtClean="0"/>
              <a:t>Scattered</a:t>
            </a:r>
          </a:p>
          <a:p>
            <a:pPr lvl="1"/>
            <a:r>
              <a:rPr lang="en-US" dirty="0" smtClean="0"/>
              <a:t>Transmitted</a:t>
            </a:r>
          </a:p>
          <a:p>
            <a:pPr lvl="1"/>
            <a:r>
              <a:rPr lang="en-US" dirty="0" smtClean="0"/>
              <a:t>Absorbed ~ Desired property of medical/dental lasers</a:t>
            </a:r>
          </a:p>
          <a:p>
            <a:r>
              <a:rPr lang="en-US" dirty="0" smtClean="0"/>
              <a:t>Water molecules, proteins, pigments and macromolecules are responsible for absorption ~ produces thermal reaction in tissue</a:t>
            </a:r>
          </a:p>
          <a:p>
            <a:r>
              <a:rPr lang="en-US" dirty="0" smtClean="0"/>
              <a:t>Absorption dependent on wavelength of laser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Light Energy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5876118" cy="47243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Laser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Class 1</a:t>
            </a:r>
          </a:p>
          <a:p>
            <a:pPr lvl="1"/>
            <a:r>
              <a:rPr lang="en-US" dirty="0" smtClean="0"/>
              <a:t>Laser will not damage eyes i.e. CD Rom Player</a:t>
            </a:r>
          </a:p>
          <a:p>
            <a:r>
              <a:rPr lang="en-US" dirty="0" smtClean="0"/>
              <a:t>Class 2</a:t>
            </a:r>
          </a:p>
          <a:p>
            <a:pPr lvl="1"/>
            <a:r>
              <a:rPr lang="en-US" dirty="0" smtClean="0"/>
              <a:t>Supermarket scanners</a:t>
            </a:r>
          </a:p>
          <a:p>
            <a:r>
              <a:rPr lang="en-US" dirty="0" smtClean="0"/>
              <a:t>Class 3</a:t>
            </a:r>
          </a:p>
          <a:p>
            <a:pPr lvl="1"/>
            <a:r>
              <a:rPr lang="en-US" dirty="0" smtClean="0"/>
              <a:t>Can damage eyes if focused on</a:t>
            </a:r>
          </a:p>
          <a:p>
            <a:pPr lvl="1"/>
            <a:r>
              <a:rPr lang="en-US" dirty="0" smtClean="0"/>
              <a:t>Laser pointers</a:t>
            </a:r>
          </a:p>
          <a:p>
            <a:r>
              <a:rPr lang="en-US" dirty="0" smtClean="0"/>
              <a:t>Class 4</a:t>
            </a:r>
          </a:p>
          <a:p>
            <a:pPr lvl="1"/>
            <a:r>
              <a:rPr lang="en-US" dirty="0" smtClean="0"/>
              <a:t>Direct and reflected exposure can cause eye/skin damage</a:t>
            </a:r>
          </a:p>
          <a:p>
            <a:pPr lvl="1"/>
            <a:r>
              <a:rPr lang="en-US" dirty="0" smtClean="0"/>
              <a:t>Fire Hazard</a:t>
            </a:r>
          </a:p>
          <a:p>
            <a:pPr lvl="1"/>
            <a:r>
              <a:rPr lang="en-US" dirty="0" smtClean="0"/>
              <a:t>Dental/Medical Lasers fall into this class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438</TotalTime>
  <Words>1006</Words>
  <Application>Microsoft Office PowerPoint</Application>
  <PresentationFormat>On-screen Show (4:3)</PresentationFormat>
  <Paragraphs>208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Metro</vt:lpstr>
      <vt:lpstr>Lasers In Periodontics</vt:lpstr>
      <vt:lpstr>Slide 2</vt:lpstr>
      <vt:lpstr>Roadmap</vt:lpstr>
      <vt:lpstr>Background</vt:lpstr>
      <vt:lpstr>Properties of all Lasers</vt:lpstr>
      <vt:lpstr>Coherent</vt:lpstr>
      <vt:lpstr>Mechanism of Action</vt:lpstr>
      <vt:lpstr>Light Energy</vt:lpstr>
      <vt:lpstr>Laser Classes</vt:lpstr>
      <vt:lpstr>Wavelength of Lasers</vt:lpstr>
      <vt:lpstr>Laser Types</vt:lpstr>
      <vt:lpstr>Laser Types</vt:lpstr>
      <vt:lpstr>Laser Types</vt:lpstr>
      <vt:lpstr>Laser Types</vt:lpstr>
      <vt:lpstr>Laser Types</vt:lpstr>
      <vt:lpstr>Recommended Treatment</vt:lpstr>
      <vt:lpstr>Surgical Literature</vt:lpstr>
      <vt:lpstr>Literature </vt:lpstr>
      <vt:lpstr>Literature</vt:lpstr>
      <vt:lpstr>Lasers and Periodontitis</vt:lpstr>
      <vt:lpstr>LANAP/ENAP</vt:lpstr>
      <vt:lpstr>Literature</vt:lpstr>
      <vt:lpstr>Literature </vt:lpstr>
      <vt:lpstr>Literature</vt:lpstr>
      <vt:lpstr>Literature</vt:lpstr>
      <vt:lpstr>Nebraska Study</vt:lpstr>
      <vt:lpstr>Laser for Tx of Peri-implantitis</vt:lpstr>
      <vt:lpstr>AAP Position Statement 2011</vt:lpstr>
      <vt:lpstr>Literature</vt:lpstr>
      <vt:lpstr>Conclusions</vt:lpstr>
      <vt:lpstr>Case #1</vt:lpstr>
      <vt:lpstr>Clinical Photos</vt:lpstr>
      <vt:lpstr>Clinical Photos</vt:lpstr>
      <vt:lpstr>Treatment Plan?</vt:lpstr>
      <vt:lpstr>Laser Crown Lengthening/Frenectomy</vt:lpstr>
      <vt:lpstr>Laser</vt:lpstr>
      <vt:lpstr>7 day PO care</vt:lpstr>
      <vt:lpstr>1 week change </vt:lpstr>
      <vt:lpstr>Case #2</vt:lpstr>
      <vt:lpstr>Radiograph</vt:lpstr>
      <vt:lpstr>Buccal/Lingual #29 Preop</vt:lpstr>
      <vt:lpstr>Surgical Exposure with Waterlase</vt:lpstr>
      <vt:lpstr>Bone Graft</vt:lpstr>
      <vt:lpstr>Postop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Lasers In Periodontics</dc:title>
  <dc:creator>swhitney</dc:creator>
  <cp:lastModifiedBy>swhitney</cp:lastModifiedBy>
  <cp:revision>15</cp:revision>
  <dcterms:created xsi:type="dcterms:W3CDTF">2014-10-02T00:02:17Z</dcterms:created>
  <dcterms:modified xsi:type="dcterms:W3CDTF">2017-11-17T17:45:50Z</dcterms:modified>
</cp:coreProperties>
</file>