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58" r:id="rId5"/>
    <p:sldId id="261" r:id="rId6"/>
    <p:sldId id="259" r:id="rId7"/>
    <p:sldId id="263" r:id="rId8"/>
    <p:sldId id="264" r:id="rId9"/>
    <p:sldId id="265" r:id="rId10"/>
    <p:sldId id="276" r:id="rId11"/>
    <p:sldId id="266" r:id="rId12"/>
    <p:sldId id="267" r:id="rId13"/>
    <p:sldId id="268" r:id="rId14"/>
    <p:sldId id="281" r:id="rId15"/>
    <p:sldId id="269" r:id="rId16"/>
    <p:sldId id="277" r:id="rId17"/>
    <p:sldId id="270" r:id="rId18"/>
    <p:sldId id="278" r:id="rId19"/>
    <p:sldId id="282" r:id="rId20"/>
    <p:sldId id="283" r:id="rId21"/>
    <p:sldId id="284" r:id="rId22"/>
    <p:sldId id="273" r:id="rId23"/>
    <p:sldId id="279" r:id="rId2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90" autoAdjust="0"/>
  </p:normalViewPr>
  <p:slideViewPr>
    <p:cSldViewPr>
      <p:cViewPr>
        <p:scale>
          <a:sx n="60" d="100"/>
          <a:sy n="60" d="100"/>
        </p:scale>
        <p:origin x="168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4F47784-890E-4ADA-AB97-52349606D9C3}" type="slidenum">
              <a:rPr lang="en-US" altLang="en-US"/>
              <a:pPr/>
              <a:t>‹#›</a:t>
            </a:fld>
            <a:endParaRPr lang="en-US" altLang="en-US"/>
          </a:p>
        </p:txBody>
      </p:sp>
    </p:spTree>
    <p:extLst>
      <p:ext uri="{BB962C8B-B14F-4D97-AF65-F5344CB8AC3E}">
        <p14:creationId xmlns:p14="http://schemas.microsoft.com/office/powerpoint/2010/main" val="2962163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A761D-6CCA-4713-94D4-8C896F4F7068}" type="slidenum">
              <a:rPr lang="en-US" altLang="en-US"/>
              <a:pPr/>
              <a:t>2</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Over the past decade or so, antioxidants and their role in our health and daily nutrition has impacted much of the product development and understanding of the fight against diseases.  I am sure we are all aware of the various foods that can provide us with a rich dose of antioxidants in our diets.  However, for me every time I hear the word I am reminded of some multilevel marketing campaign touting the latest and greatest way to improve my health, the health of my friends and family while making a bunch of money.  I don’t intend to debate the way a product can be introduced to the market, or to comment on my own feelings about multilevel marketing businesses, (I am still an official Juice Plus distributor).  I would rather like to share some information about how antioxidants, their role in our response to bacteria and maybe some thoughts on how we can incorporate the use of antioxidants in our practice.</a:t>
            </a:r>
          </a:p>
        </p:txBody>
      </p:sp>
    </p:spTree>
    <p:extLst>
      <p:ext uri="{BB962C8B-B14F-4D97-AF65-F5344CB8AC3E}">
        <p14:creationId xmlns:p14="http://schemas.microsoft.com/office/powerpoint/2010/main" val="371935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0FF9B-35A8-49C4-A8AA-E54EFAAE6464}" type="slidenum">
              <a:rPr lang="en-US" altLang="en-US"/>
              <a:pPr/>
              <a:t>12</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sz="2400">
                <a:latin typeface="Lucida Grande" charset="0"/>
                <a:sym typeface="Lucida Grande" charset="0"/>
              </a:rPr>
              <a:t>evidence exists that suggest the minor salivary glands in patients with xerostomia have been affected by oxidative damage. Cellular studies suggest the administration of antioxidants can protect against salivary gland dysfunction.</a:t>
            </a:r>
          </a:p>
          <a:p>
            <a:endParaRPr lang="en-US" altLang="en-US"/>
          </a:p>
        </p:txBody>
      </p:sp>
    </p:spTree>
    <p:extLst>
      <p:ext uri="{BB962C8B-B14F-4D97-AF65-F5344CB8AC3E}">
        <p14:creationId xmlns:p14="http://schemas.microsoft.com/office/powerpoint/2010/main" val="172108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9C1BC-42EC-4487-8974-186A321F57FD}" type="slidenum">
              <a:rPr lang="en-US" altLang="en-US"/>
              <a:pPr/>
              <a:t>14</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sz="1000"/>
              <a:t>This diagram illustrates the factors that can illicit an inflammation response. So basically, when there is inflammation, the saliva can be measured with particular markers to see if the total antioxidant capacity is low or high. Antioxidants exist naturally in our saliva.   The same technique can be used to measure the amount of oxidative stress, like 8 hydroxy deoxyguanosine marker to see the amount of stress/inflammation is present.  </a:t>
            </a:r>
            <a:r>
              <a:rPr lang="en-US" altLang="ja-JP" sz="2000">
                <a:latin typeface="Helvetica" panose="020B0604020202020204" pitchFamily="34" charset="0"/>
                <a:sym typeface="Helvetica" panose="020B0604020202020204" pitchFamily="34" charset="0"/>
              </a:rPr>
              <a:t>Interestingly, when inflammatory markers are found in saliva the antioxidant capacity of saliva is very low and the reverse is true, when the salivary capacity of saliva is high there are little to no inflammatory markers present in saliva.  A simple review of what antioxidants are might be a good reminder before delving into these factors listed that cause oxidative stress and a decrease in total antioxidant capacity</a:t>
            </a:r>
            <a:endParaRPr lang="en-US" altLang="en-US" sz="2000">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24271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A3349-813E-4373-9E17-7BF6AF9588EC}" type="slidenum">
              <a:rPr lang="en-US" altLang="en-US"/>
              <a:pPr/>
              <a:t>15</a:t>
            </a:fld>
            <a:endParaRPr lang="en-US"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pPr>
              <a:lnSpc>
                <a:spcPct val="80000"/>
              </a:lnSpc>
            </a:pPr>
            <a:r>
              <a:rPr lang="en-US" altLang="en-US" sz="1600">
                <a:latin typeface="Helvetica" panose="020B0604020202020204" pitchFamily="34" charset="0"/>
                <a:sym typeface="Helvetica" panose="020B0604020202020204" pitchFamily="34" charset="0"/>
              </a:rPr>
              <a:t>So the literature suggests that adding antioxidants may be able to help with these conditions, specifically affecting oxidative stress and modulating the inflammatory process.  A particular type of antioxidant known as polyphenols has been studied extensively and has been shown to have an effect during three time points within the inflammatory process: 1) At the onset of host response to a stressor, inflammatory messengers are released to incite the greater process; Cytokines and Chemokines are critical messengers and it has been shown that a combination of polyphenols will reduce Cytokines and Chemokines.  2) During the inflammatory process a chemical process known as oxidative stress takes place. Left unchecked oxidative stress can further exacerbate the inflammatory cycle.  Research has shown these same polyphenols can reduce oxidative stress. 3) Finally, on the repair end of the inflammatory process, stimulation of fibroblasts is necessary for wound healing. These same antioxidants have been shown to stimulate fibroblast activity and accelerate would healing.  </a:t>
            </a:r>
          </a:p>
          <a:p>
            <a:pPr>
              <a:lnSpc>
                <a:spcPct val="80000"/>
              </a:lnSpc>
            </a:pPr>
            <a:endParaRPr lang="en-US" altLang="en-US" sz="800"/>
          </a:p>
        </p:txBody>
      </p:sp>
    </p:spTree>
    <p:extLst>
      <p:ext uri="{BB962C8B-B14F-4D97-AF65-F5344CB8AC3E}">
        <p14:creationId xmlns:p14="http://schemas.microsoft.com/office/powerpoint/2010/main" val="426583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B456D-CF9A-44E9-A9C2-908C22E87833}" type="slidenum">
              <a:rPr lang="en-US" altLang="en-US"/>
              <a:pPr/>
              <a:t>16</a:t>
            </a:fld>
            <a:endParaRPr lang="en-US"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sz="2400">
                <a:latin typeface="Helvetica" panose="020B0604020202020204" pitchFamily="34" charset="0"/>
                <a:sym typeface="Helvetica" panose="020B0604020202020204" pitchFamily="34" charset="0"/>
              </a:rPr>
              <a:t>So, polyphenols help to reduce cytokines and chemokines. Neutralize Reactive Oxygen Species and reduce oxidative stress, and proliferate fibroblast and accelerate wound healing.</a:t>
            </a:r>
            <a:endParaRPr lang="en-US" altLang="en-US" sz="2400">
              <a:latin typeface="Lucida Grande" charset="0"/>
              <a:sym typeface="Lucida Grande" charset="0"/>
            </a:endParaRPr>
          </a:p>
          <a:p>
            <a:endParaRPr lang="en-US" altLang="en-US"/>
          </a:p>
        </p:txBody>
      </p:sp>
    </p:spTree>
    <p:extLst>
      <p:ext uri="{BB962C8B-B14F-4D97-AF65-F5344CB8AC3E}">
        <p14:creationId xmlns:p14="http://schemas.microsoft.com/office/powerpoint/2010/main" val="2101936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1B8FE-C82D-4ADD-8842-AA70A7A0C874}" type="slidenum">
              <a:rPr lang="en-US" altLang="en-US"/>
              <a:pPr/>
              <a:t>17</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sz="1000"/>
              <a:t>Polyphenols are a large group of molecules found in a variety of plants and foods. </a:t>
            </a:r>
            <a:r>
              <a:rPr lang="en-US" altLang="en-US" sz="2000">
                <a:latin typeface="Lucida Grande" charset="0"/>
                <a:sym typeface="Lucida Grande" charset="0"/>
              </a:rPr>
              <a:t>Topical application of this type of antioxidant, seems to be useful because they have the ability to adhere to oral cells due to their molecular weight.  With this adhesion these antioxidants actually stick around in the oral cavity from 48 - 72 hours which seems to allow them to work with the naturally occurring antioxidants in saliva. This activity boosts the antioxidant level in the mouth.</a:t>
            </a:r>
          </a:p>
          <a:p>
            <a:endParaRPr lang="en-US" altLang="en-US" sz="1000"/>
          </a:p>
        </p:txBody>
      </p:sp>
    </p:spTree>
    <p:extLst>
      <p:ext uri="{BB962C8B-B14F-4D97-AF65-F5344CB8AC3E}">
        <p14:creationId xmlns:p14="http://schemas.microsoft.com/office/powerpoint/2010/main" val="174429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404EF-B4A1-49F4-866A-FA97C0A7A929}" type="slidenum">
              <a:rPr lang="en-US" altLang="en-US"/>
              <a:pPr/>
              <a:t>18</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Eric and I have decided to try this particular product as an adjunct to what we can offer our patients.  It seems to have a purposeful group of ingredients specific to aiding in the TAC and reduction of oxidative stress.  Anyone else using this product?  Successes?  Feedback?</a:t>
            </a:r>
          </a:p>
        </p:txBody>
      </p:sp>
    </p:spTree>
    <p:extLst>
      <p:ext uri="{BB962C8B-B14F-4D97-AF65-F5344CB8AC3E}">
        <p14:creationId xmlns:p14="http://schemas.microsoft.com/office/powerpoint/2010/main" val="289432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B730C-470F-41B8-B4EA-2F74FFF4FF77}" type="slidenum">
              <a:rPr lang="en-US" altLang="en-US"/>
              <a:pPr/>
              <a:t>22</a:t>
            </a:fld>
            <a:endParaRPr lang="en-US" alt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ltLang="en-US"/>
              <a:t>We can’t reduce bacteria 100%.  However, an adjunct to an antimicrobial rinse like chlorhexidine on a preventative basis may be warranted, like the one in the previous slide.  It may not replace chlorhexidine as an alternative, but patients appreciate the taste and ease of use.  I have already seen a couple of cases (Erosive lichen planus and swelling around a crown) that have responded well to just the gel alone.</a:t>
            </a:r>
          </a:p>
        </p:txBody>
      </p:sp>
    </p:spTree>
    <p:extLst>
      <p:ext uri="{BB962C8B-B14F-4D97-AF65-F5344CB8AC3E}">
        <p14:creationId xmlns:p14="http://schemas.microsoft.com/office/powerpoint/2010/main" val="330497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02DEF-D8BD-4503-B4B1-8EC75522EBC4}" type="slidenum">
              <a:rPr lang="en-US" altLang="en-US"/>
              <a:pPr/>
              <a:t>3</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A couple of months ago I was about to apply our fluoride varnish to their teeth, when she stopped me and said she didn’t need it because she takes a daily dose of tea tree and sage oil which will help her teeth and gums.  She didn’t want my poison.  I am not suggesting we give up fluoride but it did lead me to think about what is truly out there worth looking at.   In reviewing articles related on antioxidants and their role in dentistry, I was surprised to find quite a bit of research out there.  </a:t>
            </a:r>
          </a:p>
        </p:txBody>
      </p:sp>
    </p:spTree>
    <p:extLst>
      <p:ext uri="{BB962C8B-B14F-4D97-AF65-F5344CB8AC3E}">
        <p14:creationId xmlns:p14="http://schemas.microsoft.com/office/powerpoint/2010/main" val="210286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023ED-68EC-4917-A248-E07E0BFC5BC9}" type="slidenum">
              <a:rPr lang="en-US" altLang="en-US"/>
              <a:pPr/>
              <a:t>4</a:t>
            </a:fld>
            <a:endParaRPr lang="en-US"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As we know PD is a inflammatory disease, not just an infectious disease. </a:t>
            </a:r>
            <a:r>
              <a:rPr lang="en-US" altLang="en-US" sz="2400">
                <a:latin typeface="Helvetica" panose="020B0604020202020204" pitchFamily="34" charset="0"/>
                <a:sym typeface="Helvetica" panose="020B0604020202020204" pitchFamily="34" charset="0"/>
              </a:rPr>
              <a:t>This understanding suggests there are two players: the stressor and the reaction to the stressor. In the case of PD, bacteria is the stressor which has been the primary focus in dentistry for many years, but now our understanding of oral health has expanded to focus on how the oral cavity (the host) responds to stressors.  </a:t>
            </a:r>
          </a:p>
          <a:p>
            <a:endParaRPr lang="en-US" altLang="en-US"/>
          </a:p>
        </p:txBody>
      </p:sp>
    </p:spTree>
    <p:extLst>
      <p:ext uri="{BB962C8B-B14F-4D97-AF65-F5344CB8AC3E}">
        <p14:creationId xmlns:p14="http://schemas.microsoft.com/office/powerpoint/2010/main" val="126497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64426-213B-4947-92CF-6121385010B4}" type="slidenum">
              <a:rPr lang="en-US" altLang="en-US"/>
              <a:pPr/>
              <a:t>5</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sz="1000"/>
              <a:t>This diagram illustrates the factors that can illicit an inflammation response. So basically, when there is inflammation, the saliva can be measured with particular markers to see if the total antioxidant capacity is low or high. Antioxidants exist naturally in our saliva.   The same technique can be used to measure the amount of oxidative stress, like 8 hydroxy deoxyguanosine marker to see the amount of stress/inflammation is present.  </a:t>
            </a:r>
            <a:r>
              <a:rPr lang="en-US" altLang="ja-JP" sz="2000">
                <a:latin typeface="Helvetica" panose="020B0604020202020204" pitchFamily="34" charset="0"/>
                <a:sym typeface="Helvetica" panose="020B0604020202020204" pitchFamily="34" charset="0"/>
              </a:rPr>
              <a:t>Interestingly, when inflammatory markers are found in saliva the antioxidant capacity of saliva is very low and the reverse is true, when the salivary capacity of saliva is high there are little to no inflammatory markers present in saliva.  A simple review of what antioxidants are might be a good reminder before delving into these factors listed that cause oxidative stress and a decrease in total antioxidant capacity</a:t>
            </a:r>
            <a:endParaRPr lang="en-US" altLang="en-US" sz="2000">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21892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7E646-50CC-4674-9146-212693A10E43}" type="slidenum">
              <a:rPr lang="en-US" altLang="en-US"/>
              <a:pPr/>
              <a:t>7</a:t>
            </a:fld>
            <a:endParaRPr lang="en-US"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Of all the listed conditions I showed in the previous slide causing inflammation, periodontal disease is the most studied over the past decade.  An earlier paper by Chapple in JADA showed the low salivary antioxidant levels are associated with PD.  But more recently it has been stated that the level of salivary antioxidants is a prerequisite for healthy periodontal tissue. Bacteria reduction is obviously still critical, but enhancing the level of antioxidants in saliva is also needed.</a:t>
            </a:r>
          </a:p>
        </p:txBody>
      </p:sp>
    </p:spTree>
    <p:extLst>
      <p:ext uri="{BB962C8B-B14F-4D97-AF65-F5344CB8AC3E}">
        <p14:creationId xmlns:p14="http://schemas.microsoft.com/office/powerpoint/2010/main" val="370772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BBE3C-B0C7-4090-878B-74D2A4442C30}" type="slidenum">
              <a:rPr lang="en-US" altLang="en-US"/>
              <a:pPr/>
              <a:t>8</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I have heard that peri-implantitis affects about 40% of implants.  I can’t speak to the accuracy of this, but I know that I have seen this on a few of my implants.  Is it home care, occlusion, location of placement. </a:t>
            </a:r>
            <a:r>
              <a:rPr lang="en-US" altLang="en-US" sz="2400">
                <a:latin typeface="Lucida Grande" charset="0"/>
                <a:sym typeface="Lucida Grande" charset="0"/>
              </a:rPr>
              <a:t>The literature clearly demonstrates that salivary antioxidant levels are depleted and inflammatory markers (cytokines) are elevated in perio-implant disease. What about a host response to metals?</a:t>
            </a:r>
          </a:p>
        </p:txBody>
      </p:sp>
    </p:spTree>
    <p:extLst>
      <p:ext uri="{BB962C8B-B14F-4D97-AF65-F5344CB8AC3E}">
        <p14:creationId xmlns:p14="http://schemas.microsoft.com/office/powerpoint/2010/main" val="174250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81492-8CEF-447C-B428-718D93629223}" type="slidenum">
              <a:rPr lang="en-US" altLang="en-US"/>
              <a:pPr/>
              <a:t>9</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sz="2400">
                <a:latin typeface="Lucida Grande" charset="0"/>
                <a:sym typeface="Lucida Grande" charset="0"/>
              </a:rPr>
              <a:t>Patients suffering from Oral Lichen Planus as well as those with Aphthous Ulcers  exhibit diminished antioxidant capacity along with high levels of salivary inflammatory markers. </a:t>
            </a:r>
          </a:p>
          <a:p>
            <a:endParaRPr lang="en-US" altLang="en-US"/>
          </a:p>
        </p:txBody>
      </p:sp>
    </p:spTree>
    <p:extLst>
      <p:ext uri="{BB962C8B-B14F-4D97-AF65-F5344CB8AC3E}">
        <p14:creationId xmlns:p14="http://schemas.microsoft.com/office/powerpoint/2010/main" val="324016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095CC-1EBD-4141-A256-FC3E05A39614}" type="slidenum">
              <a:rPr lang="en-US" altLang="en-US"/>
              <a:pPr/>
              <a:t>10</a:t>
            </a:fld>
            <a:endParaRPr lang="en-US"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sz="2400">
                <a:latin typeface="Lucida Grande" charset="0"/>
                <a:sym typeface="Lucida Grande" charset="0"/>
              </a:rPr>
              <a:t>Both smokers and smokeless tobacco users clearly show depleted antioxidant levels in saliva on a consistent basis.</a:t>
            </a:r>
          </a:p>
        </p:txBody>
      </p:sp>
    </p:spTree>
    <p:extLst>
      <p:ext uri="{BB962C8B-B14F-4D97-AF65-F5344CB8AC3E}">
        <p14:creationId xmlns:p14="http://schemas.microsoft.com/office/powerpoint/2010/main" val="321832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3ED1D-13C0-49D4-8E02-3A70FC6D7C11}" type="slidenum">
              <a:rPr lang="en-US" altLang="en-US"/>
              <a:pPr/>
              <a:t>11</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sz="2400">
                <a:latin typeface="Lucida Grande" charset="0"/>
                <a:sym typeface="Lucida Grande" charset="0"/>
              </a:rPr>
              <a:t>We know from literature that the antioxidant levels in saliva naturally diminish as we age. In a population of older adults (55-65 yrs) a higher caries rate was correlated with lower salivary antioxidant levels.  </a:t>
            </a:r>
          </a:p>
          <a:p>
            <a:endParaRPr lang="en-US" altLang="en-US"/>
          </a:p>
        </p:txBody>
      </p:sp>
    </p:spTree>
    <p:extLst>
      <p:ext uri="{BB962C8B-B14F-4D97-AF65-F5344CB8AC3E}">
        <p14:creationId xmlns:p14="http://schemas.microsoft.com/office/powerpoint/2010/main" val="86586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9F0074-905B-470E-91AD-B1EE78F299EF}" type="slidenum">
              <a:rPr lang="en-US" altLang="en-US"/>
              <a:pPr/>
              <a:t>‹#›</a:t>
            </a:fld>
            <a:endParaRPr lang="en-US" altLang="en-US"/>
          </a:p>
        </p:txBody>
      </p:sp>
    </p:spTree>
    <p:extLst>
      <p:ext uri="{BB962C8B-B14F-4D97-AF65-F5344CB8AC3E}">
        <p14:creationId xmlns:p14="http://schemas.microsoft.com/office/powerpoint/2010/main" val="421228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BDC097-8DEC-4A32-8C55-D9FF8AF67BE9}" type="slidenum">
              <a:rPr lang="en-US" altLang="en-US"/>
              <a:pPr/>
              <a:t>‹#›</a:t>
            </a:fld>
            <a:endParaRPr lang="en-US" altLang="en-US"/>
          </a:p>
        </p:txBody>
      </p:sp>
    </p:spTree>
    <p:extLst>
      <p:ext uri="{BB962C8B-B14F-4D97-AF65-F5344CB8AC3E}">
        <p14:creationId xmlns:p14="http://schemas.microsoft.com/office/powerpoint/2010/main" val="220808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15550B-16B8-4C3F-A3A0-0435AB622270}" type="slidenum">
              <a:rPr lang="en-US" altLang="en-US"/>
              <a:pPr/>
              <a:t>‹#›</a:t>
            </a:fld>
            <a:endParaRPr lang="en-US" altLang="en-US"/>
          </a:p>
        </p:txBody>
      </p:sp>
    </p:spTree>
    <p:extLst>
      <p:ext uri="{BB962C8B-B14F-4D97-AF65-F5344CB8AC3E}">
        <p14:creationId xmlns:p14="http://schemas.microsoft.com/office/powerpoint/2010/main" val="321423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CA821-91C6-4C05-B6BC-D82083F79052}" type="slidenum">
              <a:rPr lang="en-US" altLang="en-US"/>
              <a:pPr/>
              <a:t>‹#›</a:t>
            </a:fld>
            <a:endParaRPr lang="en-US" altLang="en-US"/>
          </a:p>
        </p:txBody>
      </p:sp>
    </p:spTree>
    <p:extLst>
      <p:ext uri="{BB962C8B-B14F-4D97-AF65-F5344CB8AC3E}">
        <p14:creationId xmlns:p14="http://schemas.microsoft.com/office/powerpoint/2010/main" val="282568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45EBFE-E2C6-4528-AED6-DD9E086133D7}" type="slidenum">
              <a:rPr lang="en-US" altLang="en-US"/>
              <a:pPr/>
              <a:t>‹#›</a:t>
            </a:fld>
            <a:endParaRPr lang="en-US" altLang="en-US"/>
          </a:p>
        </p:txBody>
      </p:sp>
    </p:spTree>
    <p:extLst>
      <p:ext uri="{BB962C8B-B14F-4D97-AF65-F5344CB8AC3E}">
        <p14:creationId xmlns:p14="http://schemas.microsoft.com/office/powerpoint/2010/main" val="107787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C13C28-A03D-4DB4-863C-A55C15BFB1F9}" type="slidenum">
              <a:rPr lang="en-US" altLang="en-US"/>
              <a:pPr/>
              <a:t>‹#›</a:t>
            </a:fld>
            <a:endParaRPr lang="en-US" altLang="en-US"/>
          </a:p>
        </p:txBody>
      </p:sp>
    </p:spTree>
    <p:extLst>
      <p:ext uri="{BB962C8B-B14F-4D97-AF65-F5344CB8AC3E}">
        <p14:creationId xmlns:p14="http://schemas.microsoft.com/office/powerpoint/2010/main" val="197591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C8F4D91-AF8B-4055-A0DE-5F1689B3A1B9}" type="slidenum">
              <a:rPr lang="en-US" altLang="en-US"/>
              <a:pPr/>
              <a:t>‹#›</a:t>
            </a:fld>
            <a:endParaRPr lang="en-US" altLang="en-US"/>
          </a:p>
        </p:txBody>
      </p:sp>
    </p:spTree>
    <p:extLst>
      <p:ext uri="{BB962C8B-B14F-4D97-AF65-F5344CB8AC3E}">
        <p14:creationId xmlns:p14="http://schemas.microsoft.com/office/powerpoint/2010/main" val="40969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5271C8A-5D66-4EFA-9520-D607A15BA1F6}" type="slidenum">
              <a:rPr lang="en-US" altLang="en-US"/>
              <a:pPr/>
              <a:t>‹#›</a:t>
            </a:fld>
            <a:endParaRPr lang="en-US" altLang="en-US"/>
          </a:p>
        </p:txBody>
      </p:sp>
    </p:spTree>
    <p:extLst>
      <p:ext uri="{BB962C8B-B14F-4D97-AF65-F5344CB8AC3E}">
        <p14:creationId xmlns:p14="http://schemas.microsoft.com/office/powerpoint/2010/main" val="60813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2A0BF0-C957-44B1-BFF1-F1C776FDC5AB}" type="slidenum">
              <a:rPr lang="en-US" altLang="en-US"/>
              <a:pPr/>
              <a:t>‹#›</a:t>
            </a:fld>
            <a:endParaRPr lang="en-US" altLang="en-US"/>
          </a:p>
        </p:txBody>
      </p:sp>
    </p:spTree>
    <p:extLst>
      <p:ext uri="{BB962C8B-B14F-4D97-AF65-F5344CB8AC3E}">
        <p14:creationId xmlns:p14="http://schemas.microsoft.com/office/powerpoint/2010/main" val="9466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23AD52-9B42-4C5B-BE1B-E7FAC4F81A8A}" type="slidenum">
              <a:rPr lang="en-US" altLang="en-US"/>
              <a:pPr/>
              <a:t>‹#›</a:t>
            </a:fld>
            <a:endParaRPr lang="en-US" altLang="en-US"/>
          </a:p>
        </p:txBody>
      </p:sp>
    </p:spTree>
    <p:extLst>
      <p:ext uri="{BB962C8B-B14F-4D97-AF65-F5344CB8AC3E}">
        <p14:creationId xmlns:p14="http://schemas.microsoft.com/office/powerpoint/2010/main" val="382132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A852B5-1846-4F7E-882B-E32EA8BCBA26}" type="slidenum">
              <a:rPr lang="en-US" altLang="en-US"/>
              <a:pPr/>
              <a:t>‹#›</a:t>
            </a:fld>
            <a:endParaRPr lang="en-US" altLang="en-US"/>
          </a:p>
        </p:txBody>
      </p:sp>
    </p:spTree>
    <p:extLst>
      <p:ext uri="{BB962C8B-B14F-4D97-AF65-F5344CB8AC3E}">
        <p14:creationId xmlns:p14="http://schemas.microsoft.com/office/powerpoint/2010/main" val="211128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8B8022-183F-48A5-81A2-C0DAA81F19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ncbi.nlm.nih.gov/pmc/articles/PMC2933534/" TargetMode="External"/><Relationship Id="rId4" Type="http://schemas.openxmlformats.org/officeDocument/2006/relationships/hyperlink" Target="http://www.ima.org.il/FilesUpload/IMAJ/0/52/2641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odental.uobaghdad.edu.iq/uploads/journal/2009-21-3.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cbi.nlm.nih.gov/pubmed/19708782" TargetMode="External"/><Relationship Id="rId5" Type="http://schemas.openxmlformats.org/officeDocument/2006/relationships/hyperlink" Target="http://rheumatology.oxfordjournals.org/content/early/2003/07/30/rheumatology.keg362.full.pdf" TargetMode="External"/><Relationship Id="rId4" Type="http://schemas.openxmlformats.org/officeDocument/2006/relationships/hyperlink" Target="http://astp.jst.go.jp/modules/search/DocumentDetail/0288-1012_31_1_Relationships+between+dry+mouth+and+oxidative+stress+in+the+elderly_N/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17452728" TargetMode="External"/><Relationship Id="rId2" Type="http://schemas.openxmlformats.org/officeDocument/2006/relationships/hyperlink" Target="http://www.ncbi.nlm.nih.gov/pubmed/17099862"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indawi.com/journals/mi/2014/93871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joponline.org/doi/abs/10.1902/jop.2010.100187" TargetMode="External"/><Relationship Id="rId5" Type="http://schemas.openxmlformats.org/officeDocument/2006/relationships/hyperlink" Target="http://www.aobjournal.com/article/S0003-9969(11)00021-5/abstract" TargetMode="External"/><Relationship Id="rId4" Type="http://schemas.openxmlformats.org/officeDocument/2006/relationships/hyperlink" Target="http://www.sciencedirect.com/science/article/pii/S00039969120014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bi.nlm.nih.gov/pmc/articles/PMC397754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cbi.nlm.nih.gov/pubmed/1902777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perio-sciences.com/15ql.pdf" TargetMode="External"/><Relationship Id="rId5" Type="http://schemas.openxmlformats.org/officeDocument/2006/relationships/hyperlink" Target="http://www.cysonline.org/article.asp?issn=2229-5186;year=2011;volume=2;issue=4;spage=178;epage=181;aulast=Dahiya" TargetMode="External"/><Relationship Id="rId4" Type="http://schemas.openxmlformats.org/officeDocument/2006/relationships/hyperlink" Target="http://www.jada.info/content/134/1/20.1.full?related-urls=yes&amp;legid=jada;134/1/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cbi.nlm.nih.gov/pubmed/22141355" TargetMode="External"/><Relationship Id="rId5" Type="http://schemas.openxmlformats.org/officeDocument/2006/relationships/hyperlink" Target="http://onlinelibrary.wiley.com/doi/10.1002/jbm.b.30766/abstract" TargetMode="External"/><Relationship Id="rId4" Type="http://schemas.openxmlformats.org/officeDocument/2006/relationships/hyperlink" Target="http://scholar.qsensei.com/content/216n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ncbi.nlm.nih.gov/pubmed/15997201" TargetMode="External"/><Relationship Id="rId4" Type="http://schemas.openxmlformats.org/officeDocument/2006/relationships/hyperlink" Target="http://www.terapeutica.ro/Issues/2011/number2/pdf/OP7.Miricescu.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181600" y="838200"/>
            <a:ext cx="3733800" cy="1676400"/>
          </a:xfrm>
        </p:spPr>
        <p:txBody>
          <a:bodyPr anchor="ctr"/>
          <a:lstStyle/>
          <a:p>
            <a:r>
              <a:rPr lang="en-US" altLang="en-US" sz="2800" b="1"/>
              <a:t>Antioxidants in Oral Care</a:t>
            </a:r>
          </a:p>
        </p:txBody>
      </p:sp>
      <p:sp>
        <p:nvSpPr>
          <p:cNvPr id="2051" name="Rectangle 3"/>
          <p:cNvSpPr>
            <a:spLocks noGrp="1" noChangeArrowheads="1"/>
          </p:cNvSpPr>
          <p:nvPr>
            <p:ph type="subTitle" idx="1"/>
          </p:nvPr>
        </p:nvSpPr>
        <p:spPr>
          <a:xfrm>
            <a:off x="533400" y="5410200"/>
            <a:ext cx="6629400" cy="914400"/>
          </a:xfrm>
        </p:spPr>
        <p:txBody>
          <a:bodyPr/>
          <a:lstStyle/>
          <a:p>
            <a:pPr>
              <a:lnSpc>
                <a:spcPct val="80000"/>
              </a:lnSpc>
            </a:pPr>
            <a:r>
              <a:rPr lang="en-US" altLang="en-US" sz="1800"/>
              <a:t>IEPSC Member Presentation</a:t>
            </a:r>
          </a:p>
          <a:p>
            <a:pPr>
              <a:lnSpc>
                <a:spcPct val="80000"/>
              </a:lnSpc>
            </a:pPr>
            <a:r>
              <a:rPr lang="en-US" altLang="en-US" sz="1800"/>
              <a:t>Oct. 10, 2014</a:t>
            </a:r>
          </a:p>
          <a:p>
            <a:pPr>
              <a:lnSpc>
                <a:spcPct val="80000"/>
              </a:lnSpc>
            </a:pPr>
            <a:r>
              <a:rPr lang="en-US" altLang="en-US" sz="1800"/>
              <a:t>Jeff Henneberg DDS</a:t>
            </a:r>
          </a:p>
          <a:p>
            <a:pPr>
              <a:lnSpc>
                <a:spcPct val="80000"/>
              </a:lnSpc>
            </a:pPr>
            <a:endParaRPr lang="en-US" altLang="en-US" sz="1800"/>
          </a:p>
        </p:txBody>
      </p:sp>
      <p:sp>
        <p:nvSpPr>
          <p:cNvPr id="2053" name="AutoShape 5" descr="download?mid=2%5f0%5f0%5f1%5f186184%5fAK52imIAABIaVDTSDQAAAL1buxs&amp;m=YaDownload&amp;pid=2"/>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 name="AutoShape 7" descr="download?mid=2%5f0%5f0%5f1%5f186184%5fAK52imIAABIaVDTSDQAAAL1buxs&amp;m=YaDownload&amp;pid=2"/>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56" name="Picture 8" descr="securedownload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04800"/>
            <a:ext cx="4351338" cy="488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altLang="en-US" sz="3200">
                <a:solidFill>
                  <a:schemeClr val="tx1"/>
                </a:solidFill>
                <a:sym typeface="Gill Sans" charset="0"/>
              </a:rPr>
              <a:t>Salivary Antioxidants </a:t>
            </a:r>
            <a:br>
              <a:rPr lang="en-US" altLang="en-US" sz="3200">
                <a:solidFill>
                  <a:schemeClr val="tx1"/>
                </a:solidFill>
                <a:sym typeface="Gill Sans" charset="0"/>
              </a:rPr>
            </a:br>
            <a:r>
              <a:rPr lang="en-US" altLang="en-US" sz="3200">
                <a:solidFill>
                  <a:schemeClr val="tx1"/>
                </a:solidFill>
                <a:sym typeface="Gill Sans" charset="0"/>
              </a:rPr>
              <a:t>and Nicotine</a:t>
            </a:r>
            <a:br>
              <a:rPr lang="en-US" altLang="en-US" sz="3200">
                <a:solidFill>
                  <a:schemeClr val="tx1"/>
                </a:solidFill>
                <a:sym typeface="Gill Sans" charset="0"/>
              </a:rPr>
            </a:br>
            <a:endParaRPr lang="en-US" altLang="en-US" sz="3200">
              <a:solidFill>
                <a:schemeClr val="tx1"/>
              </a:solidFill>
              <a:sym typeface="Gill Sans" charset="0"/>
            </a:endParaRPr>
          </a:p>
        </p:txBody>
      </p:sp>
      <p:sp>
        <p:nvSpPr>
          <p:cNvPr id="30724" name="Line 4"/>
          <p:cNvSpPr>
            <a:spLocks noChangeShapeType="1"/>
          </p:cNvSpPr>
          <p:nvPr/>
        </p:nvSpPr>
        <p:spPr bwMode="auto">
          <a:xfrm>
            <a:off x="228600" y="12192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25" name="Picture 4"/>
          <p:cNvPicPr>
            <a:picLocks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4800600" y="1524000"/>
            <a:ext cx="3200400"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Text Box 6"/>
          <p:cNvSpPr txBox="1">
            <a:spLocks noChangeArrowheads="1"/>
          </p:cNvSpPr>
          <p:nvPr/>
        </p:nvSpPr>
        <p:spPr bwMode="auto">
          <a:xfrm>
            <a:off x="457200" y="1828800"/>
            <a:ext cx="335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ym typeface="Arial" panose="020B0604020202020204" pitchFamily="34" charset="0"/>
              </a:rPr>
              <a:t>Nicotine may play a pivotal role in the pathogenesis of oral disease by destruction of the salivary antioxidant systems</a:t>
            </a:r>
            <a:r>
              <a:rPr lang="en-US" altLang="en-US" b="1">
                <a:sym typeface="Gill Sans" charset="0"/>
              </a:rPr>
              <a:t>.</a:t>
            </a:r>
          </a:p>
          <a:p>
            <a:endParaRPr lang="en-US" altLang="en-US" b="1"/>
          </a:p>
        </p:txBody>
      </p:sp>
      <p:sp>
        <p:nvSpPr>
          <p:cNvPr id="30727" name="Text Box 7"/>
          <p:cNvSpPr txBox="1">
            <a:spLocks noChangeArrowheads="1"/>
          </p:cNvSpPr>
          <p:nvPr/>
        </p:nvSpPr>
        <p:spPr bwMode="auto">
          <a:xfrm>
            <a:off x="2727325" y="4964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0728" name="Rectangle 7"/>
          <p:cNvSpPr>
            <a:spLocks/>
          </p:cNvSpPr>
          <p:nvPr/>
        </p:nvSpPr>
        <p:spPr bwMode="auto">
          <a:xfrm>
            <a:off x="2362200" y="5181600"/>
            <a:ext cx="399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marL="342900" indent="-342900">
              <a:tabLst>
                <a:tab pos="0" algn="l"/>
              </a:tabLst>
              <a:defRPr>
                <a:solidFill>
                  <a:schemeClr val="tx1"/>
                </a:solidFill>
                <a:latin typeface="Arial" panose="020B0604020202020204" pitchFamily="34" charset="0"/>
              </a:defRPr>
            </a:lvl1pPr>
            <a:lvl2pPr marL="742950" indent="-285750">
              <a:tabLst>
                <a:tab pos="0" algn="l"/>
              </a:tabLst>
              <a:defRPr>
                <a:solidFill>
                  <a:schemeClr val="tx1"/>
                </a:solidFill>
                <a:latin typeface="Arial" panose="020B0604020202020204" pitchFamily="34" charset="0"/>
              </a:defRPr>
            </a:lvl2pPr>
            <a:lvl3pPr marL="1143000" indent="-228600">
              <a:tabLst>
                <a:tab pos="0" algn="l"/>
              </a:tabLst>
              <a:defRPr>
                <a:solidFill>
                  <a:schemeClr val="tx1"/>
                </a:solidFill>
                <a:latin typeface="Arial" panose="020B0604020202020204" pitchFamily="34" charset="0"/>
              </a:defRPr>
            </a:lvl3pPr>
            <a:lvl4pPr marL="1600200" indent="-228600">
              <a:tabLst>
                <a:tab pos="0" algn="l"/>
              </a:tabLst>
              <a:defRPr>
                <a:solidFill>
                  <a:schemeClr val="tx1"/>
                </a:solidFill>
                <a:latin typeface="Arial" panose="020B0604020202020204" pitchFamily="34" charset="0"/>
              </a:defRPr>
            </a:lvl4pPr>
            <a:lvl5pPr marL="2057400" indent="-228600">
              <a:tabLst>
                <a:tab pos="0" algn="l"/>
              </a:tabLst>
              <a:defRPr>
                <a:solidFill>
                  <a:schemeClr val="tx1"/>
                </a:solidFill>
                <a:latin typeface="Arial" panose="020B0604020202020204" pitchFamily="34" charset="0"/>
              </a:defRPr>
            </a:lvl5pPr>
            <a:lvl6pPr marL="2514600" indent="-228600" fontAlgn="base">
              <a:spcBef>
                <a:spcPct val="0"/>
              </a:spcBef>
              <a:spcAft>
                <a:spcPct val="0"/>
              </a:spcAft>
              <a:tabLst>
                <a:tab pos="0" algn="l"/>
              </a:tabLst>
              <a:defRPr>
                <a:solidFill>
                  <a:schemeClr val="tx1"/>
                </a:solidFill>
                <a:latin typeface="Arial" panose="020B0604020202020204" pitchFamily="34" charset="0"/>
              </a:defRPr>
            </a:lvl6pPr>
            <a:lvl7pPr marL="2971800" indent="-228600" fontAlgn="base">
              <a:spcBef>
                <a:spcPct val="0"/>
              </a:spcBef>
              <a:spcAft>
                <a:spcPct val="0"/>
              </a:spcAft>
              <a:tabLst>
                <a:tab pos="0" algn="l"/>
              </a:tabLst>
              <a:defRPr>
                <a:solidFill>
                  <a:schemeClr val="tx1"/>
                </a:solidFill>
                <a:latin typeface="Arial" panose="020B0604020202020204" pitchFamily="34" charset="0"/>
              </a:defRPr>
            </a:lvl7pPr>
            <a:lvl8pPr marL="3429000" indent="-228600" fontAlgn="base">
              <a:spcBef>
                <a:spcPct val="0"/>
              </a:spcBef>
              <a:spcAft>
                <a:spcPct val="0"/>
              </a:spcAft>
              <a:tabLst>
                <a:tab pos="0" algn="l"/>
              </a:tabLst>
              <a:defRPr>
                <a:solidFill>
                  <a:schemeClr val="tx1"/>
                </a:solidFill>
                <a:latin typeface="Arial" panose="020B0604020202020204" pitchFamily="34" charset="0"/>
              </a:defRPr>
            </a:lvl8pPr>
            <a:lvl9pPr marL="3886200" indent="-228600" fontAlgn="base">
              <a:spcBef>
                <a:spcPct val="0"/>
              </a:spcBef>
              <a:spcAft>
                <a:spcPct val="0"/>
              </a:spcAft>
              <a:tabLst>
                <a:tab pos="0" algn="l"/>
              </a:tabLst>
              <a:defRPr>
                <a:solidFill>
                  <a:schemeClr val="tx1"/>
                </a:solidFill>
                <a:latin typeface="Arial" panose="020B0604020202020204" pitchFamily="34" charset="0"/>
              </a:defRPr>
            </a:lvl9pPr>
          </a:lstStyle>
          <a:p>
            <a:pPr>
              <a:spcBef>
                <a:spcPts val="1200"/>
              </a:spcBef>
            </a:pPr>
            <a:r>
              <a:rPr lang="en-US" altLang="en-US" sz="1600" u="sng">
                <a:latin typeface="Gill Sans" charset="0"/>
                <a:ea typeface="MS PGothic" panose="020B0600070205080204" pitchFamily="34" charset="-128"/>
                <a:sym typeface="Gill Sans" charset="0"/>
                <a:hlinkClick r:id="rId4"/>
              </a:rPr>
              <a:t>R. Nagler et. al.; IMAJ 2004, Vol. 6, 691-694</a:t>
            </a:r>
            <a:endParaRPr lang="en-US" altLang="en-US" sz="1600" u="sng">
              <a:latin typeface="Gill Sans" charset="0"/>
              <a:ea typeface="MS PGothic" panose="020B0600070205080204" pitchFamily="34" charset="-128"/>
              <a:sym typeface="Gill Sans" charset="0"/>
            </a:endParaRPr>
          </a:p>
        </p:txBody>
      </p:sp>
      <p:sp>
        <p:nvSpPr>
          <p:cNvPr id="30729" name="Text Box 9"/>
          <p:cNvSpPr txBox="1">
            <a:spLocks noChangeArrowheads="1"/>
          </p:cNvSpPr>
          <p:nvPr/>
        </p:nvSpPr>
        <p:spPr bwMode="auto">
          <a:xfrm>
            <a:off x="2286000" y="5486400"/>
            <a:ext cx="6553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u="sng">
                <a:sym typeface="Gill Sans" charset="0"/>
                <a:hlinkClick r:id="rId5"/>
              </a:rPr>
              <a:t>R. Malhotra, et. al., "Nicotine and Periodontal Tissues,"  Journal of Indian Society Periodontol Jan-Mar 2010</a:t>
            </a:r>
            <a:endParaRPr lang="en-US" altLang="en-US" sz="1600" u="sng">
              <a:sym typeface="Gill Sans" charset="0"/>
            </a:endParaRPr>
          </a:p>
          <a:p>
            <a:endParaRPr lang="en-US" altLang="en-US" sz="1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altLang="en-US" sz="3600"/>
              <a:t>Salivary Antioxidants</a:t>
            </a:r>
            <a:br>
              <a:rPr lang="en-US" altLang="en-US" sz="3600"/>
            </a:br>
            <a:r>
              <a:rPr lang="en-US" altLang="en-US" sz="3600"/>
              <a:t>and Dental Caries</a:t>
            </a:r>
          </a:p>
        </p:txBody>
      </p:sp>
      <p:sp>
        <p:nvSpPr>
          <p:cNvPr id="14340" name="Line 4"/>
          <p:cNvSpPr>
            <a:spLocks noChangeShapeType="1"/>
          </p:cNvSpPr>
          <p:nvPr/>
        </p:nvSpPr>
        <p:spPr bwMode="auto">
          <a:xfrm>
            <a:off x="228600" y="1524000"/>
            <a:ext cx="86106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1" name="Picture 6"/>
          <p:cNvPicPr>
            <a:picLocks noChangeAspect="1"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4267200" y="1752600"/>
            <a:ext cx="4462463" cy="297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6"/>
          <p:cNvSpPr txBox="1">
            <a:spLocks noChangeArrowheads="1"/>
          </p:cNvSpPr>
          <p:nvPr/>
        </p:nvSpPr>
        <p:spPr bwMode="auto">
          <a:xfrm>
            <a:off x="381000" y="1905000"/>
            <a:ext cx="3200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ym typeface="Gill Sans" charset="0"/>
              </a:rPr>
              <a:t>Salivary antioxidants level was lower among old adults compared to middle-aged ones and correlated with higher rates of caries in older adults</a:t>
            </a:r>
          </a:p>
        </p:txBody>
      </p:sp>
      <p:sp>
        <p:nvSpPr>
          <p:cNvPr id="14343" name="Text Box 7"/>
          <p:cNvSpPr txBox="1">
            <a:spLocks noChangeArrowheads="1"/>
          </p:cNvSpPr>
          <p:nvPr/>
        </p:nvSpPr>
        <p:spPr bwMode="auto">
          <a:xfrm>
            <a:off x="2041525" y="5268913"/>
            <a:ext cx="3749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4344" name="Rectangle 2"/>
          <p:cNvSpPr>
            <a:spLocks/>
          </p:cNvSpPr>
          <p:nvPr/>
        </p:nvSpPr>
        <p:spPr bwMode="auto">
          <a:xfrm>
            <a:off x="4114800" y="48768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ts val="1700"/>
              </a:lnSpc>
              <a:spcBef>
                <a:spcPts val="1300"/>
              </a:spcBef>
            </a:pPr>
            <a:r>
              <a:rPr lang="en-US" altLang="en-US" sz="1400" u="sng">
                <a:solidFill>
                  <a:schemeClr val="accent2"/>
                </a:solidFill>
                <a:latin typeface="Gill Sans" charset="0"/>
                <a:ea typeface="MS PGothic" panose="020B0600070205080204" pitchFamily="34" charset="-128"/>
                <a:sym typeface="Gill Sans" charset="0"/>
                <a:hlinkClick r:id="rId4"/>
              </a:rPr>
              <a:t>Salivary antioxidants and physicochemical characteristics related to dental caries experience among a group of old adults. B.A. Yas, B. S. Diab et. al., Journal of Baghdad College of Dentistry 2009</a:t>
            </a:r>
            <a:endParaRPr lang="en-US" altLang="en-US" sz="1400" u="sng">
              <a:solidFill>
                <a:schemeClr val="accent2"/>
              </a:solidFill>
              <a:latin typeface="Gill Sans" charset="0"/>
              <a:ea typeface="MS PGothic" panose="020B0600070205080204" pitchFamily="34" charset="-128"/>
              <a:sym typeface="Gill Sans" charset="0"/>
            </a:endParaRPr>
          </a:p>
          <a:p>
            <a:pPr>
              <a:lnSpc>
                <a:spcPts val="1700"/>
              </a:lnSpc>
              <a:spcBef>
                <a:spcPts val="1300"/>
              </a:spcBef>
            </a:pPr>
            <a:endParaRPr lang="en-US" altLang="en-US" sz="1400" u="sng">
              <a:solidFill>
                <a:schemeClr val="accent2"/>
              </a:solidFill>
              <a:latin typeface="Gill Sans" charset="0"/>
              <a:ea typeface="MS PGothic" panose="020B0600070205080204" pitchFamily="34" charset="-128"/>
              <a:sym typeface="Gill San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en-US" sz="3600"/>
              <a:t>Salivary Antioxidants</a:t>
            </a:r>
            <a:br>
              <a:rPr lang="en-US" altLang="en-US" sz="3600"/>
            </a:br>
            <a:r>
              <a:rPr lang="en-US" altLang="en-US" sz="3600"/>
              <a:t>and Xerostomia</a:t>
            </a:r>
          </a:p>
        </p:txBody>
      </p:sp>
      <p:sp>
        <p:nvSpPr>
          <p:cNvPr id="15364" name="Line 4"/>
          <p:cNvSpPr>
            <a:spLocks noChangeShapeType="1"/>
          </p:cNvSpPr>
          <p:nvPr/>
        </p:nvSpPr>
        <p:spPr bwMode="auto">
          <a:xfrm>
            <a:off x="304800" y="1524000"/>
            <a:ext cx="85344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65" name="Picture 4"/>
          <p:cNvPicPr>
            <a:picLocks noChangeAspect="1"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381000" y="1905000"/>
            <a:ext cx="2055813" cy="197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7" name="Text Box 7"/>
          <p:cNvSpPr txBox="1">
            <a:spLocks noChangeArrowheads="1"/>
          </p:cNvSpPr>
          <p:nvPr/>
        </p:nvSpPr>
        <p:spPr bwMode="auto">
          <a:xfrm>
            <a:off x="3641725" y="2144713"/>
            <a:ext cx="3140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5368" name="Rectangle 8"/>
          <p:cNvSpPr>
            <a:spLocks noChangeArrowheads="1"/>
          </p:cNvSpPr>
          <p:nvPr/>
        </p:nvSpPr>
        <p:spPr bwMode="auto">
          <a:xfrm>
            <a:off x="3505200" y="2057400"/>
            <a:ext cx="4876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ym typeface="Gill Sans" charset="0"/>
              </a:rPr>
              <a:t>An increase in ROS-induced oxidative DNA damage was found in minor salivary glands in xerostomia patients.</a:t>
            </a:r>
          </a:p>
          <a:p>
            <a:endParaRPr lang="en-US" altLang="en-US">
              <a:sym typeface="Gill Sans" charset="0"/>
            </a:endParaRPr>
          </a:p>
          <a:p>
            <a:r>
              <a:rPr lang="en-US" altLang="en-US">
                <a:sym typeface="Gill Sans" charset="0"/>
              </a:rPr>
              <a:t>Antioxidant administered  before and after irradiation, prevented and restored radiation-induced salivary gland dysfunction in human salivary gland cells</a:t>
            </a:r>
          </a:p>
        </p:txBody>
      </p:sp>
      <p:sp>
        <p:nvSpPr>
          <p:cNvPr id="15369" name="Text Box 9"/>
          <p:cNvSpPr txBox="1">
            <a:spLocks noChangeArrowheads="1"/>
          </p:cNvSpPr>
          <p:nvPr/>
        </p:nvSpPr>
        <p:spPr bwMode="auto">
          <a:xfrm>
            <a:off x="631825" y="5326063"/>
            <a:ext cx="645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5371" name="Text Box 11"/>
          <p:cNvSpPr txBox="1">
            <a:spLocks noChangeArrowheads="1"/>
          </p:cNvSpPr>
          <p:nvPr/>
        </p:nvSpPr>
        <p:spPr bwMode="auto">
          <a:xfrm>
            <a:off x="304800" y="4745038"/>
            <a:ext cx="5257800"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u="sng">
                <a:sym typeface="Gill Sans" charset="0"/>
                <a:hlinkClick r:id="rId4"/>
              </a:rPr>
              <a:t>M. Kuraji, et. al. Oral Therapeutics and Pharmacology 2012.</a:t>
            </a:r>
            <a:endParaRPr lang="en-US" altLang="en-US" sz="1400" u="sng">
              <a:sym typeface="Gill Sans" charset="0"/>
            </a:endParaRPr>
          </a:p>
          <a:p>
            <a:endParaRPr lang="en-US" altLang="en-US" sz="1400" u="sng">
              <a:sym typeface="Gill Sans" charset="0"/>
            </a:endParaRPr>
          </a:p>
          <a:p>
            <a:r>
              <a:rPr lang="en-US" altLang="en-US" sz="1400" u="sng">
                <a:sym typeface="Gill Sans" charset="0"/>
                <a:hlinkClick r:id="rId5"/>
              </a:rPr>
              <a:t>Nagler, Salameh, Reznick, et al. Rheumatology 2003</a:t>
            </a:r>
            <a:endParaRPr lang="en-US" altLang="en-US" sz="1400" u="sng">
              <a:sym typeface="Gill Sans" charset="0"/>
            </a:endParaRPr>
          </a:p>
          <a:p>
            <a:endParaRPr lang="en-US" altLang="en-US" sz="1400" u="sng">
              <a:sym typeface="Gill Sans" charset="0"/>
            </a:endParaRPr>
          </a:p>
          <a:p>
            <a:r>
              <a:rPr lang="en-US" altLang="en-US" sz="1400" u="sng">
                <a:sym typeface="Gill Sans" charset="0"/>
                <a:hlinkClick r:id="rId6"/>
              </a:rPr>
              <a:t>Tai, Inoue, Yamada, Morito et al. Radiat Res 2009</a:t>
            </a:r>
            <a:endParaRPr lang="en-US" altLang="en-US" sz="1400" u="sng">
              <a:sym typeface="Gill Sans" charset="0"/>
            </a:endParaRPr>
          </a:p>
          <a:p>
            <a:endParaRPr lang="en-US" altLang="en-US" sz="1400">
              <a:sym typeface="Gill Sans" charset="0"/>
              <a:hlinkClick r:id="rId5"/>
            </a:endParaRPr>
          </a:p>
          <a:p>
            <a:r>
              <a:rPr lang="en-US" altLang="en-US" sz="1400">
                <a:sym typeface="Gill Sans" charset="0"/>
                <a:hlinkClick r:id="rId5"/>
              </a:rPr>
              <a:t>Ma, Derossi, Ogbureke, Dickenson, et al. IADR, 2011</a:t>
            </a:r>
            <a:endParaRPr lang="en-US" altLang="en-US" sz="1400">
              <a:sym typeface="Gill Sans" charset="0"/>
            </a:endParaRPr>
          </a:p>
          <a:p>
            <a:endParaRPr lang="en-US" altLang="en-US" sz="1400" u="sng">
              <a:sym typeface="Gill Sans" charset="0"/>
            </a:endParaRPr>
          </a:p>
          <a:p>
            <a:pPr>
              <a:spcBef>
                <a:spcPct val="50000"/>
              </a:spcBef>
            </a:pPr>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altLang="en-US" sz="3600"/>
              <a:t>Salivary Antioxidants </a:t>
            </a:r>
            <a:br>
              <a:rPr lang="en-US" altLang="en-US" sz="3600"/>
            </a:br>
            <a:r>
              <a:rPr lang="en-US" altLang="en-US" sz="3600"/>
              <a:t>and Oral Cancer</a:t>
            </a:r>
          </a:p>
        </p:txBody>
      </p:sp>
      <p:sp>
        <p:nvSpPr>
          <p:cNvPr id="16388" name="Text Box 4"/>
          <p:cNvSpPr txBox="1">
            <a:spLocks noChangeArrowheads="1"/>
          </p:cNvSpPr>
          <p:nvPr/>
        </p:nvSpPr>
        <p:spPr bwMode="auto">
          <a:xfrm>
            <a:off x="1660525" y="2297113"/>
            <a:ext cx="329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6390" name="Text Box 6"/>
          <p:cNvSpPr txBox="1">
            <a:spLocks noChangeArrowheads="1"/>
          </p:cNvSpPr>
          <p:nvPr/>
        </p:nvSpPr>
        <p:spPr bwMode="auto">
          <a:xfrm>
            <a:off x="4267200" y="1676400"/>
            <a:ext cx="36734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increase in Free Radicals lowers salivary antioxidants</a:t>
            </a:r>
          </a:p>
          <a:p>
            <a:r>
              <a:rPr lang="en-US" altLang="en-US"/>
              <a:t>which increases oxidative damage to DNA and proteins which may promote oral squamous cell carcinoma. </a:t>
            </a:r>
            <a:r>
              <a:rPr lang="en-US" altLang="en-US" u="sng">
                <a:solidFill>
                  <a:schemeClr val="accent2"/>
                </a:solidFill>
                <a:sym typeface="Optima" charset="0"/>
                <a:hlinkClick r:id="rId2"/>
              </a:rPr>
              <a:t>Bahar G, et al. </a:t>
            </a:r>
            <a:r>
              <a:rPr lang="en-US" altLang="en-US" i="1" u="sng">
                <a:solidFill>
                  <a:schemeClr val="accent2"/>
                </a:solidFill>
                <a:sym typeface="Optima" charset="0"/>
                <a:hlinkClick r:id="rId2"/>
              </a:rPr>
              <a:t>Cancer</a:t>
            </a:r>
            <a:r>
              <a:rPr lang="en-US" altLang="en-US" u="sng">
                <a:solidFill>
                  <a:schemeClr val="accent2"/>
                </a:solidFill>
                <a:sym typeface="Optima" charset="0"/>
                <a:hlinkClick r:id="rId2"/>
              </a:rPr>
              <a:t>, 2007</a:t>
            </a:r>
            <a:endParaRPr lang="en-US" altLang="en-US" u="sng">
              <a:solidFill>
                <a:schemeClr val="accent2"/>
              </a:solidFill>
              <a:sym typeface="Optima" charset="0"/>
            </a:endParaRPr>
          </a:p>
        </p:txBody>
      </p:sp>
      <p:sp>
        <p:nvSpPr>
          <p:cNvPr id="16393" name="Line 9"/>
          <p:cNvSpPr>
            <a:spLocks noChangeShapeType="1"/>
          </p:cNvSpPr>
          <p:nvPr/>
        </p:nvSpPr>
        <p:spPr bwMode="auto">
          <a:xfrm>
            <a:off x="381000" y="1524000"/>
            <a:ext cx="80772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Text Box 10"/>
          <p:cNvSpPr txBox="1">
            <a:spLocks noChangeArrowheads="1"/>
          </p:cNvSpPr>
          <p:nvPr/>
        </p:nvSpPr>
        <p:spPr bwMode="auto">
          <a:xfrm>
            <a:off x="4251325" y="4125913"/>
            <a:ext cx="39020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ea typeface="MS PGothic" panose="020B0600070205080204" pitchFamily="34" charset="-128"/>
                <a:sym typeface="Gill Sans" charset="0"/>
              </a:rPr>
              <a:t>“Administration of local antioxidants to the oral cavity should be considered” </a:t>
            </a:r>
            <a:r>
              <a:rPr lang="en-US" altLang="en-US" u="sng">
                <a:solidFill>
                  <a:schemeClr val="accent2"/>
                </a:solidFill>
                <a:sym typeface="Optima" charset="0"/>
                <a:hlinkClick r:id="rId3"/>
              </a:rPr>
              <a:t>Hersckovich O, </a:t>
            </a:r>
            <a:r>
              <a:rPr lang="en-US" altLang="en-US" i="1" u="sng">
                <a:solidFill>
                  <a:schemeClr val="accent2"/>
                </a:solidFill>
                <a:sym typeface="Optima" charset="0"/>
                <a:hlinkClick r:id="rId3"/>
              </a:rPr>
              <a:t>The Journal of Gerontology</a:t>
            </a:r>
            <a:r>
              <a:rPr lang="en-US" altLang="en-US" u="sng">
                <a:solidFill>
                  <a:schemeClr val="accent2"/>
                </a:solidFill>
                <a:sym typeface="Optima" charset="0"/>
                <a:hlinkClick r:id="rId3"/>
              </a:rPr>
              <a:t>, 2007</a:t>
            </a:r>
            <a:endParaRPr lang="en-US" altLang="en-US" u="sng">
              <a:solidFill>
                <a:schemeClr val="accent2"/>
              </a:solidFill>
              <a:sym typeface="Optima" charset="0"/>
              <a:hlinkClick r:id="rId3"/>
            </a:endParaRPr>
          </a:p>
          <a:p>
            <a:endParaRPr lang="en-US" altLang="en-US">
              <a:sym typeface="Gill Sans" charset="0"/>
            </a:endParaRPr>
          </a:p>
        </p:txBody>
      </p:sp>
      <p:pic>
        <p:nvPicPr>
          <p:cNvPr id="16395"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981200"/>
            <a:ext cx="34417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96" name="Rectangle 12"/>
          <p:cNvSpPr>
            <a:spLocks noChangeArrowheads="1"/>
          </p:cNvSpPr>
          <p:nvPr/>
        </p:nvSpPr>
        <p:spPr bwMode="auto">
          <a:xfrm>
            <a:off x="228600" y="5181600"/>
            <a:ext cx="381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600" u="sng">
              <a:solidFill>
                <a:schemeClr val="accent2"/>
              </a:solidFill>
              <a:sym typeface="Optima" charset="0"/>
            </a:endParaRPr>
          </a:p>
          <a:p>
            <a:endParaRPr lang="en-US" altLang="en-US" sz="1600" u="sng">
              <a:solidFill>
                <a:schemeClr val="accent2"/>
              </a:solidFill>
              <a:sym typeface="Optim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p:cNvSpPr>
            <a:spLocks noChangeArrowheads="1"/>
          </p:cNvSpPr>
          <p:nvPr/>
        </p:nvSpPr>
        <p:spPr bwMode="auto">
          <a:xfrm>
            <a:off x="2209800" y="1295400"/>
            <a:ext cx="4572000" cy="4648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p>
        </p:txBody>
      </p:sp>
      <p:sp>
        <p:nvSpPr>
          <p:cNvPr id="45059" name="AutoShape 3"/>
          <p:cNvSpPr>
            <a:spLocks noChangeArrowheads="1"/>
          </p:cNvSpPr>
          <p:nvPr/>
        </p:nvSpPr>
        <p:spPr bwMode="auto">
          <a:xfrm>
            <a:off x="2971800" y="1981200"/>
            <a:ext cx="457200" cy="3352800"/>
          </a:xfrm>
          <a:prstGeom prst="downArrow">
            <a:avLst>
              <a:gd name="adj1" fmla="val 50000"/>
              <a:gd name="adj2" fmla="val 18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solidFill>
                <a:schemeClr val="tx2"/>
              </a:solidFill>
            </a:endParaRPr>
          </a:p>
        </p:txBody>
      </p:sp>
      <p:sp>
        <p:nvSpPr>
          <p:cNvPr id="45060" name="AutoShape 4"/>
          <p:cNvSpPr>
            <a:spLocks noChangeArrowheads="1"/>
          </p:cNvSpPr>
          <p:nvPr/>
        </p:nvSpPr>
        <p:spPr bwMode="auto">
          <a:xfrm>
            <a:off x="5257800" y="1828800"/>
            <a:ext cx="457200" cy="3581400"/>
          </a:xfrm>
          <a:prstGeom prst="upArrow">
            <a:avLst>
              <a:gd name="adj1" fmla="val 50000"/>
              <a:gd name="adj2" fmla="val 1958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1" name="Text Box 5"/>
          <p:cNvSpPr txBox="1">
            <a:spLocks noChangeArrowheads="1"/>
          </p:cNvSpPr>
          <p:nvPr/>
        </p:nvSpPr>
        <p:spPr bwMode="auto">
          <a:xfrm>
            <a:off x="2438400" y="2514600"/>
            <a:ext cx="1752600"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Salivary Antioxidants</a:t>
            </a:r>
          </a:p>
          <a:p>
            <a:pPr algn="ctr">
              <a:spcBef>
                <a:spcPct val="50000"/>
              </a:spcBef>
            </a:pPr>
            <a:r>
              <a:rPr lang="en-US" altLang="en-US" sz="1200" b="1"/>
              <a:t>TAC</a:t>
            </a:r>
          </a:p>
        </p:txBody>
      </p:sp>
      <p:sp>
        <p:nvSpPr>
          <p:cNvPr id="45062" name="Text Box 6"/>
          <p:cNvSpPr txBox="1">
            <a:spLocks noChangeArrowheads="1"/>
          </p:cNvSpPr>
          <p:nvPr/>
        </p:nvSpPr>
        <p:spPr bwMode="auto">
          <a:xfrm>
            <a:off x="3962400" y="4038600"/>
            <a:ext cx="2535238" cy="863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t>Oral Oxidative</a:t>
            </a:r>
          </a:p>
          <a:p>
            <a:pPr algn="ctr"/>
            <a:r>
              <a:rPr lang="en-US" altLang="en-US" sz="1800" b="1"/>
              <a:t>Stress</a:t>
            </a:r>
          </a:p>
          <a:p>
            <a:pPr algn="ctr"/>
            <a:r>
              <a:rPr lang="en-US" altLang="en-US" sz="1400" b="1"/>
              <a:t>8-Hydroxy-Deoxyguanosine</a:t>
            </a:r>
          </a:p>
        </p:txBody>
      </p:sp>
      <p:sp>
        <p:nvSpPr>
          <p:cNvPr id="45063" name="Oval 7"/>
          <p:cNvSpPr>
            <a:spLocks noChangeArrowheads="1"/>
          </p:cNvSpPr>
          <p:nvPr/>
        </p:nvSpPr>
        <p:spPr bwMode="auto">
          <a:xfrm>
            <a:off x="457200" y="15240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Caries</a:t>
            </a:r>
          </a:p>
        </p:txBody>
      </p:sp>
      <p:sp>
        <p:nvSpPr>
          <p:cNvPr id="45064" name="Oval 8"/>
          <p:cNvSpPr>
            <a:spLocks noChangeArrowheads="1"/>
          </p:cNvSpPr>
          <p:nvPr/>
        </p:nvSpPr>
        <p:spPr bwMode="auto">
          <a:xfrm>
            <a:off x="152400" y="30480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Xerostomia</a:t>
            </a:r>
          </a:p>
        </p:txBody>
      </p:sp>
      <p:sp>
        <p:nvSpPr>
          <p:cNvPr id="45065" name="Oval 9"/>
          <p:cNvSpPr>
            <a:spLocks noChangeArrowheads="1"/>
          </p:cNvSpPr>
          <p:nvPr/>
        </p:nvSpPr>
        <p:spPr bwMode="auto">
          <a:xfrm>
            <a:off x="381000" y="45720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Ulcers</a:t>
            </a:r>
          </a:p>
        </p:txBody>
      </p:sp>
      <p:sp>
        <p:nvSpPr>
          <p:cNvPr id="45066" name="Oval 10"/>
          <p:cNvSpPr>
            <a:spLocks noChangeArrowheads="1"/>
          </p:cNvSpPr>
          <p:nvPr/>
        </p:nvSpPr>
        <p:spPr bwMode="auto">
          <a:xfrm>
            <a:off x="1524000" y="58674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Oral Cancer</a:t>
            </a:r>
          </a:p>
        </p:txBody>
      </p:sp>
      <p:sp>
        <p:nvSpPr>
          <p:cNvPr id="45067" name="Oval 11"/>
          <p:cNvSpPr>
            <a:spLocks noChangeArrowheads="1"/>
          </p:cNvSpPr>
          <p:nvPr/>
        </p:nvSpPr>
        <p:spPr bwMode="auto">
          <a:xfrm>
            <a:off x="6781800" y="23622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Nicotine</a:t>
            </a:r>
          </a:p>
        </p:txBody>
      </p:sp>
      <p:sp>
        <p:nvSpPr>
          <p:cNvPr id="45068" name="Oval 12"/>
          <p:cNvSpPr>
            <a:spLocks noChangeArrowheads="1"/>
          </p:cNvSpPr>
          <p:nvPr/>
        </p:nvSpPr>
        <p:spPr bwMode="auto">
          <a:xfrm>
            <a:off x="6858000" y="3429000"/>
            <a:ext cx="21336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Oral Lichen</a:t>
            </a:r>
            <a:r>
              <a:rPr lang="en-US" altLang="en-US" sz="1800"/>
              <a:t> </a:t>
            </a:r>
            <a:r>
              <a:rPr lang="en-US" altLang="en-US" sz="1800">
                <a:solidFill>
                  <a:schemeClr val="bg1"/>
                </a:solidFill>
              </a:rPr>
              <a:t>Planus</a:t>
            </a:r>
          </a:p>
        </p:txBody>
      </p:sp>
      <p:sp>
        <p:nvSpPr>
          <p:cNvPr id="45069" name="Oval 13"/>
          <p:cNvSpPr>
            <a:spLocks noChangeArrowheads="1"/>
          </p:cNvSpPr>
          <p:nvPr/>
        </p:nvSpPr>
        <p:spPr bwMode="auto">
          <a:xfrm>
            <a:off x="6477000" y="4800600"/>
            <a:ext cx="23622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Peri-Implant Disease</a:t>
            </a:r>
          </a:p>
        </p:txBody>
      </p:sp>
      <p:sp>
        <p:nvSpPr>
          <p:cNvPr id="45070" name="Oval 14"/>
          <p:cNvSpPr>
            <a:spLocks noChangeArrowheads="1"/>
          </p:cNvSpPr>
          <p:nvPr/>
        </p:nvSpPr>
        <p:spPr bwMode="auto">
          <a:xfrm>
            <a:off x="5334000" y="5943600"/>
            <a:ext cx="22098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Periodontal</a:t>
            </a:r>
            <a:r>
              <a:rPr lang="en-US" altLang="en-US" sz="1800"/>
              <a:t> </a:t>
            </a:r>
            <a:r>
              <a:rPr lang="en-US" altLang="en-US" sz="1800">
                <a:solidFill>
                  <a:schemeClr val="bg1"/>
                </a:solidFill>
              </a:rPr>
              <a:t>disease</a:t>
            </a:r>
          </a:p>
        </p:txBody>
      </p:sp>
      <p:sp>
        <p:nvSpPr>
          <p:cNvPr id="45071" name="Text Box 15"/>
          <p:cNvSpPr txBox="1">
            <a:spLocks noChangeArrowheads="1"/>
          </p:cNvSpPr>
          <p:nvPr/>
        </p:nvSpPr>
        <p:spPr bwMode="auto">
          <a:xfrm>
            <a:off x="838200" y="533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INTRAORAL</a:t>
            </a:r>
            <a:r>
              <a:rPr lang="en-US" altLang="en-US" b="1"/>
              <a:t> </a:t>
            </a:r>
            <a:r>
              <a:rPr lang="en-US" altLang="en-US" sz="2400" b="1"/>
              <a:t>INFLAMMATION</a:t>
            </a:r>
          </a:p>
        </p:txBody>
      </p:sp>
      <p:sp>
        <p:nvSpPr>
          <p:cNvPr id="45072" name="Oval 16"/>
          <p:cNvSpPr>
            <a:spLocks noChangeArrowheads="1"/>
          </p:cNvSpPr>
          <p:nvPr/>
        </p:nvSpPr>
        <p:spPr bwMode="auto">
          <a:xfrm>
            <a:off x="6400800" y="12954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Diabetes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228600" y="381000"/>
            <a:ext cx="8448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t>OXIDATIVE STRESS &amp; Polyphenols</a:t>
            </a:r>
          </a:p>
        </p:txBody>
      </p:sp>
      <p:sp>
        <p:nvSpPr>
          <p:cNvPr id="17424" name="Line 16"/>
          <p:cNvSpPr>
            <a:spLocks noChangeShapeType="1"/>
          </p:cNvSpPr>
          <p:nvPr/>
        </p:nvSpPr>
        <p:spPr bwMode="auto">
          <a:xfrm>
            <a:off x="381000" y="12192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Text Box 17"/>
          <p:cNvSpPr txBox="1">
            <a:spLocks noChangeArrowheads="1"/>
          </p:cNvSpPr>
          <p:nvPr/>
        </p:nvSpPr>
        <p:spPr bwMode="auto">
          <a:xfrm>
            <a:off x="365125" y="1306513"/>
            <a:ext cx="81057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eriod"/>
            </a:pPr>
            <a:r>
              <a:rPr lang="en-US" altLang="en-US"/>
              <a:t> MICROBIAL CHALLENGE (bacteria is introduced)</a:t>
            </a:r>
          </a:p>
          <a:p>
            <a:pPr lvl="1">
              <a:buFontTx/>
              <a:buChar char="•"/>
            </a:pPr>
            <a:r>
              <a:rPr lang="en-US" altLang="en-US"/>
              <a:t> Antigens and Lipopoly-saccharides</a:t>
            </a:r>
          </a:p>
          <a:p>
            <a:pPr>
              <a:buFontTx/>
              <a:buAutoNum type="arabicPeriod"/>
            </a:pPr>
            <a:r>
              <a:rPr lang="en-US" altLang="en-US"/>
              <a:t> HOST IMMUNO-INFLAMMATORY RESPONSE (body’s response)</a:t>
            </a:r>
          </a:p>
          <a:p>
            <a:pPr lvl="1">
              <a:buFontTx/>
              <a:buChar char="•"/>
            </a:pPr>
            <a:r>
              <a:rPr lang="en-US" altLang="en-US"/>
              <a:t> Antibodies and PMN’s push back against the microbes</a:t>
            </a:r>
          </a:p>
          <a:p>
            <a:pPr lvl="1">
              <a:buFontTx/>
              <a:buChar char="•"/>
            </a:pPr>
            <a:r>
              <a:rPr lang="en-US" altLang="en-US"/>
              <a:t> Cytokines and Chemokines initiate bone metabolism and</a:t>
            </a:r>
          </a:p>
          <a:p>
            <a:pPr lvl="1"/>
            <a:r>
              <a:rPr lang="en-US" altLang="en-US"/>
              <a:t>	connective tissue furthering the inflammation process.</a:t>
            </a:r>
          </a:p>
          <a:p>
            <a:pPr lvl="1"/>
            <a:r>
              <a:rPr lang="en-US" altLang="en-US"/>
              <a:t>	</a:t>
            </a:r>
          </a:p>
        </p:txBody>
      </p:sp>
      <p:sp>
        <p:nvSpPr>
          <p:cNvPr id="17433" name="Text Box 25"/>
          <p:cNvSpPr txBox="1">
            <a:spLocks noChangeArrowheads="1"/>
          </p:cNvSpPr>
          <p:nvPr/>
        </p:nvSpPr>
        <p:spPr bwMode="auto">
          <a:xfrm>
            <a:off x="365125" y="3211513"/>
            <a:ext cx="7781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eriod" startAt="3"/>
            </a:pPr>
            <a:r>
              <a:rPr lang="en-US" altLang="en-US"/>
              <a:t>Fibroblasts proliferate and wound healing takes place (hopefully)</a:t>
            </a:r>
          </a:p>
          <a:p>
            <a:pPr>
              <a:buFontTx/>
              <a:buAutoNum type="arabicPeriod" startAt="3"/>
            </a:pPr>
            <a:r>
              <a:rPr lang="en-US" altLang="en-US"/>
              <a:t> Or disease wins</a:t>
            </a:r>
          </a:p>
        </p:txBody>
      </p:sp>
      <p:sp>
        <p:nvSpPr>
          <p:cNvPr id="17434" name="Text Box 26"/>
          <p:cNvSpPr txBox="1">
            <a:spLocks noChangeArrowheads="1"/>
          </p:cNvSpPr>
          <p:nvPr/>
        </p:nvSpPr>
        <p:spPr bwMode="auto">
          <a:xfrm>
            <a:off x="365125" y="4202113"/>
            <a:ext cx="8097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Polyphenols show promise in this process by affecting it in three ways.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altLang="en-US" sz="3200"/>
              <a:t>POLYPHENOLS</a:t>
            </a:r>
          </a:p>
        </p:txBody>
      </p:sp>
      <p:sp>
        <p:nvSpPr>
          <p:cNvPr id="36867" name="Rectangle 3"/>
          <p:cNvSpPr>
            <a:spLocks noGrp="1" noChangeArrowheads="1"/>
          </p:cNvSpPr>
          <p:nvPr>
            <p:ph type="body" idx="1"/>
          </p:nvPr>
        </p:nvSpPr>
        <p:spPr>
          <a:xfrm>
            <a:off x="457200" y="1600200"/>
            <a:ext cx="8153400" cy="4419600"/>
          </a:xfrm>
        </p:spPr>
        <p:txBody>
          <a:bodyPr/>
          <a:lstStyle/>
          <a:p>
            <a:pPr marL="381000" indent="-381000">
              <a:lnSpc>
                <a:spcPct val="80000"/>
              </a:lnSpc>
            </a:pPr>
            <a:r>
              <a:rPr lang="en-US" altLang="en-US" sz="2000" b="1">
                <a:sym typeface="Optima" charset="0"/>
              </a:rPr>
              <a:t>Polyphenols (Antioxidants)</a:t>
            </a:r>
          </a:p>
          <a:p>
            <a:pPr marL="381000" indent="-381000">
              <a:lnSpc>
                <a:spcPct val="80000"/>
              </a:lnSpc>
              <a:buFontTx/>
              <a:buNone/>
            </a:pPr>
            <a:endParaRPr lang="en-US" altLang="en-US" sz="2000" b="1">
              <a:sym typeface="Optima" charset="0"/>
            </a:endParaRPr>
          </a:p>
          <a:p>
            <a:pPr marL="800100" lvl="1" indent="-342900">
              <a:lnSpc>
                <a:spcPct val="80000"/>
              </a:lnSpc>
              <a:buFontTx/>
              <a:buAutoNum type="alphaUcPeriod"/>
            </a:pPr>
            <a:r>
              <a:rPr lang="en-US" altLang="en-US" sz="1800">
                <a:sym typeface="Optima" charset="0"/>
              </a:rPr>
              <a:t>Reduce Cytokines and Chemokines</a:t>
            </a:r>
            <a:br>
              <a:rPr lang="en-US" altLang="en-US" sz="1800">
                <a:sym typeface="Optima" charset="0"/>
              </a:rPr>
            </a:br>
            <a:r>
              <a:rPr lang="en-US" altLang="en-US" sz="1800" u="sng">
                <a:sym typeface="Optima" charset="0"/>
                <a:hlinkClick r:id="rId3"/>
              </a:rPr>
              <a:t>Fordham J.,  Naqvi A, et. al.; "Leukocyte Production of Inflammatory Mediators Is Inhibited by the </a:t>
            </a:r>
            <a:r>
              <a:rPr lang="en-US" altLang="en-US" sz="1800" u="sng">
                <a:sym typeface="Optima" charset="0"/>
                <a:hlinkClick r:id="rId3"/>
              </a:rPr>
              <a:t>Antioxidants </a:t>
            </a:r>
            <a:r>
              <a:rPr lang="en-US" altLang="en-US" sz="1800" u="sng">
                <a:solidFill>
                  <a:schemeClr val="hlink"/>
                </a:solidFill>
                <a:sym typeface="Optima" charset="0"/>
              </a:rPr>
              <a:t>Phloretin, Silymarin, Hesperetin, and</a:t>
            </a:r>
            <a:r>
              <a:rPr lang="en-US" altLang="en-US" sz="1800" u="sng">
                <a:sym typeface="Optima" charset="0"/>
              </a:rPr>
              <a:t> </a:t>
            </a:r>
            <a:r>
              <a:rPr lang="en-US" altLang="en-US" sz="1800" u="sng">
                <a:sym typeface="Optima" charset="0"/>
                <a:hlinkClick r:id="rId3"/>
              </a:rPr>
              <a:t>Resveratrol"  Mediators of Inflammation 2014.</a:t>
            </a:r>
            <a:endParaRPr lang="en-US" altLang="en-US" sz="1800" u="sng">
              <a:sym typeface="Optima" charset="0"/>
            </a:endParaRPr>
          </a:p>
          <a:p>
            <a:pPr marL="800100" lvl="1" indent="-342900">
              <a:lnSpc>
                <a:spcPct val="80000"/>
              </a:lnSpc>
              <a:buFontTx/>
              <a:buNone/>
            </a:pPr>
            <a:endParaRPr lang="en-US" altLang="en-US" sz="1800">
              <a:sym typeface="Optima" charset="0"/>
            </a:endParaRPr>
          </a:p>
          <a:p>
            <a:pPr marL="800100" lvl="1" indent="-342900">
              <a:lnSpc>
                <a:spcPct val="80000"/>
              </a:lnSpc>
              <a:buFontTx/>
              <a:buAutoNum type="alphaUcPeriod" startAt="2"/>
            </a:pPr>
            <a:r>
              <a:rPr lang="en-US" altLang="en-US" sz="1800">
                <a:sym typeface="Optima" charset="0"/>
              </a:rPr>
              <a:t>Neutralize Reactive Oxygen Species and Reduce Oxidative Stress</a:t>
            </a:r>
            <a:r>
              <a:rPr lang="en-US" altLang="en-US" sz="1800">
                <a:solidFill>
                  <a:srgbClr val="8D1D63"/>
                </a:solidFill>
                <a:sym typeface="Optima" charset="0"/>
              </a:rPr>
              <a:t/>
            </a:r>
            <a:br>
              <a:rPr lang="en-US" altLang="en-US" sz="1800">
                <a:solidFill>
                  <a:srgbClr val="8D1D63"/>
                </a:solidFill>
                <a:sym typeface="Optima" charset="0"/>
              </a:rPr>
            </a:br>
            <a:r>
              <a:rPr lang="en-US" altLang="en-US" sz="1600" u="sng">
                <a:sym typeface="Optima" charset="0"/>
                <a:hlinkClick r:id="rId4"/>
              </a:rPr>
              <a:t>San Miguel S., Svoboda K., et. al.; "Bioactive Polyphenol Antioxidants Protect     Oral Fibroblast From ROS Inducing Agents,"  Archives of Oral Biology 2012</a:t>
            </a:r>
            <a:r>
              <a:rPr lang="en-US" altLang="en-US" sz="1800" u="sng">
                <a:sym typeface="Optima" charset="0"/>
                <a:hlinkClick r:id="rId4"/>
              </a:rPr>
              <a:t>.</a:t>
            </a:r>
            <a:r>
              <a:rPr lang="en-US" altLang="en-US" sz="1800" u="sng">
                <a:sym typeface="Optima" charset="0"/>
              </a:rPr>
              <a:t/>
            </a:r>
            <a:br>
              <a:rPr lang="en-US" altLang="en-US" sz="1800" u="sng">
                <a:sym typeface="Optima" charset="0"/>
              </a:rPr>
            </a:br>
            <a:endParaRPr lang="en-US" altLang="en-US" sz="1800" u="sng">
              <a:sym typeface="Optima" charset="0"/>
            </a:endParaRPr>
          </a:p>
          <a:p>
            <a:pPr marL="800100" lvl="1" indent="-342900">
              <a:lnSpc>
                <a:spcPct val="80000"/>
              </a:lnSpc>
              <a:buFontTx/>
              <a:buAutoNum type="alphaUcPeriod" startAt="2"/>
            </a:pPr>
            <a:r>
              <a:rPr lang="en-US" altLang="en-US" sz="1800">
                <a:sym typeface="Optima" charset="0"/>
              </a:rPr>
              <a:t>Proliferate Fibroblast and Accelerate Wound Healing</a:t>
            </a:r>
            <a:r>
              <a:rPr lang="en-US" altLang="en-US" sz="1800">
                <a:solidFill>
                  <a:srgbClr val="8D1D63"/>
                </a:solidFill>
                <a:sym typeface="Optima" charset="0"/>
              </a:rPr>
              <a:t/>
            </a:r>
            <a:br>
              <a:rPr lang="en-US" altLang="en-US" sz="1800">
                <a:solidFill>
                  <a:srgbClr val="8D1D63"/>
                </a:solidFill>
                <a:sym typeface="Optima" charset="0"/>
              </a:rPr>
            </a:br>
            <a:r>
              <a:rPr lang="en-US" altLang="en-US" sz="1800">
                <a:solidFill>
                  <a:srgbClr val="8D1D63"/>
                </a:solidFill>
                <a:sym typeface="Optima" charset="0"/>
              </a:rPr>
              <a:t>      </a:t>
            </a:r>
            <a:r>
              <a:rPr lang="en-US" altLang="en-US" sz="1800" u="sng">
                <a:sym typeface="Optima" charset="0"/>
                <a:hlinkClick r:id="rId5"/>
              </a:rPr>
              <a:t>San Miguel S., Svoboda K., et. al.; "Bioactive Antioxidants Mixtures Promote Proliferation And Migration On Human Oral Fibroblasts,"  Archives of Oral Biology 2011</a:t>
            </a:r>
            <a:endParaRPr lang="en-US" altLang="en-US" sz="1800">
              <a:sym typeface="Optima ExtraBlack" charset="0"/>
            </a:endParaRPr>
          </a:p>
          <a:p>
            <a:pPr marL="800100" lvl="1" indent="-342900">
              <a:lnSpc>
                <a:spcPct val="80000"/>
              </a:lnSpc>
              <a:buFontTx/>
              <a:buNone/>
            </a:pPr>
            <a:r>
              <a:rPr lang="en-US" altLang="en-US" sz="1800">
                <a:sym typeface="Optima" charset="0"/>
              </a:rPr>
              <a:t>     </a:t>
            </a:r>
            <a:r>
              <a:rPr lang="en-US" altLang="en-US" sz="1600" u="sng">
                <a:sym typeface="Optima" charset="0"/>
                <a:hlinkClick r:id="rId6"/>
              </a:rPr>
              <a:t>San Miguel S., Svoboda K., et. al.; "Antioxidants Counteract Nicotine and     Promote Migration via RacGTP in Oral Fibroblast Cells," J Periodontal 2010.</a:t>
            </a:r>
            <a:r>
              <a:rPr lang="en-US" altLang="en-US" sz="1600">
                <a:sym typeface="Optima" charset="0"/>
                <a:hlinkClick r:id="rId6"/>
              </a:rPr>
              <a:t> </a:t>
            </a:r>
            <a:endParaRPr lang="en-US" altLang="en-US" sz="1600">
              <a:sym typeface="Optima" charset="0"/>
            </a:endParaRPr>
          </a:p>
          <a:p>
            <a:pPr marL="800100" lvl="1" indent="-342900">
              <a:lnSpc>
                <a:spcPct val="80000"/>
              </a:lnSpc>
              <a:buFontTx/>
              <a:buAutoNum type="alphaUcPeriod" startAt="2"/>
            </a:pPr>
            <a:endParaRPr lang="en-US" altLang="en-US" sz="1600" u="sng">
              <a:sym typeface="Optima" charset="0"/>
            </a:endParaRPr>
          </a:p>
        </p:txBody>
      </p:sp>
      <p:sp>
        <p:nvSpPr>
          <p:cNvPr id="36868" name="Line 4"/>
          <p:cNvSpPr>
            <a:spLocks noChangeShapeType="1"/>
          </p:cNvSpPr>
          <p:nvPr/>
        </p:nvSpPr>
        <p:spPr bwMode="auto">
          <a:xfrm>
            <a:off x="381000" y="12192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altLang="en-US" sz="3200"/>
              <a:t>POLYPHENOLS </a:t>
            </a:r>
            <a:r>
              <a:rPr lang="en-US" altLang="en-US" sz="2400"/>
              <a:t>(cont)</a:t>
            </a:r>
            <a:endParaRPr lang="en-US" altLang="en-US" sz="3200"/>
          </a:p>
        </p:txBody>
      </p:sp>
      <p:sp>
        <p:nvSpPr>
          <p:cNvPr id="18435" name="Rectangle 3"/>
          <p:cNvSpPr>
            <a:spLocks noGrp="1" noChangeArrowheads="1"/>
          </p:cNvSpPr>
          <p:nvPr>
            <p:ph type="body" idx="1"/>
          </p:nvPr>
        </p:nvSpPr>
        <p:spPr>
          <a:xfrm>
            <a:off x="228600" y="1219200"/>
            <a:ext cx="5943600" cy="3733800"/>
          </a:xfrm>
        </p:spPr>
        <p:txBody>
          <a:bodyPr/>
          <a:lstStyle/>
          <a:p>
            <a:pPr>
              <a:lnSpc>
                <a:spcPct val="80000"/>
              </a:lnSpc>
            </a:pPr>
            <a:r>
              <a:rPr lang="en-US" altLang="en-US" sz="2000"/>
              <a:t>“Considerable body of literature supports a role for oxidative stress in the pathogenesis of age-related human diseases and a contribution of dietary polyphenols to their prevention”</a:t>
            </a:r>
          </a:p>
          <a:p>
            <a:pPr>
              <a:lnSpc>
                <a:spcPct val="80000"/>
              </a:lnSpc>
              <a:buFontTx/>
              <a:buNone/>
            </a:pPr>
            <a:r>
              <a:rPr lang="en-US" altLang="en-US" sz="2000"/>
              <a:t>	 </a:t>
            </a:r>
            <a:r>
              <a:rPr lang="en-US" altLang="en-US" sz="1200" u="sng">
                <a:solidFill>
                  <a:schemeClr val="accent2"/>
                </a:solidFill>
              </a:rPr>
              <a:t>A. Scalbert. et, al,; American Journal of Clinical Nutrition </a:t>
            </a:r>
          </a:p>
          <a:p>
            <a:pPr>
              <a:lnSpc>
                <a:spcPct val="80000"/>
              </a:lnSpc>
            </a:pPr>
            <a:r>
              <a:rPr lang="en-US" altLang="en-US" sz="1800"/>
              <a:t>“ </a:t>
            </a:r>
            <a:r>
              <a:rPr lang="en-US" altLang="en-US" sz="2000">
                <a:sym typeface="Gill Sans" charset="0"/>
              </a:rPr>
              <a:t>Direct and indirect evidence support the preventive polyphenol effect against oral cancer </a:t>
            </a:r>
            <a:r>
              <a:rPr lang="en-US" altLang="en-US" sz="2000" b="1">
                <a:sym typeface="Gill Sans" charset="0"/>
              </a:rPr>
              <a:t>with good evidence</a:t>
            </a:r>
            <a:r>
              <a:rPr lang="en-US" altLang="en-US" sz="2000">
                <a:sym typeface="Gill Sans" charset="0"/>
              </a:rPr>
              <a:t>. Consistent studies showing that </a:t>
            </a:r>
            <a:r>
              <a:rPr lang="en-US" altLang="en-US" sz="2000" b="1">
                <a:sym typeface="Gill Sans" charset="0"/>
              </a:rPr>
              <a:t>polyphenols inactivate periodontal pathogens </a:t>
            </a:r>
            <a:r>
              <a:rPr lang="en-US" altLang="en-US" sz="2000">
                <a:sym typeface="Gill Sans" charset="0"/>
              </a:rPr>
              <a:t>and suggest a preventive effect against periodontal disease with </a:t>
            </a:r>
            <a:r>
              <a:rPr lang="en-US" altLang="en-US" sz="2000" b="1">
                <a:sym typeface="Gill Sans" charset="0"/>
              </a:rPr>
              <a:t>fair evidence</a:t>
            </a:r>
            <a:r>
              <a:rPr lang="en-US" altLang="en-US" sz="2000">
                <a:sym typeface="Gill Sans" charset="0"/>
              </a:rPr>
              <a:t>.”</a:t>
            </a:r>
          </a:p>
          <a:p>
            <a:pPr>
              <a:lnSpc>
                <a:spcPct val="80000"/>
              </a:lnSpc>
              <a:buFontTx/>
              <a:buNone/>
            </a:pPr>
            <a:r>
              <a:rPr lang="en-US" altLang="en-US" sz="2000">
                <a:sym typeface="Gill Sans" charset="0"/>
              </a:rPr>
              <a:t>	 </a:t>
            </a:r>
            <a:r>
              <a:rPr lang="en-US" altLang="en-US" sz="1400" u="sng">
                <a:solidFill>
                  <a:schemeClr val="accent2"/>
                </a:solidFill>
                <a:sym typeface="Gill Sans" charset="0"/>
              </a:rPr>
              <a:t>S. Petti, et. Al,; “Polyphenols, Oral Health and Disease: A Review”. Journal of Dentistry, 2009.</a:t>
            </a:r>
          </a:p>
          <a:p>
            <a:pPr>
              <a:lnSpc>
                <a:spcPct val="80000"/>
              </a:lnSpc>
            </a:pPr>
            <a:endParaRPr lang="en-US" altLang="en-US" sz="1800"/>
          </a:p>
        </p:txBody>
      </p:sp>
      <p:sp>
        <p:nvSpPr>
          <p:cNvPr id="18436" name="Line 4"/>
          <p:cNvSpPr>
            <a:spLocks noChangeShapeType="1"/>
          </p:cNvSpPr>
          <p:nvPr/>
        </p:nvSpPr>
        <p:spPr bwMode="auto">
          <a:xfrm>
            <a:off x="304800" y="1143000"/>
            <a:ext cx="8534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2971800"/>
            <a:ext cx="28194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8" name="Text Box 6"/>
          <p:cNvSpPr txBox="1">
            <a:spLocks noChangeArrowheads="1"/>
          </p:cNvSpPr>
          <p:nvPr/>
        </p:nvSpPr>
        <p:spPr bwMode="auto">
          <a:xfrm>
            <a:off x="0" y="5181600"/>
            <a:ext cx="8245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altLang="en-US"/>
              <a:t>    </a:t>
            </a:r>
            <a:endParaRPr lang="en-US" altLang="en-US" b="1" u="sng">
              <a:sym typeface="Gill Sans" charset="0"/>
            </a:endParaRPr>
          </a:p>
        </p:txBody>
      </p:sp>
      <p:sp>
        <p:nvSpPr>
          <p:cNvPr id="18439" name="Rectangle 7"/>
          <p:cNvSpPr>
            <a:spLocks noChangeArrowheads="1"/>
          </p:cNvSpPr>
          <p:nvPr/>
        </p:nvSpPr>
        <p:spPr bwMode="auto">
          <a:xfrm>
            <a:off x="-228600" y="4953000"/>
            <a:ext cx="76200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buFontTx/>
              <a:buChar char="•"/>
            </a:pPr>
            <a:r>
              <a:rPr lang="en-US" altLang="en-US"/>
              <a:t>  Polyphenols adhere to the mucosal wall, can be retained for long periods and can function as slow releasing devices positively affecting the oxidative stress reactions in the mouth. </a:t>
            </a:r>
            <a:r>
              <a:rPr lang="en-US" altLang="en-US" sz="1400" u="sng">
                <a:solidFill>
                  <a:schemeClr val="accent2"/>
                </a:solidFill>
              </a:rPr>
              <a:t>I. Ginsburg, et. al,; “The Oxidant-Scavenging Abilities in the Oral Cavity May Be Regulated by a Collaboration Among Antioxidants in Saliva, Microorganisms, Blood Cells, and Polyphenols:  A Chemiluminescence-Based Study”  PLOS One, 2013</a:t>
            </a:r>
            <a:r>
              <a:rPr lang="en-US" altLang="en-US" sz="14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 product we are trying</a:t>
            </a:r>
          </a:p>
        </p:txBody>
      </p:sp>
      <p:pic>
        <p:nvPicPr>
          <p:cNvPr id="38916" name="Picture 7"/>
          <p:cNvPicPr>
            <a:picLocks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6781800" y="1981200"/>
            <a:ext cx="19478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6"/>
          <p:cNvSpPr txBox="1">
            <a:spLocks noChangeArrowheads="1"/>
          </p:cNvSpPr>
          <p:nvPr/>
        </p:nvSpPr>
        <p:spPr bwMode="auto">
          <a:xfrm>
            <a:off x="457200" y="1600200"/>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8922" name="Text Box 10"/>
          <p:cNvSpPr txBox="1">
            <a:spLocks noChangeArrowheads="1"/>
          </p:cNvSpPr>
          <p:nvPr/>
        </p:nvSpPr>
        <p:spPr bwMode="auto">
          <a:xfrm>
            <a:off x="457200" y="1524000"/>
            <a:ext cx="1992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INGREDIENTS:</a:t>
            </a:r>
          </a:p>
        </p:txBody>
      </p:sp>
      <p:sp>
        <p:nvSpPr>
          <p:cNvPr id="38923" name="Line 11"/>
          <p:cNvSpPr>
            <a:spLocks noChangeShapeType="1"/>
          </p:cNvSpPr>
          <p:nvPr/>
        </p:nvSpPr>
        <p:spPr bwMode="auto">
          <a:xfrm>
            <a:off x="381000" y="13716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Text Box 12"/>
          <p:cNvSpPr txBox="1">
            <a:spLocks noChangeArrowheads="1"/>
          </p:cNvSpPr>
          <p:nvPr/>
        </p:nvSpPr>
        <p:spPr bwMode="auto">
          <a:xfrm>
            <a:off x="1295400" y="2590800"/>
            <a:ext cx="5086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lphaUcPeriod"/>
            </a:pPr>
            <a:r>
              <a:rPr lang="en-US" altLang="en-US"/>
              <a:t>Ferulic Acid – found in leaves and seeds</a:t>
            </a:r>
          </a:p>
          <a:p>
            <a:pPr>
              <a:buFontTx/>
              <a:buAutoNum type="alphaUcPeriod"/>
            </a:pPr>
            <a:r>
              <a:rPr lang="en-US" altLang="en-US"/>
              <a:t>Phloretin – apples</a:t>
            </a:r>
          </a:p>
          <a:p>
            <a:pPr>
              <a:buFontTx/>
              <a:buAutoNum type="alphaUcPeriod"/>
            </a:pPr>
            <a:r>
              <a:rPr lang="en-US" altLang="en-US"/>
              <a:t>Polyphenolic antioxidants </a:t>
            </a:r>
          </a:p>
        </p:txBody>
      </p:sp>
      <p:sp>
        <p:nvSpPr>
          <p:cNvPr id="38925" name="Text Box 13"/>
          <p:cNvSpPr txBox="1">
            <a:spLocks noChangeArrowheads="1"/>
          </p:cNvSpPr>
          <p:nvPr/>
        </p:nvSpPr>
        <p:spPr bwMode="auto">
          <a:xfrm>
            <a:off x="762000" y="2057400"/>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t> Antioxidants</a:t>
            </a:r>
          </a:p>
        </p:txBody>
      </p:sp>
      <p:sp>
        <p:nvSpPr>
          <p:cNvPr id="38926" name="Text Box 14"/>
          <p:cNvSpPr txBox="1">
            <a:spLocks noChangeArrowheads="1"/>
          </p:cNvSpPr>
          <p:nvPr/>
        </p:nvSpPr>
        <p:spPr bwMode="auto">
          <a:xfrm>
            <a:off x="762000" y="35814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  Menthol, Thymol, and Essential Oils</a:t>
            </a:r>
          </a:p>
        </p:txBody>
      </p:sp>
      <p:sp>
        <p:nvSpPr>
          <p:cNvPr id="38927" name="Text Box 15"/>
          <p:cNvSpPr txBox="1">
            <a:spLocks noChangeArrowheads="1"/>
          </p:cNvSpPr>
          <p:nvPr/>
        </p:nvSpPr>
        <p:spPr bwMode="auto">
          <a:xfrm>
            <a:off x="762000" y="41148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 Xylitol (10%) – inhibition of S. Mutans</a:t>
            </a:r>
          </a:p>
        </p:txBody>
      </p:sp>
      <p:sp>
        <p:nvSpPr>
          <p:cNvPr id="38928" name="Text Box 16"/>
          <p:cNvSpPr txBox="1">
            <a:spLocks noChangeArrowheads="1"/>
          </p:cNvSpPr>
          <p:nvPr/>
        </p:nvSpPr>
        <p:spPr bwMode="auto">
          <a:xfrm>
            <a:off x="746125" y="5040313"/>
            <a:ext cx="5376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Anyone else using this product or one similar?</a:t>
            </a:r>
          </a:p>
          <a:p>
            <a:r>
              <a:rPr lang="en-US" altLang="en-US"/>
              <a:t>Successes?  Feedback?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n-US" altLang="en-US" sz="3600"/>
              <a:t>Before and Afters</a:t>
            </a:r>
          </a:p>
        </p:txBody>
      </p:sp>
      <p:sp>
        <p:nvSpPr>
          <p:cNvPr id="47108" name="Line 4"/>
          <p:cNvSpPr>
            <a:spLocks noChangeShapeType="1"/>
          </p:cNvSpPr>
          <p:nvPr/>
        </p:nvSpPr>
        <p:spPr bwMode="auto">
          <a:xfrm>
            <a:off x="228600" y="11430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7109" name="Group 13"/>
          <p:cNvGrpSpPr>
            <a:grpSpLocks/>
          </p:cNvGrpSpPr>
          <p:nvPr/>
        </p:nvGrpSpPr>
        <p:grpSpPr bwMode="auto">
          <a:xfrm>
            <a:off x="457200" y="1447800"/>
            <a:ext cx="5078413" cy="4891088"/>
            <a:chOff x="0" y="0"/>
            <a:chExt cx="5993" cy="5065"/>
          </a:xfrm>
        </p:grpSpPr>
        <p:sp>
          <p:nvSpPr>
            <p:cNvPr id="47110" name="Rectangle 6"/>
            <p:cNvSpPr>
              <a:spLocks/>
            </p:cNvSpPr>
            <p:nvPr/>
          </p:nvSpPr>
          <p:spPr bwMode="auto">
            <a:xfrm>
              <a:off x="476" y="4496"/>
              <a:ext cx="2068"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600">
                  <a:latin typeface="Gill Sans" charset="0"/>
                  <a:ea typeface="MS PGothic" panose="020B0600070205080204" pitchFamily="34" charset="-128"/>
                  <a:sym typeface="Gill Sans" charset="0"/>
                </a:rPr>
                <a:t>Baseline</a:t>
              </a:r>
            </a:p>
          </p:txBody>
        </p:sp>
        <p:sp>
          <p:nvSpPr>
            <p:cNvPr id="47111" name="Rectangle 7"/>
            <p:cNvSpPr>
              <a:spLocks/>
            </p:cNvSpPr>
            <p:nvPr/>
          </p:nvSpPr>
          <p:spPr bwMode="auto">
            <a:xfrm>
              <a:off x="3580" y="4496"/>
              <a:ext cx="1679"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600">
                  <a:latin typeface="Gill Sans" charset="0"/>
                  <a:ea typeface="MS PGothic" panose="020B0600070205080204" pitchFamily="34" charset="-128"/>
                  <a:sym typeface="Gill Sans" charset="0"/>
                </a:rPr>
                <a:t>8 Days</a:t>
              </a:r>
            </a:p>
          </p:txBody>
        </p:sp>
        <p:grpSp>
          <p:nvGrpSpPr>
            <p:cNvPr id="47112" name="Group 12"/>
            <p:cNvGrpSpPr>
              <a:grpSpLocks/>
            </p:cNvGrpSpPr>
            <p:nvPr/>
          </p:nvGrpSpPr>
          <p:grpSpPr bwMode="auto">
            <a:xfrm>
              <a:off x="0" y="0"/>
              <a:ext cx="5993" cy="4488"/>
              <a:chOff x="0" y="0"/>
              <a:chExt cx="5993" cy="4488"/>
            </a:xfrm>
          </p:grpSpPr>
          <p:pic>
            <p:nvPicPr>
              <p:cNvPr id="4711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4" y="2298"/>
                <a:ext cx="2919"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4" y="0"/>
                <a:ext cx="2919" cy="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5"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298"/>
                <a:ext cx="2919"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6"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2919" cy="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sp>
        <p:nvSpPr>
          <p:cNvPr id="47117" name="Text Box 13"/>
          <p:cNvSpPr txBox="1">
            <a:spLocks noChangeArrowheads="1"/>
          </p:cNvSpPr>
          <p:nvPr/>
        </p:nvSpPr>
        <p:spPr bwMode="auto">
          <a:xfrm>
            <a:off x="5638800" y="1371600"/>
            <a:ext cx="2895600" cy="20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ym typeface="Gill Sans" charset="0"/>
              </a:rPr>
              <a:t>41-year-old female patient complained of gingival tenderness and swelling on the lower left side. Radiographs were negative, and 4-5 mm "pseudo- pocketing" was noted between teeth #19 and 20.</a:t>
            </a:r>
            <a:r>
              <a:rPr lang="en-US" altLang="en-US" sz="1800">
                <a:sym typeface="Gill Sans" charset="0"/>
              </a:rPr>
              <a:t> </a:t>
            </a:r>
          </a:p>
        </p:txBody>
      </p:sp>
      <p:sp>
        <p:nvSpPr>
          <p:cNvPr id="47118" name="Text Box 14"/>
          <p:cNvSpPr txBox="1">
            <a:spLocks noChangeArrowheads="1"/>
          </p:cNvSpPr>
          <p:nvPr/>
        </p:nvSpPr>
        <p:spPr bwMode="auto">
          <a:xfrm>
            <a:off x="5638800" y="3505200"/>
            <a:ext cx="31242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ym typeface="Gill Sans" charset="0"/>
              </a:rPr>
              <a:t>Following twice daily gel application for 8 days, the marginal swelling and inflammation resolved, the tissue is no longer tender, and the probing depth decreased to 3mm.    </a:t>
            </a:r>
          </a:p>
          <a:p>
            <a:r>
              <a:rPr lang="en-US" altLang="en-US" sz="1600">
                <a:sym typeface="Gill Sans" charset="0"/>
              </a:rPr>
              <a:t>         </a:t>
            </a:r>
          </a:p>
          <a:p>
            <a:r>
              <a:rPr lang="en-US" altLang="en-US" sz="1600">
                <a:sym typeface="Gill Sans" charset="0"/>
              </a:rPr>
              <a:t>Dentist: Ron Bosher, DDS  Plano, TX</a:t>
            </a:r>
          </a:p>
          <a:p>
            <a:endParaRPr lang="en-US" altLang="en-US" sz="1600">
              <a:solidFill>
                <a:srgbClr val="0D37A4"/>
              </a:solidFill>
              <a:sym typeface="Helvetica" panose="020B0604020202020204" pitchFamily="34" charset="0"/>
            </a:endParaRPr>
          </a:p>
          <a:p>
            <a:r>
              <a:rPr lang="en-US" altLang="en-US">
                <a:solidFill>
                  <a:srgbClr val="817F83"/>
                </a:solidFill>
                <a:sym typeface="Helvetica" panose="020B0604020202020204" pitchFamily="34" charset="0"/>
              </a:rPr>
              <a:t>                                                        </a:t>
            </a:r>
          </a:p>
          <a:p>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juice-plus-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3048000"/>
            <a:ext cx="5334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monavi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52400"/>
            <a:ext cx="22748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ruit_blueberry_30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62200" y="381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op 20 antioxidant-packed food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56213" y="381000"/>
            <a:ext cx="3887787"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0"/>
            <a:ext cx="8229600" cy="1143000"/>
          </a:xfrm>
        </p:spPr>
        <p:txBody>
          <a:bodyPr/>
          <a:lstStyle/>
          <a:p>
            <a:pPr algn="l"/>
            <a:r>
              <a:rPr lang="en-US" altLang="en-US" sz="3600"/>
              <a:t>Before and Afters (cont)</a:t>
            </a:r>
          </a:p>
        </p:txBody>
      </p:sp>
      <p:sp>
        <p:nvSpPr>
          <p:cNvPr id="48132" name="Line 4"/>
          <p:cNvSpPr>
            <a:spLocks noChangeShapeType="1"/>
          </p:cNvSpPr>
          <p:nvPr/>
        </p:nvSpPr>
        <p:spPr bwMode="auto">
          <a:xfrm>
            <a:off x="228600" y="990600"/>
            <a:ext cx="8534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8133" name="Group 8"/>
          <p:cNvGrpSpPr>
            <a:grpSpLocks/>
          </p:cNvGrpSpPr>
          <p:nvPr/>
        </p:nvGrpSpPr>
        <p:grpSpPr bwMode="auto">
          <a:xfrm>
            <a:off x="228600" y="1143000"/>
            <a:ext cx="7772400" cy="3733800"/>
            <a:chOff x="0" y="0"/>
            <a:chExt cx="7184" cy="3819"/>
          </a:xfrm>
        </p:grpSpPr>
        <p:pic>
          <p:nvPicPr>
            <p:cNvPr id="4813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309" cy="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4" y="0"/>
              <a:ext cx="3310" cy="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6" name="Rectangle 6"/>
            <p:cNvSpPr>
              <a:spLocks/>
            </p:cNvSpPr>
            <p:nvPr/>
          </p:nvSpPr>
          <p:spPr bwMode="auto">
            <a:xfrm>
              <a:off x="901" y="3364"/>
              <a:ext cx="1175"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00">
                  <a:latin typeface="Gill Sans" charset="0"/>
                  <a:ea typeface="MS PGothic" panose="020B0600070205080204" pitchFamily="34" charset="-128"/>
                  <a:sym typeface="Gill Sans" charset="0"/>
                </a:rPr>
                <a:t>Baseline</a:t>
              </a:r>
            </a:p>
          </p:txBody>
        </p:sp>
        <p:sp>
          <p:nvSpPr>
            <p:cNvPr id="48137" name="Rectangle 7"/>
            <p:cNvSpPr>
              <a:spLocks/>
            </p:cNvSpPr>
            <p:nvPr/>
          </p:nvSpPr>
          <p:spPr bwMode="auto">
            <a:xfrm>
              <a:off x="5075" y="3364"/>
              <a:ext cx="1140"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1600">
                  <a:latin typeface="Gill Sans" charset="0"/>
                  <a:ea typeface="MS PGothic" panose="020B0600070205080204" pitchFamily="34" charset="-128"/>
                  <a:sym typeface="Gill Sans" charset="0"/>
                </a:rPr>
                <a:t>Week 6</a:t>
              </a:r>
            </a:p>
          </p:txBody>
        </p:sp>
      </p:grpSp>
      <p:sp>
        <p:nvSpPr>
          <p:cNvPr id="48138" name="Text Box 10"/>
          <p:cNvSpPr txBox="1">
            <a:spLocks noChangeArrowheads="1"/>
          </p:cNvSpPr>
          <p:nvPr/>
        </p:nvSpPr>
        <p:spPr bwMode="auto">
          <a:xfrm>
            <a:off x="0" y="5029200"/>
            <a:ext cx="9220200"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rgbClr val="000000"/>
                </a:solidFill>
                <a:sym typeface="Gill Sans" charset="0"/>
              </a:rPr>
              <a:t>Patient Stats: Male, 43, Frequent smokeless tobacco user, Moderate oral health</a:t>
            </a:r>
          </a:p>
          <a:p>
            <a:r>
              <a:rPr lang="en-US" altLang="en-US" sz="1600">
                <a:solidFill>
                  <a:srgbClr val="000000"/>
                </a:solidFill>
                <a:sym typeface="Gill Sans" charset="0"/>
              </a:rPr>
              <a:t>Despite a</a:t>
            </a:r>
            <a:r>
              <a:rPr lang="en-US" altLang="ja-JP" sz="1600">
                <a:solidFill>
                  <a:srgbClr val="000000"/>
                </a:solidFill>
                <a:ea typeface="MS PGothic" panose="020B0600070205080204" pitchFamily="34" charset="-128"/>
                <a:sym typeface="Gill Sans" charset="0"/>
              </a:rPr>
              <a:t> strong recommendation to stop using smokeless tobacco the patient did not stop </a:t>
            </a:r>
            <a:r>
              <a:rPr lang="ja-JP" altLang="en-US" sz="1600">
                <a:solidFill>
                  <a:srgbClr val="000000"/>
                </a:solidFill>
                <a:ea typeface="MS PGothic" panose="020B0600070205080204" pitchFamily="34" charset="-128"/>
                <a:sym typeface="Gill Sans" charset="0"/>
              </a:rPr>
              <a:t>“</a:t>
            </a:r>
            <a:r>
              <a:rPr lang="en-US" altLang="ja-JP" sz="1600">
                <a:solidFill>
                  <a:srgbClr val="000000"/>
                </a:solidFill>
                <a:ea typeface="MS PGothic" panose="020B0600070205080204" pitchFamily="34" charset="-128"/>
                <a:sym typeface="Gill Sans" charset="0"/>
              </a:rPr>
              <a:t>dipping.</a:t>
            </a:r>
            <a:r>
              <a:rPr lang="ja-JP" altLang="en-US" sz="1600">
                <a:solidFill>
                  <a:srgbClr val="000000"/>
                </a:solidFill>
                <a:ea typeface="MS PGothic" panose="020B0600070205080204" pitchFamily="34" charset="-128"/>
                <a:sym typeface="Gill Sans" charset="0"/>
              </a:rPr>
              <a:t>”</a:t>
            </a:r>
            <a:r>
              <a:rPr lang="en-US" altLang="ja-JP" sz="1600">
                <a:solidFill>
                  <a:srgbClr val="000000"/>
                </a:solidFill>
                <a:ea typeface="MS PGothic" panose="020B0600070205080204" pitchFamily="34" charset="-128"/>
                <a:sym typeface="Gill Sans" charset="0"/>
              </a:rPr>
              <a:t>  During the six-week trial the patient continued to dip in the same frequency and in the same area in the mouth, the only change in habit was using the gel 3x per day. </a:t>
            </a:r>
          </a:p>
          <a:p>
            <a:endParaRPr lang="en-US" altLang="en-US" sz="1600">
              <a:solidFill>
                <a:srgbClr val="000000"/>
              </a:solidFill>
              <a:sym typeface="Gill Sans" charset="0"/>
            </a:endParaRPr>
          </a:p>
          <a:p>
            <a:r>
              <a:rPr lang="en-US" altLang="en-US" sz="1600">
                <a:solidFill>
                  <a:srgbClr val="000000"/>
                </a:solidFill>
                <a:sym typeface="Gill Sans" charset="0"/>
              </a:rPr>
              <a:t>Periodontist: Pat Allen, DDS PhD, Dallas, TX</a:t>
            </a:r>
          </a:p>
          <a:p>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143000"/>
          </a:xfrm>
        </p:spPr>
        <p:txBody>
          <a:bodyPr/>
          <a:lstStyle/>
          <a:p>
            <a:pPr algn="l"/>
            <a:r>
              <a:rPr lang="en-US" altLang="en-US" sz="3600"/>
              <a:t>Before and Afters (cont)</a:t>
            </a:r>
          </a:p>
        </p:txBody>
      </p:sp>
      <p:sp>
        <p:nvSpPr>
          <p:cNvPr id="49157" name="Line 5"/>
          <p:cNvSpPr>
            <a:spLocks noChangeShapeType="1"/>
          </p:cNvSpPr>
          <p:nvPr/>
        </p:nvSpPr>
        <p:spPr bwMode="auto">
          <a:xfrm>
            <a:off x="381000" y="11430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158" name="Group 7"/>
          <p:cNvGrpSpPr>
            <a:grpSpLocks/>
          </p:cNvGrpSpPr>
          <p:nvPr/>
        </p:nvGrpSpPr>
        <p:grpSpPr bwMode="auto">
          <a:xfrm>
            <a:off x="457200" y="3048000"/>
            <a:ext cx="7391400" cy="3581400"/>
            <a:chOff x="0" y="0"/>
            <a:chExt cx="7412" cy="2864"/>
          </a:xfrm>
        </p:grpSpPr>
        <p:sp>
          <p:nvSpPr>
            <p:cNvPr id="49159" name="Rectangle 3"/>
            <p:cNvSpPr>
              <a:spLocks/>
            </p:cNvSpPr>
            <p:nvPr/>
          </p:nvSpPr>
          <p:spPr bwMode="auto">
            <a:xfrm>
              <a:off x="1067" y="2551"/>
              <a:ext cx="150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a:latin typeface="Gill Sans" charset="0"/>
                  <a:ea typeface="MS PGothic" panose="020B0600070205080204" pitchFamily="34" charset="-128"/>
                  <a:sym typeface="Gill Sans" charset="0"/>
                </a:rPr>
                <a:t>Day 180, SRP x 6</a:t>
              </a:r>
            </a:p>
          </p:txBody>
        </p:sp>
        <p:sp>
          <p:nvSpPr>
            <p:cNvPr id="49160" name="Rectangle 4"/>
            <p:cNvSpPr>
              <a:spLocks/>
            </p:cNvSpPr>
            <p:nvPr/>
          </p:nvSpPr>
          <p:spPr bwMode="auto">
            <a:xfrm>
              <a:off x="4068" y="2551"/>
              <a:ext cx="3057"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a:latin typeface="Gill Sans" charset="0"/>
                  <a:ea typeface="MS PGothic" panose="020B0600070205080204" pitchFamily="34" charset="-128"/>
                  <a:sym typeface="Gill Sans" charset="0"/>
                </a:rPr>
                <a:t>Day 201, 3 weeks of Topical Gel</a:t>
              </a:r>
            </a:p>
          </p:txBody>
        </p:sp>
        <p:pic>
          <p:nvPicPr>
            <p:cNvPr id="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641" cy="2427"/>
            </a:xfrm>
            <a:prstGeom prst="rect">
              <a:avLst/>
            </a:prstGeom>
            <a:noFill/>
            <a:ln w="9525">
              <a:solidFill>
                <a:srgbClr val="000000"/>
              </a:solidFill>
              <a:miter lim="800000"/>
              <a:headEnd/>
              <a:tailEnd/>
            </a:ln>
            <a:effectLst>
              <a:outerShdw blurRad="50800" dist="508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1" y="2"/>
              <a:ext cx="3641" cy="2428"/>
            </a:xfrm>
            <a:prstGeom prst="rect">
              <a:avLst/>
            </a:prstGeom>
            <a:noFill/>
            <a:ln w="9525">
              <a:solidFill>
                <a:srgbClr val="000000"/>
              </a:solidFill>
              <a:miter lim="800000"/>
              <a:headEnd/>
              <a:tailEnd/>
            </a:ln>
            <a:effectLst>
              <a:outerShdw blurRad="50800" dist="508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
        <p:nvSpPr>
          <p:cNvPr id="49163" name="Text Box 11"/>
          <p:cNvSpPr txBox="1">
            <a:spLocks noChangeArrowheads="1"/>
          </p:cNvSpPr>
          <p:nvPr/>
        </p:nvSpPr>
        <p:spPr bwMode="auto">
          <a:xfrm>
            <a:off x="533400" y="1219200"/>
            <a:ext cx="835025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rgbClr val="000000"/>
                </a:solidFill>
                <a:sym typeface="Gill Sans" charset="0"/>
              </a:rPr>
              <a:t>Patient Stats: Female, Age 55, Overweight, No other medical issues known.</a:t>
            </a:r>
          </a:p>
          <a:p>
            <a:endParaRPr lang="en-US" altLang="en-US" sz="1600">
              <a:solidFill>
                <a:srgbClr val="000000"/>
              </a:solidFill>
              <a:sym typeface="Gill Sans" charset="0"/>
            </a:endParaRPr>
          </a:p>
          <a:p>
            <a:r>
              <a:rPr lang="en-US" altLang="en-US" sz="1600">
                <a:solidFill>
                  <a:srgbClr val="000000"/>
                </a:solidFill>
                <a:sym typeface="Gill Sans" charset="0"/>
              </a:rPr>
              <a:t>The photo on the left is 4 weeks after the 6 monthly sessions of SRP.  The tissue of the patient had responded as much as it was going to from non-surgical perio therapy.  The question was then asked: would the tissue further respond with a daily topical AO gel? The gel was applied 2x per day for three weeks and clearly you can see the tissue change. </a:t>
            </a:r>
          </a:p>
          <a:p>
            <a:r>
              <a:rPr lang="en-US" altLang="en-US" sz="1600">
                <a:solidFill>
                  <a:srgbClr val="000000"/>
                </a:solidFill>
                <a:sym typeface="Gill Sans" charset="0"/>
              </a:rPr>
              <a:t>Periodontist: Pat Allen DDS PhD, Dallas TX</a:t>
            </a:r>
            <a:r>
              <a:rPr lang="en-US" altLang="en-US">
                <a:solidFill>
                  <a:srgbClr val="000000"/>
                </a:solidFill>
                <a:sym typeface="Gill Sans" charset="0"/>
              </a:rPr>
              <a:t> </a:t>
            </a:r>
          </a:p>
          <a:p>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1143000"/>
          </a:xfrm>
        </p:spPr>
        <p:txBody>
          <a:bodyPr/>
          <a:lstStyle/>
          <a:p>
            <a:r>
              <a:rPr lang="en-US" altLang="en-US"/>
              <a:t>Chlorhexidine?</a:t>
            </a:r>
          </a:p>
        </p:txBody>
      </p:sp>
      <p:sp>
        <p:nvSpPr>
          <p:cNvPr id="21507" name="Rectangle 3"/>
          <p:cNvSpPr>
            <a:spLocks noGrp="1" noChangeArrowheads="1"/>
          </p:cNvSpPr>
          <p:nvPr>
            <p:ph type="body" idx="1"/>
          </p:nvPr>
        </p:nvSpPr>
        <p:spPr>
          <a:xfrm>
            <a:off x="457200" y="1295400"/>
            <a:ext cx="8229600" cy="4525963"/>
          </a:xfrm>
        </p:spPr>
        <p:txBody>
          <a:bodyPr/>
          <a:lstStyle/>
          <a:p>
            <a:r>
              <a:rPr lang="en-US" altLang="en-US"/>
              <a:t>Can we reduce bacteria completely?</a:t>
            </a:r>
          </a:p>
          <a:p>
            <a:r>
              <a:rPr lang="en-US" altLang="en-US"/>
              <a:t>Recent research shows that chlorhexidine kills fibroblasts, and suggests that we may want to rethink it’s use.</a:t>
            </a:r>
          </a:p>
          <a:p>
            <a:pPr>
              <a:buFontTx/>
              <a:buNone/>
            </a:pPr>
            <a:endParaRPr lang="en-US" altLang="en-US"/>
          </a:p>
        </p:txBody>
      </p:sp>
      <p:sp>
        <p:nvSpPr>
          <p:cNvPr id="21508" name="Rectangle 4"/>
          <p:cNvSpPr>
            <a:spLocks noChangeArrowheads="1"/>
          </p:cNvSpPr>
          <p:nvPr/>
        </p:nvSpPr>
        <p:spPr bwMode="auto">
          <a:xfrm>
            <a:off x="609600" y="3429000"/>
            <a:ext cx="81534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chemeClr val="accent2"/>
                </a:solidFill>
                <a:sym typeface="Gill Sans" charset="0"/>
              </a:rPr>
              <a:t>1.  </a:t>
            </a:r>
            <a:r>
              <a:rPr lang="en-US" altLang="en-US" sz="1400" u="sng">
                <a:solidFill>
                  <a:schemeClr val="accent2"/>
                </a:solidFill>
                <a:sym typeface="Gill Sans" charset="0"/>
                <a:hlinkClick r:id="rId3"/>
              </a:rPr>
              <a:t>Journal of Dentistry,  June 2013, J. Ghabanchi, et. al., </a:t>
            </a:r>
            <a:r>
              <a:rPr lang="ja-JP" altLang="en-US" sz="1400" u="sng">
                <a:solidFill>
                  <a:schemeClr val="accent2"/>
                </a:solidFill>
                <a:ea typeface="MS PGothic" panose="020B0600070205080204" pitchFamily="34" charset="-128"/>
                <a:sym typeface="Gill Sans" charset="0"/>
                <a:hlinkClick r:id="rId3"/>
              </a:rPr>
              <a:t>“</a:t>
            </a:r>
            <a:r>
              <a:rPr lang="en-US" altLang="ja-JP" sz="1400" u="sng">
                <a:solidFill>
                  <a:schemeClr val="accent2"/>
                </a:solidFill>
                <a:ea typeface="MS PGothic" panose="020B0600070205080204" pitchFamily="34" charset="-128"/>
                <a:sym typeface="Gill Sans" charset="0"/>
                <a:hlinkClick r:id="rId3"/>
              </a:rPr>
              <a:t>Effects of three Commercial Mouth Rinses on the Cultured Fibroblasts:An in Vitro Study.</a:t>
            </a:r>
            <a:r>
              <a:rPr lang="ja-JP" altLang="en-US" sz="1400" u="sng">
                <a:solidFill>
                  <a:schemeClr val="accent2"/>
                </a:solidFill>
                <a:ea typeface="MS PGothic" panose="020B0600070205080204" pitchFamily="34" charset="-128"/>
                <a:sym typeface="Gill Sans" charset="0"/>
                <a:hlinkClick r:id="rId3"/>
              </a:rPr>
              <a:t>”</a:t>
            </a:r>
            <a:endParaRPr lang="en-US" altLang="ja-JP" sz="1400" u="sng">
              <a:solidFill>
                <a:schemeClr val="accent2"/>
              </a:solidFill>
              <a:ea typeface="MS PGothic" panose="020B0600070205080204" pitchFamily="34" charset="-128"/>
              <a:sym typeface="Gill Sans" charset="0"/>
            </a:endParaRPr>
          </a:p>
          <a:p>
            <a:r>
              <a:rPr lang="en-US" altLang="en-US" sz="1400">
                <a:solidFill>
                  <a:schemeClr val="accent2"/>
                </a:solidFill>
                <a:sym typeface="Gill Sans" charset="0"/>
              </a:rPr>
              <a:t>2.  </a:t>
            </a:r>
            <a:r>
              <a:rPr lang="en-US" altLang="en-US" sz="1400" u="sng">
                <a:solidFill>
                  <a:schemeClr val="accent2"/>
                </a:solidFill>
                <a:sym typeface="Gill Sans" charset="0"/>
                <a:hlinkClick r:id="rId4"/>
              </a:rPr>
              <a:t>Toxicol. Appl. Pharmacoll, 2009, Faria, et. al., </a:t>
            </a:r>
            <a:r>
              <a:rPr lang="ja-JP" altLang="en-US" sz="1400" u="sng">
                <a:solidFill>
                  <a:schemeClr val="accent2"/>
                </a:solidFill>
                <a:ea typeface="MS PGothic" panose="020B0600070205080204" pitchFamily="34" charset="-128"/>
                <a:sym typeface="Gill Sans" charset="0"/>
                <a:hlinkClick r:id="rId4"/>
              </a:rPr>
              <a:t>“</a:t>
            </a:r>
            <a:r>
              <a:rPr lang="en-US" altLang="ja-JP" sz="1400" u="sng">
                <a:solidFill>
                  <a:schemeClr val="accent2"/>
                </a:solidFill>
                <a:ea typeface="MS PGothic" panose="020B0600070205080204" pitchFamily="34" charset="-128"/>
                <a:sym typeface="Gill Sans" charset="0"/>
                <a:hlinkClick r:id="rId4"/>
              </a:rPr>
              <a:t>Chlorhexidine induced apoptosis or necrosis in L929 fibroblasts: A role for endoplamic reticulum stress.</a:t>
            </a:r>
            <a:r>
              <a:rPr lang="ja-JP" altLang="en-US" sz="1400" u="sng">
                <a:solidFill>
                  <a:schemeClr val="accent2"/>
                </a:solidFill>
                <a:ea typeface="MS PGothic" panose="020B0600070205080204" pitchFamily="34" charset="-128"/>
                <a:sym typeface="Gill Sans" charset="0"/>
                <a:hlinkClick r:id="rId4"/>
              </a:rPr>
              <a:t>”</a:t>
            </a:r>
            <a:endParaRPr lang="en-US" altLang="ja-JP" sz="1400" u="sng">
              <a:solidFill>
                <a:schemeClr val="accent2"/>
              </a:solidFill>
              <a:ea typeface="MS PGothic" panose="020B0600070205080204" pitchFamily="34" charset="-128"/>
              <a:sym typeface="Gill Sans" charset="0"/>
              <a:hlinkClick r:id="rId4"/>
            </a:endParaRPr>
          </a:p>
          <a:p>
            <a:r>
              <a:rPr lang="en-US" altLang="en-US" sz="1400">
                <a:solidFill>
                  <a:schemeClr val="accent2"/>
                </a:solidFill>
                <a:sym typeface="Gill Sans" charset="0"/>
              </a:rPr>
              <a:t>3.  </a:t>
            </a:r>
            <a:r>
              <a:rPr lang="en-US" altLang="en-US" sz="1400" u="sng">
                <a:solidFill>
                  <a:schemeClr val="accent2"/>
                </a:solidFill>
                <a:sym typeface="Gill Sans" charset="0"/>
                <a:hlinkClick r:id="rId4"/>
              </a:rPr>
              <a:t>Int. J. Morphol, 2006, Salami, et. al., </a:t>
            </a:r>
            <a:r>
              <a:rPr lang="ja-JP" altLang="en-US" sz="1400" u="sng">
                <a:solidFill>
                  <a:schemeClr val="accent2"/>
                </a:solidFill>
                <a:ea typeface="MS PGothic" panose="020B0600070205080204" pitchFamily="34" charset="-128"/>
                <a:sym typeface="Gill Sans" charset="0"/>
                <a:hlinkClick r:id="rId4"/>
              </a:rPr>
              <a:t>“</a:t>
            </a:r>
            <a:r>
              <a:rPr lang="en-US" altLang="ja-JP" sz="1400" u="sng">
                <a:solidFill>
                  <a:schemeClr val="accent2"/>
                </a:solidFill>
                <a:ea typeface="MS PGothic" panose="020B0600070205080204" pitchFamily="34" charset="-128"/>
                <a:sym typeface="Gill Sans" charset="0"/>
                <a:hlinkClick r:id="rId4"/>
              </a:rPr>
              <a:t>A comparison of the effect of Chlorhexidine, tap water and normal saline on healing Wounds.</a:t>
            </a:r>
            <a:r>
              <a:rPr lang="ja-JP" altLang="en-US" sz="1400" u="sng">
                <a:solidFill>
                  <a:schemeClr val="accent2"/>
                </a:solidFill>
                <a:ea typeface="MS PGothic" panose="020B0600070205080204" pitchFamily="34" charset="-128"/>
                <a:sym typeface="Gill Sans" charset="0"/>
                <a:hlinkClick r:id="rId4"/>
              </a:rPr>
              <a:t>”</a:t>
            </a:r>
            <a:endParaRPr lang="en-US" altLang="ja-JP" sz="1400" u="sng">
              <a:solidFill>
                <a:schemeClr val="accent2"/>
              </a:solidFill>
              <a:ea typeface="MS PGothic" panose="020B0600070205080204" pitchFamily="34" charset="-128"/>
              <a:sym typeface="Gill Sans" charset="0"/>
            </a:endParaRPr>
          </a:p>
        </p:txBody>
      </p:sp>
      <p:sp>
        <p:nvSpPr>
          <p:cNvPr id="21509" name="Text Box 5"/>
          <p:cNvSpPr txBox="1">
            <a:spLocks noChangeArrowheads="1"/>
          </p:cNvSpPr>
          <p:nvPr/>
        </p:nvSpPr>
        <p:spPr bwMode="auto">
          <a:xfrm>
            <a:off x="228600" y="4876800"/>
            <a:ext cx="89154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The use of Essential Oils (Menthol, Thymol, etc) as an alternative to Chlorhexidine to reduce gingival inflammation shows NO significant difference</a:t>
            </a:r>
            <a:r>
              <a:rPr lang="en-US" altLang="en-US"/>
              <a:t>. </a:t>
            </a:r>
            <a:r>
              <a:rPr lang="en-US" altLang="en-US" sz="1400" u="sng">
                <a:solidFill>
                  <a:schemeClr val="accent2"/>
                </a:solidFill>
              </a:rPr>
              <a:t>Journal of Periodontal, Feb. 2011, V. Leeuwen “Essential Oils Compared to Chlorhexidine with Respect to Plaque and Parameters of Gingival Inflammation: A Systematic Review”.</a:t>
            </a:r>
            <a:r>
              <a:rPr lang="en-US" altLang="en-US"/>
              <a:t> </a:t>
            </a:r>
          </a:p>
        </p:txBody>
      </p:sp>
      <p:sp>
        <p:nvSpPr>
          <p:cNvPr id="21510" name="Line 6"/>
          <p:cNvSpPr>
            <a:spLocks noChangeShapeType="1"/>
          </p:cNvSpPr>
          <p:nvPr/>
        </p:nvSpPr>
        <p:spPr bwMode="auto">
          <a:xfrm>
            <a:off x="228600" y="1143000"/>
            <a:ext cx="8534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QUESTIONS/DISCUSSION?</a:t>
            </a:r>
          </a:p>
        </p:txBody>
      </p:sp>
      <p:sp>
        <p:nvSpPr>
          <p:cNvPr id="40963" name="Rectangle 3"/>
          <p:cNvSpPr>
            <a:spLocks noGrp="1" noChangeArrowheads="1"/>
          </p:cNvSpPr>
          <p:nvPr>
            <p:ph type="body" idx="1"/>
          </p:nvPr>
        </p:nvSpPr>
        <p:spPr/>
        <p:txBody>
          <a:bodyPr/>
          <a:lstStyle/>
          <a:p>
            <a:pPr>
              <a:buFontTx/>
              <a:buNone/>
            </a:pPr>
            <a:r>
              <a:rPr lang="en-US" altLang="en-US"/>
              <a:t>Thanks for listening</a:t>
            </a:r>
          </a:p>
        </p:txBody>
      </p:sp>
      <p:sp>
        <p:nvSpPr>
          <p:cNvPr id="40964" name="Line 4"/>
          <p:cNvSpPr>
            <a:spLocks noChangeShapeType="1"/>
          </p:cNvSpPr>
          <p:nvPr/>
        </p:nvSpPr>
        <p:spPr bwMode="auto">
          <a:xfrm>
            <a:off x="381000" y="1295400"/>
            <a:ext cx="81534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7772400" cy="639763"/>
          </a:xfrm>
        </p:spPr>
        <p:txBody>
          <a:bodyPr/>
          <a:lstStyle/>
          <a:p>
            <a:pPr algn="l"/>
            <a:r>
              <a:rPr lang="en-US" altLang="en-US" sz="3200"/>
              <a:t/>
            </a:r>
            <a:br>
              <a:rPr lang="en-US" altLang="en-US" sz="3200"/>
            </a:br>
            <a:endParaRPr lang="en-US" altLang="en-US" sz="3200" i="1"/>
          </a:p>
        </p:txBody>
      </p:sp>
      <p:sp>
        <p:nvSpPr>
          <p:cNvPr id="8197" name="Text Box 5"/>
          <p:cNvSpPr txBox="1">
            <a:spLocks noChangeArrowheads="1"/>
          </p:cNvSpPr>
          <p:nvPr/>
        </p:nvSpPr>
        <p:spPr bwMode="auto">
          <a:xfrm>
            <a:off x="304800" y="2667000"/>
            <a:ext cx="8382000" cy="22828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bg1"/>
                </a:solidFill>
              </a:rPr>
              <a:t>Is there new research about antioxidants or supplements that could enhance my patient care?  </a:t>
            </a:r>
          </a:p>
          <a:p>
            <a:endParaRPr lang="en-US" altLang="en-US" sz="2400">
              <a:solidFill>
                <a:schemeClr val="bg1"/>
              </a:solidFill>
            </a:endParaRPr>
          </a:p>
          <a:p>
            <a:r>
              <a:rPr lang="en-US" altLang="en-US" sz="2400">
                <a:solidFill>
                  <a:schemeClr val="bg1"/>
                </a:solidFill>
              </a:rPr>
              <a:t>What does the literature say about antioxidants and their role in dentistry?</a:t>
            </a:r>
          </a:p>
          <a:p>
            <a:endParaRPr lang="en-US" altLang="en-US" sz="2400">
              <a:solidFill>
                <a:schemeClr val="bg1"/>
              </a:solidFill>
            </a:endParaRPr>
          </a:p>
        </p:txBody>
      </p:sp>
      <p:sp>
        <p:nvSpPr>
          <p:cNvPr id="8201" name="Text Box 9"/>
          <p:cNvSpPr txBox="1">
            <a:spLocks noChangeArrowheads="1"/>
          </p:cNvSpPr>
          <p:nvPr/>
        </p:nvSpPr>
        <p:spPr bwMode="auto">
          <a:xfrm>
            <a:off x="228600" y="53340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Most of the focus involved the role antioxidants play in periodontal disease and the mechanisms involved in the inflammation process.</a:t>
            </a:r>
          </a:p>
        </p:txBody>
      </p:sp>
      <p:sp>
        <p:nvSpPr>
          <p:cNvPr id="8203" name="Text Box 11"/>
          <p:cNvSpPr txBox="1">
            <a:spLocks noChangeArrowheads="1"/>
          </p:cNvSpPr>
          <p:nvPr/>
        </p:nvSpPr>
        <p:spPr bwMode="auto">
          <a:xfrm>
            <a:off x="517525" y="392113"/>
            <a:ext cx="7331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a:t>QUESTIONS</a:t>
            </a:r>
          </a:p>
        </p:txBody>
      </p:sp>
      <p:sp>
        <p:nvSpPr>
          <p:cNvPr id="8204" name="Line 12"/>
          <p:cNvSpPr>
            <a:spLocks noChangeShapeType="1"/>
          </p:cNvSpPr>
          <p:nvPr/>
        </p:nvSpPr>
        <p:spPr bwMode="auto">
          <a:xfrm>
            <a:off x="228600" y="1066800"/>
            <a:ext cx="8305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Text Box 13"/>
          <p:cNvSpPr txBox="1">
            <a:spLocks noChangeArrowheads="1"/>
          </p:cNvSpPr>
          <p:nvPr/>
        </p:nvSpPr>
        <p:spPr bwMode="auto">
          <a:xfrm>
            <a:off x="288925" y="1154113"/>
            <a:ext cx="80200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Regardless of the marketing method, does the product have merit?</a:t>
            </a:r>
          </a:p>
          <a:p>
            <a:endParaRPr lang="en-US" altLang="en-US"/>
          </a:p>
          <a:p>
            <a:r>
              <a:rPr lang="en-US" altLang="en-US"/>
              <a:t>Do my “natural remedy” patients have something to offer, besides my </a:t>
            </a:r>
          </a:p>
          <a:p>
            <a:r>
              <a:rPr lang="en-US" altLang="en-US"/>
              <a:t>skepticism?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rrowheads="1"/>
          </p:cNvPicPr>
          <p:nvPr>
            <p:ph type="title"/>
          </p:nvPr>
        </p:nvPicPr>
        <p:blipFill>
          <a:blip r:embed="rId3" cstate="screen">
            <a:extLst>
              <a:ext uri="{28A0092B-C50C-407E-A947-70E740481C1C}">
                <a14:useLocalDpi xmlns:a14="http://schemas.microsoft.com/office/drawing/2010/main"/>
              </a:ext>
            </a:extLst>
          </a:blip>
          <a:srcRect/>
          <a:stretch>
            <a:fillRect/>
          </a:stretch>
        </p:blipFill>
        <p:spPr>
          <a:xfrm>
            <a:off x="0" y="0"/>
            <a:ext cx="57150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3"/>
          <p:cNvPicPr>
            <a:picLocks noChangeArrowheads="1"/>
          </p:cNvPicPr>
          <p:nvPr>
            <p:ph type="body" idx="1"/>
          </p:nvPr>
        </p:nvPicPr>
        <p:blipFill>
          <a:blip r:embed="rId4" cstate="screen">
            <a:extLst>
              <a:ext uri="{28A0092B-C50C-407E-A947-70E740481C1C}">
                <a14:useLocalDpi xmlns:a14="http://schemas.microsoft.com/office/drawing/2010/main"/>
              </a:ext>
            </a:extLst>
          </a:blip>
          <a:srcRect/>
          <a:stretch>
            <a:fillRect/>
          </a:stretch>
        </p:blipFill>
        <p:spPr>
          <a:xfrm>
            <a:off x="5334000" y="3352800"/>
            <a:ext cx="3582988" cy="320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Text Box 8"/>
          <p:cNvSpPr txBox="1">
            <a:spLocks noChangeArrowheads="1"/>
          </p:cNvSpPr>
          <p:nvPr/>
        </p:nvSpPr>
        <p:spPr bwMode="auto">
          <a:xfrm>
            <a:off x="0" y="35052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1.  Bacteria		2.  Host response</a:t>
            </a:r>
          </a:p>
        </p:txBody>
      </p:sp>
      <p:sp>
        <p:nvSpPr>
          <p:cNvPr id="4107" name="Text Box 11"/>
          <p:cNvSpPr txBox="1">
            <a:spLocks noChangeArrowheads="1"/>
          </p:cNvSpPr>
          <p:nvPr/>
        </p:nvSpPr>
        <p:spPr bwMode="auto">
          <a:xfrm>
            <a:off x="228600" y="3962400"/>
            <a:ext cx="4800600"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“Oxidative stress stays at the heart of periodontal damage that happens from host-pathogen interactions.”  </a:t>
            </a:r>
            <a:r>
              <a:rPr lang="en-US" altLang="en-US" sz="1600" u="sng">
                <a:solidFill>
                  <a:schemeClr val="accent2"/>
                </a:solidFill>
              </a:rPr>
              <a:t>S. Aksakalli. </a:t>
            </a:r>
            <a:r>
              <a:rPr lang="en-US" altLang="en-US" sz="1600" i="1" u="sng">
                <a:solidFill>
                  <a:schemeClr val="accent2"/>
                </a:solidFill>
              </a:rPr>
              <a:t>Dentistry 2013 4:1</a:t>
            </a:r>
          </a:p>
          <a:p>
            <a:endParaRPr lang="en-US" altLang="en-US" sz="1800"/>
          </a:p>
          <a:p>
            <a:r>
              <a:rPr lang="en-US" altLang="en-US" sz="1800"/>
              <a:t>“The challenge of the future is in the harnessing of a resolution to inflammation for the treatment of chronic inflammatory diseases”.  </a:t>
            </a:r>
            <a:r>
              <a:rPr lang="en-US" altLang="en-US" sz="1600" u="sng">
                <a:solidFill>
                  <a:schemeClr val="accent2"/>
                </a:solidFill>
              </a:rPr>
              <a:t>Thomas Van Dyke, J. Periodontal, April 2014</a:t>
            </a:r>
            <a:endParaRPr lang="en-US" altLang="en-US" sz="1800"/>
          </a:p>
          <a:p>
            <a:endParaRPr lang="en-US" altLang="en-US" sz="1800">
              <a:solidFill>
                <a:schemeClr val="accent2"/>
              </a:solidFill>
            </a:endParaRPr>
          </a:p>
        </p:txBody>
      </p:sp>
      <p:sp>
        <p:nvSpPr>
          <p:cNvPr id="4108" name="Text Box 12"/>
          <p:cNvSpPr txBox="1">
            <a:spLocks noChangeArrowheads="1"/>
          </p:cNvSpPr>
          <p:nvPr/>
        </p:nvSpPr>
        <p:spPr bwMode="auto">
          <a:xfrm>
            <a:off x="1050925" y="2830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a:p>
        </p:txBody>
      </p:sp>
      <p:sp>
        <p:nvSpPr>
          <p:cNvPr id="4109" name="Text Box 13"/>
          <p:cNvSpPr txBox="1">
            <a:spLocks noChangeArrowheads="1"/>
          </p:cNvSpPr>
          <p:nvPr/>
        </p:nvSpPr>
        <p:spPr bwMode="auto">
          <a:xfrm>
            <a:off x="609600" y="3124200"/>
            <a:ext cx="362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INTRAORAL INFLAMMATION</a:t>
            </a:r>
          </a:p>
        </p:txBody>
      </p:sp>
      <p:sp>
        <p:nvSpPr>
          <p:cNvPr id="4110" name="Text Box 14"/>
          <p:cNvSpPr txBox="1">
            <a:spLocks noChangeArrowheads="1"/>
          </p:cNvSpPr>
          <p:nvPr/>
        </p:nvSpPr>
        <p:spPr bwMode="auto">
          <a:xfrm>
            <a:off x="5716588" y="381000"/>
            <a:ext cx="3427412"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Tissues respond to all negative stimuli by inciting the inflammation process.</a:t>
            </a:r>
          </a:p>
          <a:p>
            <a:endParaRPr lang="en-US" altLang="en-US" sz="2400" b="1"/>
          </a:p>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4"/>
          <p:cNvSpPr>
            <a:spLocks noChangeArrowheads="1"/>
          </p:cNvSpPr>
          <p:nvPr/>
        </p:nvSpPr>
        <p:spPr bwMode="auto">
          <a:xfrm>
            <a:off x="2209800" y="1295400"/>
            <a:ext cx="4572000" cy="4648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p>
        </p:txBody>
      </p:sp>
      <p:sp>
        <p:nvSpPr>
          <p:cNvPr id="9222" name="AutoShape 6"/>
          <p:cNvSpPr>
            <a:spLocks noChangeArrowheads="1"/>
          </p:cNvSpPr>
          <p:nvPr/>
        </p:nvSpPr>
        <p:spPr bwMode="auto">
          <a:xfrm>
            <a:off x="2971800" y="1981200"/>
            <a:ext cx="457200" cy="3352800"/>
          </a:xfrm>
          <a:prstGeom prst="downArrow">
            <a:avLst>
              <a:gd name="adj1" fmla="val 50000"/>
              <a:gd name="adj2" fmla="val 18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solidFill>
                <a:schemeClr val="tx2"/>
              </a:solidFill>
            </a:endParaRPr>
          </a:p>
        </p:txBody>
      </p:sp>
      <p:sp>
        <p:nvSpPr>
          <p:cNvPr id="9223" name="AutoShape 7"/>
          <p:cNvSpPr>
            <a:spLocks noChangeArrowheads="1"/>
          </p:cNvSpPr>
          <p:nvPr/>
        </p:nvSpPr>
        <p:spPr bwMode="auto">
          <a:xfrm>
            <a:off x="5257800" y="1828800"/>
            <a:ext cx="457200" cy="3581400"/>
          </a:xfrm>
          <a:prstGeom prst="upArrow">
            <a:avLst>
              <a:gd name="adj1" fmla="val 50000"/>
              <a:gd name="adj2" fmla="val 1958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Text Box 9"/>
          <p:cNvSpPr txBox="1">
            <a:spLocks noChangeArrowheads="1"/>
          </p:cNvSpPr>
          <p:nvPr/>
        </p:nvSpPr>
        <p:spPr bwMode="auto">
          <a:xfrm>
            <a:off x="2438400" y="2514600"/>
            <a:ext cx="1752600"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Salivary Antioxidants</a:t>
            </a:r>
          </a:p>
          <a:p>
            <a:pPr algn="ctr">
              <a:spcBef>
                <a:spcPct val="50000"/>
              </a:spcBef>
            </a:pPr>
            <a:r>
              <a:rPr lang="en-US" altLang="en-US" sz="1200" b="1"/>
              <a:t>TAC</a:t>
            </a:r>
          </a:p>
        </p:txBody>
      </p:sp>
      <p:sp>
        <p:nvSpPr>
          <p:cNvPr id="9226" name="Text Box 10"/>
          <p:cNvSpPr txBox="1">
            <a:spLocks noChangeArrowheads="1"/>
          </p:cNvSpPr>
          <p:nvPr/>
        </p:nvSpPr>
        <p:spPr bwMode="auto">
          <a:xfrm>
            <a:off x="3962400" y="4038600"/>
            <a:ext cx="2535238" cy="863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t>Oral Oxidative</a:t>
            </a:r>
          </a:p>
          <a:p>
            <a:pPr algn="ctr"/>
            <a:r>
              <a:rPr lang="en-US" altLang="en-US" sz="1800" b="1"/>
              <a:t>Stress</a:t>
            </a:r>
          </a:p>
          <a:p>
            <a:pPr algn="ctr"/>
            <a:r>
              <a:rPr lang="en-US" altLang="en-US" sz="1400" b="1"/>
              <a:t>8-Hydroxy-Deoxyguanosine</a:t>
            </a:r>
          </a:p>
        </p:txBody>
      </p:sp>
      <p:sp>
        <p:nvSpPr>
          <p:cNvPr id="9227" name="Oval 11"/>
          <p:cNvSpPr>
            <a:spLocks noChangeArrowheads="1"/>
          </p:cNvSpPr>
          <p:nvPr/>
        </p:nvSpPr>
        <p:spPr bwMode="auto">
          <a:xfrm>
            <a:off x="457200" y="15240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Caries</a:t>
            </a:r>
          </a:p>
        </p:txBody>
      </p:sp>
      <p:sp>
        <p:nvSpPr>
          <p:cNvPr id="9229" name="Oval 13"/>
          <p:cNvSpPr>
            <a:spLocks noChangeArrowheads="1"/>
          </p:cNvSpPr>
          <p:nvPr/>
        </p:nvSpPr>
        <p:spPr bwMode="auto">
          <a:xfrm>
            <a:off x="152400" y="30480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Xerostomia</a:t>
            </a:r>
          </a:p>
        </p:txBody>
      </p:sp>
      <p:sp>
        <p:nvSpPr>
          <p:cNvPr id="9230" name="Oval 14"/>
          <p:cNvSpPr>
            <a:spLocks noChangeArrowheads="1"/>
          </p:cNvSpPr>
          <p:nvPr/>
        </p:nvSpPr>
        <p:spPr bwMode="auto">
          <a:xfrm>
            <a:off x="381000" y="45720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Ulcers</a:t>
            </a:r>
          </a:p>
        </p:txBody>
      </p:sp>
      <p:sp>
        <p:nvSpPr>
          <p:cNvPr id="9231" name="Oval 15"/>
          <p:cNvSpPr>
            <a:spLocks noChangeArrowheads="1"/>
          </p:cNvSpPr>
          <p:nvPr/>
        </p:nvSpPr>
        <p:spPr bwMode="auto">
          <a:xfrm>
            <a:off x="1524000" y="58674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Oral Cancer</a:t>
            </a:r>
          </a:p>
        </p:txBody>
      </p:sp>
      <p:sp>
        <p:nvSpPr>
          <p:cNvPr id="9232" name="Oval 16"/>
          <p:cNvSpPr>
            <a:spLocks noChangeArrowheads="1"/>
          </p:cNvSpPr>
          <p:nvPr/>
        </p:nvSpPr>
        <p:spPr bwMode="auto">
          <a:xfrm>
            <a:off x="6781800" y="23622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Nicotine</a:t>
            </a:r>
          </a:p>
        </p:txBody>
      </p:sp>
      <p:sp>
        <p:nvSpPr>
          <p:cNvPr id="9233" name="Oval 17"/>
          <p:cNvSpPr>
            <a:spLocks noChangeArrowheads="1"/>
          </p:cNvSpPr>
          <p:nvPr/>
        </p:nvSpPr>
        <p:spPr bwMode="auto">
          <a:xfrm>
            <a:off x="6858000" y="3429000"/>
            <a:ext cx="21336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Oral Lichen</a:t>
            </a:r>
            <a:r>
              <a:rPr lang="en-US" altLang="en-US" sz="1800"/>
              <a:t> </a:t>
            </a:r>
            <a:r>
              <a:rPr lang="en-US" altLang="en-US" sz="1800">
                <a:solidFill>
                  <a:schemeClr val="bg1"/>
                </a:solidFill>
              </a:rPr>
              <a:t>Planus</a:t>
            </a:r>
          </a:p>
        </p:txBody>
      </p:sp>
      <p:sp>
        <p:nvSpPr>
          <p:cNvPr id="9234" name="Oval 18"/>
          <p:cNvSpPr>
            <a:spLocks noChangeArrowheads="1"/>
          </p:cNvSpPr>
          <p:nvPr/>
        </p:nvSpPr>
        <p:spPr bwMode="auto">
          <a:xfrm>
            <a:off x="6477000" y="4800600"/>
            <a:ext cx="23622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Peri-Implant Disease</a:t>
            </a:r>
          </a:p>
        </p:txBody>
      </p:sp>
      <p:sp>
        <p:nvSpPr>
          <p:cNvPr id="9235" name="Oval 19"/>
          <p:cNvSpPr>
            <a:spLocks noChangeArrowheads="1"/>
          </p:cNvSpPr>
          <p:nvPr/>
        </p:nvSpPr>
        <p:spPr bwMode="auto">
          <a:xfrm>
            <a:off x="5334000" y="5943600"/>
            <a:ext cx="22098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Periodontal</a:t>
            </a:r>
            <a:r>
              <a:rPr lang="en-US" altLang="en-US" sz="1800"/>
              <a:t> </a:t>
            </a:r>
            <a:r>
              <a:rPr lang="en-US" altLang="en-US" sz="1800">
                <a:solidFill>
                  <a:schemeClr val="bg1"/>
                </a:solidFill>
              </a:rPr>
              <a:t>disease</a:t>
            </a:r>
          </a:p>
        </p:txBody>
      </p:sp>
      <p:sp>
        <p:nvSpPr>
          <p:cNvPr id="9236" name="Text Box 20"/>
          <p:cNvSpPr txBox="1">
            <a:spLocks noChangeArrowheads="1"/>
          </p:cNvSpPr>
          <p:nvPr/>
        </p:nvSpPr>
        <p:spPr bwMode="auto">
          <a:xfrm>
            <a:off x="838200" y="533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INTRAORAL</a:t>
            </a:r>
            <a:r>
              <a:rPr lang="en-US" altLang="en-US" b="1"/>
              <a:t> </a:t>
            </a:r>
            <a:r>
              <a:rPr lang="en-US" altLang="en-US" sz="2400" b="1"/>
              <a:t>INFLAMMATION</a:t>
            </a:r>
          </a:p>
        </p:txBody>
      </p:sp>
      <p:sp>
        <p:nvSpPr>
          <p:cNvPr id="9237" name="Oval 21"/>
          <p:cNvSpPr>
            <a:spLocks noChangeArrowheads="1"/>
          </p:cNvSpPr>
          <p:nvPr/>
        </p:nvSpPr>
        <p:spPr bwMode="auto">
          <a:xfrm>
            <a:off x="6400800" y="1295400"/>
            <a:ext cx="1905000" cy="533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solidFill>
                  <a:schemeClr val="bg1"/>
                </a:solidFill>
              </a:rPr>
              <a:t>Diabetes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r>
              <a:rPr lang="en-US" altLang="en-US"/>
              <a:t>ANTIOXIDANT REVIEW</a:t>
            </a:r>
          </a:p>
        </p:txBody>
      </p:sp>
      <p:sp>
        <p:nvSpPr>
          <p:cNvPr id="7171" name="Rectangle 3"/>
          <p:cNvSpPr>
            <a:spLocks noGrp="1" noChangeArrowheads="1"/>
          </p:cNvSpPr>
          <p:nvPr>
            <p:ph type="body" idx="1"/>
          </p:nvPr>
        </p:nvSpPr>
        <p:spPr/>
        <p:txBody>
          <a:bodyPr/>
          <a:lstStyle/>
          <a:p>
            <a:pPr>
              <a:lnSpc>
                <a:spcPct val="90000"/>
              </a:lnSpc>
            </a:pPr>
            <a:r>
              <a:rPr lang="en-US" altLang="en-US" sz="2400"/>
              <a:t>Molecules that can inhibit oxidation of other molecules</a:t>
            </a:r>
          </a:p>
          <a:p>
            <a:pPr>
              <a:lnSpc>
                <a:spcPct val="90000"/>
              </a:lnSpc>
            </a:pPr>
            <a:r>
              <a:rPr lang="en-US" altLang="en-US" sz="2400"/>
              <a:t>Oxidation of molecules produces free radicals = harmful chain reactions</a:t>
            </a:r>
          </a:p>
          <a:p>
            <a:pPr lvl="1">
              <a:lnSpc>
                <a:spcPct val="90000"/>
              </a:lnSpc>
            </a:pPr>
            <a:r>
              <a:rPr lang="en-US" altLang="en-US" sz="2000"/>
              <a:t>Cell death</a:t>
            </a:r>
          </a:p>
          <a:p>
            <a:pPr lvl="1">
              <a:lnSpc>
                <a:spcPct val="90000"/>
              </a:lnSpc>
            </a:pPr>
            <a:r>
              <a:rPr lang="en-US" altLang="en-US" sz="2000"/>
              <a:t>Carcinogenesis</a:t>
            </a:r>
          </a:p>
          <a:p>
            <a:pPr lvl="1">
              <a:lnSpc>
                <a:spcPct val="90000"/>
              </a:lnSpc>
            </a:pPr>
            <a:r>
              <a:rPr lang="en-US" altLang="en-US" sz="2000"/>
              <a:t>Low-density lipoproteins in cardiovascular disease</a:t>
            </a:r>
          </a:p>
          <a:p>
            <a:pPr lvl="1">
              <a:lnSpc>
                <a:spcPct val="90000"/>
              </a:lnSpc>
            </a:pPr>
            <a:r>
              <a:rPr lang="en-US" altLang="en-US" sz="2000"/>
              <a:t>Many diseases associated</a:t>
            </a:r>
          </a:p>
          <a:p>
            <a:pPr>
              <a:lnSpc>
                <a:spcPct val="90000"/>
              </a:lnSpc>
            </a:pPr>
            <a:r>
              <a:rPr lang="en-US" altLang="en-US" sz="2400"/>
              <a:t> Majority of free radicals are O2 free Reactive Oxygen Species (ROS)</a:t>
            </a:r>
          </a:p>
          <a:p>
            <a:pPr>
              <a:lnSpc>
                <a:spcPct val="90000"/>
              </a:lnSpc>
            </a:pPr>
            <a:r>
              <a:rPr lang="en-US" altLang="en-US" sz="2400"/>
              <a:t> Antioxidants neutralize the free radical through an enzymatic process.</a:t>
            </a:r>
          </a:p>
          <a:p>
            <a:pPr>
              <a:lnSpc>
                <a:spcPct val="90000"/>
              </a:lnSpc>
            </a:pPr>
            <a:endParaRPr lang="en-US" altLang="en-US" sz="2400"/>
          </a:p>
        </p:txBody>
      </p:sp>
      <p:sp>
        <p:nvSpPr>
          <p:cNvPr id="7173" name="Line 5"/>
          <p:cNvSpPr>
            <a:spLocks noChangeShapeType="1"/>
          </p:cNvSpPr>
          <p:nvPr/>
        </p:nvSpPr>
        <p:spPr bwMode="auto">
          <a:xfrm>
            <a:off x="457200" y="1524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a:off x="457200" y="1295400"/>
            <a:ext cx="8001000" cy="0"/>
          </a:xfrm>
          <a:prstGeom prst="line">
            <a:avLst/>
          </a:prstGeom>
          <a:noFill/>
          <a:ln w="158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3400" y="3048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800"/>
          </a:p>
        </p:txBody>
      </p:sp>
      <p:sp>
        <p:nvSpPr>
          <p:cNvPr id="11269" name="Text Box 5"/>
          <p:cNvSpPr txBox="1">
            <a:spLocks noChangeArrowheads="1"/>
          </p:cNvSpPr>
          <p:nvPr/>
        </p:nvSpPr>
        <p:spPr bwMode="auto">
          <a:xfrm>
            <a:off x="3717925" y="646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a:p>
        </p:txBody>
      </p:sp>
      <p:sp>
        <p:nvSpPr>
          <p:cNvPr id="25601" name="Rectangle 1"/>
          <p:cNvSpPr>
            <a:spLocks noGrp="1" noChangeArrowheads="1"/>
          </p:cNvSpPr>
          <p:nvPr>
            <p:ph type="body" idx="1"/>
          </p:nvPr>
        </p:nvSpPr>
        <p:spPr>
          <a:xfrm>
            <a:off x="304800" y="1371600"/>
            <a:ext cx="6705600" cy="2514600"/>
          </a:xfrm>
          <a:ln/>
          <a:effectLst>
            <a:outerShdw blurRad="25400" dist="127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r>
              <a:rPr lang="en-US" altLang="en-US" sz="2400"/>
              <a:t>   2003: Low salivary antioxidant levels are associated with periodontal disease.</a:t>
            </a:r>
            <a:br>
              <a:rPr lang="en-US" altLang="en-US" sz="2400"/>
            </a:br>
            <a:r>
              <a:rPr lang="en-US" altLang="en-US" sz="2400"/>
              <a:t/>
            </a:r>
            <a:br>
              <a:rPr lang="en-US" altLang="en-US" sz="2400"/>
            </a:br>
            <a:r>
              <a:rPr lang="en-US" altLang="en-US" sz="2400"/>
              <a:t>2011: </a:t>
            </a:r>
            <a:r>
              <a:rPr lang="en-US" altLang="en-US" sz="2400" b="1"/>
              <a:t>It has been now made clear</a:t>
            </a:r>
            <a:r>
              <a:rPr lang="en-US" altLang="en-US" sz="2400"/>
              <a:t> that the equilibrium between the free radicals/ROS and antioxidants is the main prerequisite for healthy periodontal tissue.</a:t>
            </a: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3581400"/>
            <a:ext cx="4038600" cy="2692400"/>
          </a:xfrm>
          <a:prstGeom prst="rect">
            <a:avLst/>
          </a:prstGeom>
          <a:noFill/>
          <a:ln w="9525">
            <a:solidFill>
              <a:srgbClr val="000000"/>
            </a:solidFill>
            <a:miter lim="800000"/>
            <a:headEnd/>
            <a:tailEnd/>
          </a:ln>
          <a:effectLst>
            <a:outerShdw blurRad="50800" dist="508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273" name="Rectangle 9"/>
          <p:cNvSpPr>
            <a:spLocks noChangeArrowheads="1"/>
          </p:cNvSpPr>
          <p:nvPr/>
        </p:nvSpPr>
        <p:spPr bwMode="auto">
          <a:xfrm>
            <a:off x="304800" y="3962400"/>
            <a:ext cx="41910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u="sng">
                <a:sym typeface="Gill Sans" charset="0"/>
                <a:hlinkClick r:id="rId4"/>
              </a:rPr>
              <a:t>1. Iain Chapple, Journal of the American Dental   Association, 2003</a:t>
            </a:r>
            <a:endParaRPr lang="en-US" altLang="en-US" sz="1400" u="sng">
              <a:sym typeface="Gill Sans" charset="0"/>
            </a:endParaRPr>
          </a:p>
          <a:p>
            <a:endParaRPr lang="en-US" altLang="en-US" sz="1400" u="sng">
              <a:sym typeface="Gill Sans" charset="0"/>
            </a:endParaRPr>
          </a:p>
          <a:p>
            <a:r>
              <a:rPr lang="en-US" altLang="en-US" sz="1400" u="sng">
                <a:sym typeface="Gill Sans" charset="0"/>
                <a:hlinkClick r:id="rId5"/>
              </a:rPr>
              <a:t>2. P. Dahiya, et. al.; </a:t>
            </a:r>
            <a:r>
              <a:rPr lang="ja-JP" altLang="en-US" sz="1400" u="sng">
                <a:ea typeface="MS PGothic" panose="020B0600070205080204" pitchFamily="34" charset="-128"/>
                <a:sym typeface="Gill Sans" charset="0"/>
                <a:hlinkClick r:id="rId5"/>
              </a:rPr>
              <a:t>“</a:t>
            </a:r>
            <a:r>
              <a:rPr lang="en-US" altLang="ja-JP" sz="1400" u="sng">
                <a:ea typeface="MS PGothic" panose="020B0600070205080204" pitchFamily="34" charset="-128"/>
                <a:sym typeface="Gill Sans" charset="0"/>
                <a:hlinkClick r:id="rId5"/>
              </a:rPr>
              <a:t>Oxidative stress in chronic periodontitis,</a:t>
            </a:r>
            <a:r>
              <a:rPr lang="ja-JP" altLang="en-US" sz="1400" u="sng">
                <a:ea typeface="MS PGothic" panose="020B0600070205080204" pitchFamily="34" charset="-128"/>
                <a:sym typeface="Gill Sans" charset="0"/>
                <a:hlinkClick r:id="rId5"/>
              </a:rPr>
              <a:t>”</a:t>
            </a:r>
            <a:r>
              <a:rPr lang="en-US" altLang="ja-JP" sz="1400" u="sng">
                <a:ea typeface="MS PGothic" panose="020B0600070205080204" pitchFamily="34" charset="-128"/>
                <a:sym typeface="Gill Sans" charset="0"/>
                <a:hlinkClick r:id="rId5"/>
              </a:rPr>
              <a:t> Review Article 2011, Vol 2. </a:t>
            </a:r>
          </a:p>
          <a:p>
            <a:r>
              <a:rPr lang="en-US" altLang="en-US" sz="1400" u="sng">
                <a:sym typeface="Gill Sans" charset="0"/>
                <a:hlinkClick r:id="rId5"/>
              </a:rPr>
              <a:t>Chronicles of Young Scientists  </a:t>
            </a:r>
            <a:endParaRPr lang="en-US" altLang="en-US" sz="1400">
              <a:sym typeface="Gill Sans" charset="0"/>
              <a:hlinkClick r:id="rId5"/>
            </a:endParaRPr>
          </a:p>
          <a:p>
            <a:endParaRPr lang="en-US" altLang="en-US" sz="1400">
              <a:sym typeface="Gill Sans" charset="0"/>
              <a:hlinkClick r:id="rId5"/>
            </a:endParaRPr>
          </a:p>
          <a:p>
            <a:r>
              <a:rPr lang="en-US" altLang="en-US" sz="1400" u="sng">
                <a:sym typeface="Gill Sans" charset="0"/>
                <a:hlinkClick r:id="rId5"/>
              </a:rPr>
              <a:t>3</a:t>
            </a:r>
            <a:r>
              <a:rPr lang="en-US" altLang="en-US" sz="1400" u="sng">
                <a:sym typeface="Gill Sans" charset="0"/>
                <a:hlinkClick r:id="rId6"/>
              </a:rPr>
              <a:t>. R. V. Chandra, et. al.; </a:t>
            </a:r>
            <a:r>
              <a:rPr lang="ja-JP" altLang="en-US" sz="1400" u="sng">
                <a:ea typeface="MS PGothic" panose="020B0600070205080204" pitchFamily="34" charset="-128"/>
                <a:sym typeface="Gill Sans" charset="0"/>
                <a:hlinkClick r:id="rId6"/>
              </a:rPr>
              <a:t>“</a:t>
            </a:r>
            <a:r>
              <a:rPr lang="en-US" altLang="ja-JP" sz="1400" u="sng">
                <a:ea typeface="MS PGothic" panose="020B0600070205080204" pitchFamily="34" charset="-128"/>
                <a:sym typeface="Gill Sans" charset="0"/>
                <a:hlinkClick r:id="rId6"/>
              </a:rPr>
              <a:t>Efficacy of lycopene as a locally delivered gel in the treatment of chronic periodontitis: smokers vs nonsmokers,</a:t>
            </a:r>
            <a:r>
              <a:rPr lang="ja-JP" altLang="en-US" sz="1400" u="sng">
                <a:ea typeface="MS PGothic" panose="020B0600070205080204" pitchFamily="34" charset="-128"/>
                <a:sym typeface="Gill Sans" charset="0"/>
                <a:hlinkClick r:id="rId6"/>
              </a:rPr>
              <a:t>”</a:t>
            </a:r>
            <a:r>
              <a:rPr lang="en-US" altLang="ja-JP" sz="1400" u="sng">
                <a:ea typeface="MS PGothic" panose="020B0600070205080204" pitchFamily="34" charset="-128"/>
                <a:sym typeface="Gill Sans" charset="0"/>
                <a:hlinkClick r:id="rId6"/>
              </a:rPr>
              <a:t> Quintessence International, Vol 43. May 2012</a:t>
            </a:r>
            <a:endParaRPr lang="en-US" altLang="en-US" sz="1400" u="sng">
              <a:sym typeface="Gill Sans" charset="0"/>
              <a:hlinkClick r:id="rId6"/>
            </a:endParaRPr>
          </a:p>
        </p:txBody>
      </p:sp>
      <p:sp>
        <p:nvSpPr>
          <p:cNvPr id="11276" name="Line 7"/>
          <p:cNvSpPr>
            <a:spLocks noChangeShapeType="1"/>
          </p:cNvSpPr>
          <p:nvPr/>
        </p:nvSpPr>
        <p:spPr bwMode="auto">
          <a:xfrm rot="10800000" flipH="1">
            <a:off x="457200" y="1219200"/>
            <a:ext cx="8077200" cy="0"/>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277" name="Rectangle 6"/>
          <p:cNvSpPr>
            <a:spLocks/>
          </p:cNvSpPr>
          <p:nvPr/>
        </p:nvSpPr>
        <p:spPr bwMode="auto">
          <a:xfrm>
            <a:off x="381000" y="100013"/>
            <a:ext cx="8077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tabLst>
                <a:tab pos="0" algn="l"/>
              </a:tabLst>
              <a:defRPr>
                <a:solidFill>
                  <a:schemeClr val="tx1"/>
                </a:solidFill>
                <a:latin typeface="Arial" panose="020B0604020202020204" pitchFamily="34" charset="0"/>
              </a:defRPr>
            </a:lvl1pPr>
            <a:lvl2pPr marL="742950" indent="-285750">
              <a:tabLst>
                <a:tab pos="0" algn="l"/>
              </a:tabLst>
              <a:defRPr>
                <a:solidFill>
                  <a:schemeClr val="tx1"/>
                </a:solidFill>
                <a:latin typeface="Arial" panose="020B0604020202020204" pitchFamily="34" charset="0"/>
              </a:defRPr>
            </a:lvl2pPr>
            <a:lvl3pPr marL="1143000" indent="-228600">
              <a:tabLst>
                <a:tab pos="0" algn="l"/>
              </a:tabLst>
              <a:defRPr>
                <a:solidFill>
                  <a:schemeClr val="tx1"/>
                </a:solidFill>
                <a:latin typeface="Arial" panose="020B0604020202020204" pitchFamily="34" charset="0"/>
              </a:defRPr>
            </a:lvl3pPr>
            <a:lvl4pPr marL="1600200" indent="-228600">
              <a:tabLst>
                <a:tab pos="0" algn="l"/>
              </a:tabLst>
              <a:defRPr>
                <a:solidFill>
                  <a:schemeClr val="tx1"/>
                </a:solidFill>
                <a:latin typeface="Arial" panose="020B0604020202020204" pitchFamily="34" charset="0"/>
              </a:defRPr>
            </a:lvl4pPr>
            <a:lvl5pPr marL="2057400" indent="-228600">
              <a:tabLst>
                <a:tab pos="0" algn="l"/>
              </a:tabLst>
              <a:defRPr>
                <a:solidFill>
                  <a:schemeClr val="tx1"/>
                </a:solidFill>
                <a:latin typeface="Arial" panose="020B0604020202020204" pitchFamily="34" charset="0"/>
              </a:defRPr>
            </a:lvl5pPr>
            <a:lvl6pPr marL="2514600" indent="-228600" fontAlgn="base">
              <a:spcBef>
                <a:spcPct val="0"/>
              </a:spcBef>
              <a:spcAft>
                <a:spcPct val="0"/>
              </a:spcAft>
              <a:tabLst>
                <a:tab pos="0" algn="l"/>
              </a:tabLst>
              <a:defRPr>
                <a:solidFill>
                  <a:schemeClr val="tx1"/>
                </a:solidFill>
                <a:latin typeface="Arial" panose="020B0604020202020204" pitchFamily="34" charset="0"/>
              </a:defRPr>
            </a:lvl6pPr>
            <a:lvl7pPr marL="2971800" indent="-228600" fontAlgn="base">
              <a:spcBef>
                <a:spcPct val="0"/>
              </a:spcBef>
              <a:spcAft>
                <a:spcPct val="0"/>
              </a:spcAft>
              <a:tabLst>
                <a:tab pos="0" algn="l"/>
              </a:tabLst>
              <a:defRPr>
                <a:solidFill>
                  <a:schemeClr val="tx1"/>
                </a:solidFill>
                <a:latin typeface="Arial" panose="020B0604020202020204" pitchFamily="34" charset="0"/>
              </a:defRPr>
            </a:lvl7pPr>
            <a:lvl8pPr marL="3429000" indent="-228600" fontAlgn="base">
              <a:spcBef>
                <a:spcPct val="0"/>
              </a:spcBef>
              <a:spcAft>
                <a:spcPct val="0"/>
              </a:spcAft>
              <a:tabLst>
                <a:tab pos="0" algn="l"/>
              </a:tabLst>
              <a:defRPr>
                <a:solidFill>
                  <a:schemeClr val="tx1"/>
                </a:solidFill>
                <a:latin typeface="Arial" panose="020B0604020202020204" pitchFamily="34" charset="0"/>
              </a:defRPr>
            </a:lvl8pPr>
            <a:lvl9pPr marL="3886200" indent="-228600" fontAlgn="base">
              <a:spcBef>
                <a:spcPct val="0"/>
              </a:spcBef>
              <a:spcAft>
                <a:spcPct val="0"/>
              </a:spcAft>
              <a:tabLst>
                <a:tab pos="0" algn="l"/>
              </a:tabLst>
              <a:defRPr>
                <a:solidFill>
                  <a:schemeClr val="tx1"/>
                </a:solidFill>
                <a:latin typeface="Arial" panose="020B0604020202020204" pitchFamily="34" charset="0"/>
              </a:defRPr>
            </a:lvl9pPr>
          </a:lstStyle>
          <a:p>
            <a:pPr>
              <a:spcBef>
                <a:spcPts val="1200"/>
              </a:spcBef>
            </a:pPr>
            <a:r>
              <a:rPr lang="en-US" altLang="en-US" sz="3200">
                <a:latin typeface="Gill Sans" charset="0"/>
                <a:ea typeface="MS PGothic" panose="020B0600070205080204" pitchFamily="34" charset="-128"/>
                <a:sym typeface="Gill Sans" charset="0"/>
              </a:rPr>
              <a:t>Salivary Antioxidants </a:t>
            </a:r>
            <a:br>
              <a:rPr lang="en-US" altLang="en-US" sz="3200">
                <a:latin typeface="Gill Sans" charset="0"/>
                <a:ea typeface="MS PGothic" panose="020B0600070205080204" pitchFamily="34" charset="-128"/>
                <a:sym typeface="Gill Sans" charset="0"/>
              </a:rPr>
            </a:br>
            <a:r>
              <a:rPr lang="en-US" altLang="en-US" sz="3200">
                <a:latin typeface="Gill Sans" charset="0"/>
                <a:ea typeface="MS PGothic" panose="020B0600070205080204" pitchFamily="34" charset="-128"/>
                <a:sym typeface="Gill Sans" charset="0"/>
              </a:rPr>
              <a:t>and Periodontal Disease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7315200" cy="1143000"/>
          </a:xfrm>
        </p:spPr>
        <p:txBody>
          <a:bodyPr/>
          <a:lstStyle/>
          <a:p>
            <a:pPr algn="l"/>
            <a:r>
              <a:rPr lang="en-US" altLang="en-US" sz="3600"/>
              <a:t>Salivary Antioxidants</a:t>
            </a:r>
            <a:br>
              <a:rPr lang="en-US" altLang="en-US" sz="3600"/>
            </a:br>
            <a:r>
              <a:rPr lang="en-US" altLang="en-US" sz="3600"/>
              <a:t>and Peri-Implant Disease</a:t>
            </a:r>
          </a:p>
        </p:txBody>
      </p:sp>
      <p:sp>
        <p:nvSpPr>
          <p:cNvPr id="12292" name="Line 4"/>
          <p:cNvSpPr>
            <a:spLocks noChangeShapeType="1"/>
          </p:cNvSpPr>
          <p:nvPr/>
        </p:nvSpPr>
        <p:spPr bwMode="auto">
          <a:xfrm>
            <a:off x="152400" y="1524000"/>
            <a:ext cx="86868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652" name="Picture 4"/>
          <p:cNvPicPr>
            <a:picLocks noChangeAspect="1"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5181600" y="2667000"/>
            <a:ext cx="2873375" cy="2873375"/>
          </a:xfrm>
          <a:noFill/>
          <a:ln/>
          <a:effectLst>
            <a:outerShdw blurRad="50800" dist="508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4" name="Text Box 6"/>
          <p:cNvSpPr txBox="1">
            <a:spLocks noChangeArrowheads="1"/>
          </p:cNvSpPr>
          <p:nvPr/>
        </p:nvSpPr>
        <p:spPr bwMode="auto">
          <a:xfrm>
            <a:off x="304800" y="1752600"/>
            <a:ext cx="47402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ym typeface="Gill Sans" charset="0"/>
              </a:rPr>
              <a:t>Total Antioxidant Status (TAS) of saliva is significantly decreased in patients with peri-implant disease. </a:t>
            </a:r>
            <a:br>
              <a:rPr lang="en-US" altLang="en-US">
                <a:sym typeface="Gill Sans" charset="0"/>
              </a:rPr>
            </a:br>
            <a:r>
              <a:rPr lang="en-US" altLang="en-US">
                <a:sym typeface="Gill Sans" charset="0"/>
              </a:rPr>
              <a:t/>
            </a:r>
            <a:br>
              <a:rPr lang="en-US" altLang="en-US">
                <a:sym typeface="Gill Sans" charset="0"/>
              </a:rPr>
            </a:br>
            <a:r>
              <a:rPr lang="en-US" altLang="en-US">
                <a:sym typeface="Gill Sans" charset="0"/>
              </a:rPr>
              <a:t>Oxidative stress and inflammatory markers (cytokines) may be an important factor contributing to the destruction of peri-implant tissues.</a:t>
            </a:r>
          </a:p>
        </p:txBody>
      </p:sp>
      <p:sp>
        <p:nvSpPr>
          <p:cNvPr id="12295" name="Text Box 7"/>
          <p:cNvSpPr txBox="1">
            <a:spLocks noChangeArrowheads="1"/>
          </p:cNvSpPr>
          <p:nvPr/>
        </p:nvSpPr>
        <p:spPr bwMode="auto">
          <a:xfrm>
            <a:off x="381000" y="4419600"/>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accent2"/>
                </a:solidFill>
                <a:sym typeface="Gill Sans" charset="0"/>
                <a:hlinkClick r:id="rId4"/>
              </a:rPr>
              <a:t> S. Liskmann, et. al.,  </a:t>
            </a:r>
            <a:r>
              <a:rPr lang="ja-JP" altLang="en-US" sz="1200">
                <a:solidFill>
                  <a:schemeClr val="accent2"/>
                </a:solidFill>
                <a:ea typeface="MS PGothic" panose="020B0600070205080204" pitchFamily="34" charset="-128"/>
                <a:sym typeface="Gill Sans" charset="0"/>
                <a:hlinkClick r:id="rId4"/>
              </a:rPr>
              <a:t>“</a:t>
            </a:r>
            <a:r>
              <a:rPr lang="en-US" altLang="ja-JP" sz="1200">
                <a:solidFill>
                  <a:schemeClr val="accent2"/>
                </a:solidFill>
                <a:ea typeface="MS PGothic" panose="020B0600070205080204" pitchFamily="34" charset="-128"/>
                <a:sym typeface="Gill Sans" charset="0"/>
                <a:hlinkClick r:id="rId4"/>
              </a:rPr>
              <a:t>Characterization of the antioxidant profileof human saliva in peri-implant health and disease.</a:t>
            </a:r>
            <a:r>
              <a:rPr lang="ja-JP" altLang="en-US" sz="1200">
                <a:solidFill>
                  <a:schemeClr val="accent2"/>
                </a:solidFill>
                <a:ea typeface="MS PGothic" panose="020B0600070205080204" pitchFamily="34" charset="-128"/>
                <a:sym typeface="Gill Sans" charset="0"/>
                <a:hlinkClick r:id="rId4"/>
              </a:rPr>
              <a:t>”</a:t>
            </a:r>
            <a:r>
              <a:rPr lang="en-US" altLang="ja-JP" sz="1200">
                <a:solidFill>
                  <a:schemeClr val="accent2"/>
                </a:solidFill>
                <a:ea typeface="MS PGothic" panose="020B0600070205080204" pitchFamily="34" charset="-128"/>
                <a:sym typeface="Gill Sans" charset="0"/>
                <a:hlinkClick r:id="rId4"/>
              </a:rPr>
              <a:t> Clinical Oral Implants Research February 2007</a:t>
            </a:r>
          </a:p>
          <a:p>
            <a:endParaRPr lang="en-US" altLang="ja-JP" sz="1200">
              <a:solidFill>
                <a:schemeClr val="accent2"/>
              </a:solidFill>
              <a:ea typeface="MS PGothic" panose="020B0600070205080204" pitchFamily="34" charset="-128"/>
              <a:sym typeface="Gill Sans" charset="0"/>
              <a:hlinkClick r:id="rId4"/>
            </a:endParaRPr>
          </a:p>
          <a:p>
            <a:r>
              <a:rPr lang="en-US" altLang="en-US" sz="1200">
                <a:solidFill>
                  <a:schemeClr val="accent2"/>
                </a:solidFill>
                <a:sym typeface="Gill Sans" charset="0"/>
                <a:hlinkClick r:id="rId5"/>
              </a:rPr>
              <a:t>R. L. W. Messer, et. al., </a:t>
            </a:r>
            <a:r>
              <a:rPr lang="ja-JP" altLang="en-US" sz="1200">
                <a:solidFill>
                  <a:schemeClr val="accent2"/>
                </a:solidFill>
                <a:ea typeface="MS PGothic" panose="020B0600070205080204" pitchFamily="34" charset="-128"/>
                <a:sym typeface="Gill Sans" charset="0"/>
                <a:hlinkClick r:id="rId5"/>
              </a:rPr>
              <a:t>“</a:t>
            </a:r>
            <a:r>
              <a:rPr lang="en-US" altLang="ja-JP" sz="1200">
                <a:solidFill>
                  <a:schemeClr val="accent2"/>
                </a:solidFill>
                <a:ea typeface="MS PGothic" panose="020B0600070205080204" pitchFamily="34" charset="-128"/>
                <a:sym typeface="Gill Sans" charset="0"/>
                <a:hlinkClick r:id="rId5"/>
              </a:rPr>
              <a:t>Cytokine Secretion from monosytes persists differentially after activator removal - one mechanism of long-term biological response to implants.</a:t>
            </a:r>
            <a:r>
              <a:rPr lang="ja-JP" altLang="en-US" sz="1200">
                <a:solidFill>
                  <a:schemeClr val="accent2"/>
                </a:solidFill>
                <a:ea typeface="MS PGothic" panose="020B0600070205080204" pitchFamily="34" charset="-128"/>
                <a:sym typeface="Gill Sans" charset="0"/>
                <a:hlinkClick r:id="rId5"/>
              </a:rPr>
              <a:t>”</a:t>
            </a:r>
            <a:r>
              <a:rPr lang="en-US" altLang="ja-JP" sz="1200">
                <a:solidFill>
                  <a:schemeClr val="accent2"/>
                </a:solidFill>
                <a:ea typeface="MS PGothic" panose="020B0600070205080204" pitchFamily="34" charset="-128"/>
                <a:sym typeface="Gill Sans" charset="0"/>
                <a:hlinkClick r:id="rId5"/>
              </a:rPr>
              <a:t> Journal of Biomedical Materials Research, Oct. 2007</a:t>
            </a:r>
          </a:p>
          <a:p>
            <a:endParaRPr lang="en-US" altLang="ja-JP" sz="1200">
              <a:solidFill>
                <a:schemeClr val="accent2"/>
              </a:solidFill>
              <a:ea typeface="MS PGothic" panose="020B0600070205080204" pitchFamily="34" charset="-128"/>
              <a:sym typeface="Gill Sans" charset="0"/>
              <a:hlinkClick r:id="rId5"/>
            </a:endParaRPr>
          </a:p>
          <a:p>
            <a:r>
              <a:rPr lang="en-US" altLang="en-US" sz="1200">
                <a:solidFill>
                  <a:schemeClr val="accent2"/>
                </a:solidFill>
                <a:sym typeface="Gill Sans" charset="0"/>
                <a:hlinkClick r:id="rId5"/>
              </a:rPr>
              <a:t>M. L. Paperella, et. al., </a:t>
            </a:r>
            <a:r>
              <a:rPr lang="ja-JP" altLang="en-US" sz="1200">
                <a:solidFill>
                  <a:schemeClr val="accent2"/>
                </a:solidFill>
                <a:ea typeface="MS PGothic" panose="020B0600070205080204" pitchFamily="34" charset="-128"/>
                <a:sym typeface="Gill Sans" charset="0"/>
                <a:hlinkClick r:id="rId5"/>
              </a:rPr>
              <a:t>“</a:t>
            </a:r>
            <a:r>
              <a:rPr lang="en-US" altLang="ja-JP" sz="1200">
                <a:solidFill>
                  <a:schemeClr val="accent2"/>
                </a:solidFill>
                <a:ea typeface="MS PGothic" panose="020B0600070205080204" pitchFamily="34" charset="-128"/>
                <a:sym typeface="Gill Sans" charset="0"/>
                <a:hlinkClick r:id="rId5"/>
              </a:rPr>
              <a:t>Oral Mucosa Tissue Response to Titanium Cover Screws.</a:t>
            </a:r>
            <a:r>
              <a:rPr lang="ja-JP" altLang="en-US" sz="1200">
                <a:solidFill>
                  <a:schemeClr val="accent2"/>
                </a:solidFill>
                <a:ea typeface="MS PGothic" panose="020B0600070205080204" pitchFamily="34" charset="-128"/>
                <a:sym typeface="Gill Sans" charset="0"/>
                <a:hlinkClick r:id="rId5"/>
              </a:rPr>
              <a:t>”</a:t>
            </a:r>
            <a:r>
              <a:rPr lang="en-US" altLang="ja-JP" sz="1200">
                <a:solidFill>
                  <a:schemeClr val="accent2"/>
                </a:solidFill>
                <a:ea typeface="MS PGothic" panose="020B0600070205080204" pitchFamily="34" charset="-128"/>
                <a:sym typeface="Gill Sans" charset="0"/>
                <a:hlinkClick r:id="rId5"/>
              </a:rPr>
              <a:t> J Periodontal August 2012</a:t>
            </a:r>
            <a:endParaRPr lang="en-US" altLang="en-US" sz="1200">
              <a:solidFill>
                <a:schemeClr val="accent2"/>
              </a:solidFill>
              <a:sym typeface="Gill Sans" charset="0"/>
              <a:hlinkClick r:id="rId6"/>
            </a:endParaRPr>
          </a:p>
          <a:p>
            <a:endParaRPr lang="en-US" altLang="en-US" sz="120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altLang="en-US" sz="3200">
                <a:solidFill>
                  <a:schemeClr val="tx1"/>
                </a:solidFill>
                <a:sym typeface="Gill Sans" charset="0"/>
              </a:rPr>
              <a:t>Salivary Antioxidants </a:t>
            </a:r>
            <a:br>
              <a:rPr lang="en-US" altLang="en-US" sz="3200">
                <a:solidFill>
                  <a:schemeClr val="tx1"/>
                </a:solidFill>
                <a:sym typeface="Gill Sans" charset="0"/>
              </a:rPr>
            </a:br>
            <a:r>
              <a:rPr lang="en-US" altLang="en-US" sz="3200">
                <a:solidFill>
                  <a:schemeClr val="tx1"/>
                </a:solidFill>
                <a:sym typeface="Gill Sans" charset="0"/>
              </a:rPr>
              <a:t>and Oral Lichen Planus</a:t>
            </a:r>
          </a:p>
        </p:txBody>
      </p:sp>
      <p:sp>
        <p:nvSpPr>
          <p:cNvPr id="13316" name="Line 4"/>
          <p:cNvSpPr>
            <a:spLocks noChangeShapeType="1"/>
          </p:cNvSpPr>
          <p:nvPr/>
        </p:nvSpPr>
        <p:spPr bwMode="auto">
          <a:xfrm>
            <a:off x="228600" y="1524000"/>
            <a:ext cx="86106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749" name="Picture 5"/>
          <p:cNvPicPr>
            <a:picLocks noChangeAspect="1" noChangeArrowheads="1"/>
          </p:cNvPicPr>
          <p:nvPr>
            <p:ph type="body" idx="1"/>
          </p:nvPr>
        </p:nvPicPr>
        <p:blipFill>
          <a:blip r:embed="rId3" cstate="screen">
            <a:extLst>
              <a:ext uri="{28A0092B-C50C-407E-A947-70E740481C1C}">
                <a14:useLocalDpi xmlns:a14="http://schemas.microsoft.com/office/drawing/2010/main"/>
              </a:ext>
            </a:extLst>
          </a:blip>
          <a:srcRect/>
          <a:stretch>
            <a:fillRect/>
          </a:stretch>
        </p:blipFill>
        <p:spPr>
          <a:xfrm>
            <a:off x="533400" y="4038600"/>
            <a:ext cx="3927475" cy="2619375"/>
          </a:xfrm>
          <a:noFill/>
          <a:ln>
            <a:solidFill>
              <a:srgbClr val="357193"/>
            </a:solidFill>
            <a:round/>
            <a:headEnd/>
            <a:tailEnd/>
          </a:ln>
          <a:effectLst>
            <a:outerShdw blurRad="50800" dist="5080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381000" y="1676400"/>
            <a:ext cx="54260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ym typeface="Gill Sans" charset="0"/>
              </a:rPr>
              <a:t>TAC was significantly lower in Oral Lichen Planus patients compared with controls, indicating a significant oxidative process in the oral cavity.</a:t>
            </a:r>
          </a:p>
          <a:p>
            <a:endParaRPr lang="en-US" altLang="en-US">
              <a:sym typeface="Gill Sans" charset="0"/>
            </a:endParaRPr>
          </a:p>
          <a:p>
            <a:r>
              <a:rPr lang="en-US" altLang="en-US">
                <a:sym typeface="Gill Sans" charset="0"/>
              </a:rPr>
              <a:t>Salivary antioxidant ability in patients with recurrent aphthous ulcerations is impaired.</a:t>
            </a:r>
          </a:p>
        </p:txBody>
      </p:sp>
      <p:sp>
        <p:nvSpPr>
          <p:cNvPr id="13319" name="Text Box 7"/>
          <p:cNvSpPr txBox="1">
            <a:spLocks noChangeArrowheads="1"/>
          </p:cNvSpPr>
          <p:nvPr/>
        </p:nvSpPr>
        <p:spPr bwMode="auto">
          <a:xfrm>
            <a:off x="4648200" y="4038600"/>
            <a:ext cx="43434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u="sng">
                <a:sym typeface="Gill Sans" charset="0"/>
                <a:hlinkClick r:id="rId4"/>
              </a:rPr>
              <a:t>Daniela Miricescu, et al., </a:t>
            </a:r>
            <a:r>
              <a:rPr lang="en-US" altLang="en-US" sz="1400" i="1" u="sng">
                <a:sym typeface="Gill Sans" charset="0"/>
                <a:hlinkClick r:id="rId4"/>
              </a:rPr>
              <a:t>Therapeutics, Pharmacology and Clinical Toxicology</a:t>
            </a:r>
            <a:r>
              <a:rPr lang="en-US" altLang="en-US" sz="1400" u="sng">
                <a:sym typeface="Gill Sans" charset="0"/>
                <a:hlinkClick r:id="rId4"/>
              </a:rPr>
              <a:t>, June 2011</a:t>
            </a:r>
            <a:endParaRPr lang="en-US" altLang="en-US" sz="1400">
              <a:sym typeface="Gill Sans" charset="0"/>
            </a:endParaRPr>
          </a:p>
          <a:p>
            <a:endParaRPr lang="en-US" altLang="en-US" sz="1400">
              <a:sym typeface="Gill Sans" charset="0"/>
              <a:hlinkClick r:id="rId5"/>
            </a:endParaRPr>
          </a:p>
          <a:p>
            <a:r>
              <a:rPr lang="en-US" altLang="en-US" sz="1400" u="sng">
                <a:sym typeface="Gill Sans" charset="0"/>
                <a:hlinkClick r:id="rId5"/>
              </a:rPr>
              <a:t>Assessment of salivary and serum antioxidant vitamins and lipid peroxidation in patients with recurrent aphthous ulceration. Saral Y, Coskun BK, et. al.,  The Tohoku Journal of Experimental Medicine Aug. 2005.</a:t>
            </a:r>
            <a:endParaRPr lang="en-US" altLang="en-US" sz="1400" u="sng">
              <a:sym typeface="Gill San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2882</Words>
  <Application>Microsoft Office PowerPoint</Application>
  <PresentationFormat>On-screen Show (4:3)</PresentationFormat>
  <Paragraphs>203</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Gill Sans</vt:lpstr>
      <vt:lpstr>MS PGothic</vt:lpstr>
      <vt:lpstr>Optima</vt:lpstr>
      <vt:lpstr>Optima ExtraBlack</vt:lpstr>
      <vt:lpstr>Helvetica</vt:lpstr>
      <vt:lpstr>Lucida Grande</vt:lpstr>
      <vt:lpstr>Default Design</vt:lpstr>
      <vt:lpstr>Antioxidants in Oral Care</vt:lpstr>
      <vt:lpstr>PowerPoint Presentation</vt:lpstr>
      <vt:lpstr> </vt:lpstr>
      <vt:lpstr>PowerPoint Presentation</vt:lpstr>
      <vt:lpstr>PowerPoint Presentation</vt:lpstr>
      <vt:lpstr>ANTIOXIDANT REVIEW</vt:lpstr>
      <vt:lpstr>PowerPoint Presentation</vt:lpstr>
      <vt:lpstr>Salivary Antioxidants and Peri-Implant Disease</vt:lpstr>
      <vt:lpstr>Salivary Antioxidants  and Oral Lichen Planus</vt:lpstr>
      <vt:lpstr>Salivary Antioxidants  and Nicotine </vt:lpstr>
      <vt:lpstr>Salivary Antioxidants and Dental Caries</vt:lpstr>
      <vt:lpstr>Salivary Antioxidants and Xerostomia</vt:lpstr>
      <vt:lpstr>Salivary Antioxidants  and Oral Cancer</vt:lpstr>
      <vt:lpstr>PowerPoint Presentation</vt:lpstr>
      <vt:lpstr>PowerPoint Presentation</vt:lpstr>
      <vt:lpstr>POLYPHENOLS</vt:lpstr>
      <vt:lpstr>POLYPHENOLS (cont)</vt:lpstr>
      <vt:lpstr>A product we are trying</vt:lpstr>
      <vt:lpstr>Before and Afters</vt:lpstr>
      <vt:lpstr>Before and Afters (cont)</vt:lpstr>
      <vt:lpstr>Before and Afters (cont)</vt:lpstr>
      <vt:lpstr>Chlorhexidine?</vt:lpstr>
      <vt:lpstr>QUESTIONS/DISCUSSION?</vt:lpstr>
    </vt:vector>
  </TitlesOfParts>
  <Company>Jeffrey J Henneberg DDS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Henneberg</dc:creator>
  <cp:lastModifiedBy>Randy Otterholt</cp:lastModifiedBy>
  <cp:revision>12</cp:revision>
  <dcterms:created xsi:type="dcterms:W3CDTF">2014-10-08T05:46:27Z</dcterms:created>
  <dcterms:modified xsi:type="dcterms:W3CDTF">2014-10-10T16:51:37Z</dcterms:modified>
</cp:coreProperties>
</file>