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57" r:id="rId4"/>
    <p:sldId id="258" r:id="rId5"/>
    <p:sldId id="259" r:id="rId6"/>
    <p:sldId id="270" r:id="rId7"/>
    <p:sldId id="260" r:id="rId8"/>
    <p:sldId id="263" r:id="rId9"/>
    <p:sldId id="261" r:id="rId10"/>
    <p:sldId id="271" r:id="rId11"/>
    <p:sldId id="275"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5" r:id="rId30"/>
    <p:sldId id="273" r:id="rId31"/>
    <p:sldId id="274" r:id="rId32"/>
    <p:sldId id="294" r:id="rId33"/>
    <p:sldId id="296" r:id="rId34"/>
    <p:sldId id="297" r:id="rId35"/>
    <p:sldId id="298" r:id="rId36"/>
    <p:sldId id="299" r:id="rId37"/>
    <p:sldId id="300" r:id="rId38"/>
    <p:sldId id="303" r:id="rId39"/>
    <p:sldId id="304" r:id="rId40"/>
    <p:sldId id="276" r:id="rId41"/>
    <p:sldId id="268" r:id="rId42"/>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5" autoAdjust="0"/>
  </p:normalViewPr>
  <p:slideViewPr>
    <p:cSldViewPr snapToGrid="0">
      <p:cViewPr varScale="1">
        <p:scale>
          <a:sx n="90" d="100"/>
          <a:sy n="90" d="100"/>
        </p:scale>
        <p:origin x="-758" y="-10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23F8E4C-2B0B-4275-BDCB-A6CF931DFF5D}" type="datetimeFigureOut">
              <a:rPr lang="en-US"/>
              <a:pPr>
                <a:defRPr/>
              </a:pPr>
              <a:t>3/10/2013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2668018-0607-49C2-A6C5-F352D92E65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6D0224A-9B20-471C-B40F-853C803C6331}" type="datetimeFigureOut">
              <a:rPr lang="en-US"/>
              <a:pPr>
                <a:defRPr/>
              </a:pPr>
              <a:t>3/10/2013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040029-FB8E-41EC-B8D9-3F459C8067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F60A02-BC85-4B10-B1D4-ED249CA23358}" type="datetimeFigureOut">
              <a:rPr lang="en-US"/>
              <a:pPr>
                <a:defRPr/>
              </a:pPr>
              <a:t>3/10/2013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CBA405-0458-4E00-94D9-5A70902B51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DE366849-6067-4939-AFF4-B93DCE304FFB}" type="datetimeFigureOut">
              <a:rPr lang="en-US"/>
              <a:pPr>
                <a:defRPr/>
              </a:pPr>
              <a:t>3/10/2013</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7262384F-A7CD-4333-98A4-915DC2D187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64EA3-A525-469F-85E0-0CF345195B4F}" type="datetimeFigureOut">
              <a:rPr lang="en-US"/>
              <a:pPr>
                <a:defRPr/>
              </a:pPr>
              <a:t>3/10/2013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AEE87A-A948-44E4-9808-EBE53B2BF3F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08FF331-7DE5-4B3E-BD0A-7A1299147432}" type="datetimeFigureOut">
              <a:rPr lang="en-US"/>
              <a:pPr>
                <a:defRPr/>
              </a:pPr>
              <a:t>3/10/2013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E05DB26-9E46-4F78-B932-C74C3DF979D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EE08A5D-1F00-4D00-9EE3-55E48B4F557C}" type="datetimeFigureOut">
              <a:rPr lang="en-US"/>
              <a:pPr>
                <a:defRPr/>
              </a:pPr>
              <a:t>3/10/2013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F41C55B-1053-4469-94DD-D3D92DEB5B8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2067602-5EDA-4B90-B8E1-11C5CEAFC32E}" type="datetimeFigureOut">
              <a:rPr lang="en-US"/>
              <a:pPr>
                <a:defRPr/>
              </a:pPr>
              <a:t>3/10/2013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35887BE-85B4-4AD1-8A6A-EE530CB5C14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5959BD9-A62D-47DD-A88F-7ED5D3C3E59C}" type="datetimeFigureOut">
              <a:rPr lang="en-US"/>
              <a:pPr>
                <a:defRPr/>
              </a:pPr>
              <a:t>3/10/2013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DDC5D0B-7E31-42AE-B343-0912B8B3D8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CC61ADC-D7F0-4AB9-B416-B693776B1937}" type="datetimeFigureOut">
              <a:rPr lang="en-US"/>
              <a:pPr>
                <a:defRPr/>
              </a:pPr>
              <a:t>3/10/2013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27F2821-6F0E-443F-B8C3-7674420E205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A8F10E0-EE9A-4B35-8A39-A0362CEDE69A}" type="datetimeFigureOut">
              <a:rPr lang="en-US"/>
              <a:pPr>
                <a:defRPr/>
              </a:pPr>
              <a:t>3/10/2013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7DC2FEAE-6B3B-4684-8930-10B72C6EDA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B3F31C-EA1F-4119-931E-ADD9192601CE}" type="datetimeFigureOut">
              <a:rPr lang="en-US"/>
              <a:pPr>
                <a:defRPr/>
              </a:pPr>
              <a:t>3/10/2013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A078FF-9E85-4627-9226-8FDA1730BB1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952D47B-A99E-497E-B5A4-A0766033E545}" type="datetimeFigureOut">
              <a:rPr lang="en-US"/>
              <a:pPr>
                <a:defRPr/>
              </a:pPr>
              <a:t>3/10/2013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ED024FA-B9CB-4988-92ED-34B0921CAB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9407FBF-E71D-43FB-BE0B-F269093F4B9D}" type="datetimeFigureOut">
              <a:rPr lang="en-US"/>
              <a:pPr>
                <a:defRPr/>
              </a:pPr>
              <a:t>3/10/2013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CDE942A-D3BD-4D08-A117-DB0408D4593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AD1A561-0948-4C82-A141-916E45652AD8}" type="datetimeFigureOut">
              <a:rPr lang="en-US"/>
              <a:pPr>
                <a:defRPr/>
              </a:pPr>
              <a:t>3/10/2013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0D007C-BB16-4BB8-A9EE-8CB593441D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AD55A7-7341-4F27-92A6-569B7DFDBEA0}" type="datetimeFigureOut">
              <a:rPr lang="en-US"/>
              <a:pPr>
                <a:defRPr/>
              </a:pPr>
              <a:t>3/10/2013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1898F-06D1-4471-ABCE-DECCC51946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5120C4-A0F8-4EEA-B8D1-414FAC562FC8}" type="datetimeFigureOut">
              <a:rPr lang="en-US"/>
              <a:pPr>
                <a:defRPr/>
              </a:pPr>
              <a:t>3/10/2013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9008AFA-4400-4D04-8D26-084838D4D0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B61FF9F-FF2D-49F4-8B7D-C1F450098C24}" type="datetimeFigureOut">
              <a:rPr lang="en-US"/>
              <a:pPr>
                <a:defRPr/>
              </a:pPr>
              <a:t>3/10/2013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55BB51C-95C8-4FF5-910D-E5813C5DB4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FCA2D23-8B5F-4FBE-82F0-98C290D5ECB3}" type="datetimeFigureOut">
              <a:rPr lang="en-US"/>
              <a:pPr>
                <a:defRPr/>
              </a:pPr>
              <a:t>3/10/2013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5A97E99-D925-4044-8596-B6CB54F6AC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59C2DA8-7588-4438-AA70-548B2AA92409}" type="datetimeFigureOut">
              <a:rPr lang="en-US"/>
              <a:pPr>
                <a:defRPr/>
              </a:pPr>
              <a:t>3/10/2013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3F28441-CB65-4AA6-8758-6288897CB1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926739-C380-473E-BF10-A2EC1259B607}" type="datetimeFigureOut">
              <a:rPr lang="en-US"/>
              <a:pPr>
                <a:defRPr/>
              </a:pPr>
              <a:t>3/10/2013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DEB637-12C0-4C19-B420-1E412A96AE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2C5C158-F27F-48B0-92AD-F01A424990D8}" type="datetimeFigureOut">
              <a:rPr lang="en-US"/>
              <a:pPr>
                <a:defRPr/>
              </a:pPr>
              <a:t>3/10/2013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1612293-DBF6-43FE-9963-DC32FE4E9F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67C0966-FBF5-406B-8868-BFD64DA5A5B0}" type="datetimeFigureOut">
              <a:rPr lang="en-US"/>
              <a:pPr>
                <a:defRPr/>
              </a:pPr>
              <a:t>3/10/2013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60BB160-667D-4AFF-815B-9BAAD02924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699" r:id="rId2"/>
    <p:sldLayoutId id="2147483707"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13316"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3317"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F287BECA-7F72-40D9-9A45-F733CA309CCE}" type="datetimeFigureOut">
              <a:rPr lang="en-US"/>
              <a:pPr>
                <a:defRPr/>
              </a:pPr>
              <a:t>3/10/2013</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EDE0458B-8193-4547-B795-5F6B3980C4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8" r:id="rId1"/>
    <p:sldLayoutId id="2147483706" r:id="rId2"/>
    <p:sldLayoutId id="2147483709" r:id="rId3"/>
    <p:sldLayoutId id="2147483705" r:id="rId4"/>
    <p:sldLayoutId id="2147483710" r:id="rId5"/>
    <p:sldLayoutId id="2147483704" r:id="rId6"/>
    <p:sldLayoutId id="2147483703" r:id="rId7"/>
    <p:sldLayoutId id="2147483711" r:id="rId8"/>
    <p:sldLayoutId id="2147483712" r:id="rId9"/>
    <p:sldLayoutId id="2147483702" r:id="rId10"/>
    <p:sldLayoutId id="214748370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a:defRPr>
      </a:lvl2pPr>
      <a:lvl3pPr algn="l" rtl="0" eaLnBrk="0" fontAlgn="base" hangingPunct="0">
        <a:spcBef>
          <a:spcPct val="0"/>
        </a:spcBef>
        <a:spcAft>
          <a:spcPct val="0"/>
        </a:spcAft>
        <a:defRPr sz="4600">
          <a:solidFill>
            <a:schemeClr val="tx1"/>
          </a:solidFill>
          <a:latin typeface="Franklin Gothic Book"/>
        </a:defRPr>
      </a:lvl3pPr>
      <a:lvl4pPr algn="l" rtl="0" eaLnBrk="0" fontAlgn="base" hangingPunct="0">
        <a:spcBef>
          <a:spcPct val="0"/>
        </a:spcBef>
        <a:spcAft>
          <a:spcPct val="0"/>
        </a:spcAft>
        <a:defRPr sz="4600">
          <a:solidFill>
            <a:schemeClr val="tx1"/>
          </a:solidFill>
          <a:latin typeface="Franklin Gothic Book"/>
        </a:defRPr>
      </a:lvl4pPr>
      <a:lvl5pPr algn="l" rtl="0" eaLnBrk="0" fontAlgn="base" hangingPunct="0">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Title 1"/>
          <p:cNvPicPr>
            <a:picLocks noGrp="1" noChangeArrowheads="1"/>
          </p:cNvPicPr>
          <p:nvPr>
            <p:ph type="ctrTitle"/>
          </p:nvPr>
        </p:nvPicPr>
        <p:blipFill>
          <a:blip r:embed="rId2"/>
          <a:srcRect/>
          <a:stretch>
            <a:fillRect/>
          </a:stretch>
        </p:blipFill>
        <p:spPr bwMode="auto">
          <a:xfrm>
            <a:off x="469900" y="542925"/>
            <a:ext cx="8240713" cy="2054225"/>
          </a:xfrm>
        </p:spPr>
      </p:pic>
      <p:sp>
        <p:nvSpPr>
          <p:cNvPr id="25602" name="Subtitle 2"/>
          <p:cNvSpPr>
            <a:spLocks noGrp="1"/>
          </p:cNvSpPr>
          <p:nvPr>
            <p:ph type="subTitle" idx="1"/>
          </p:nvPr>
        </p:nvSpPr>
        <p:spPr>
          <a:xfrm>
            <a:off x="533400" y="5562600"/>
            <a:ext cx="8077200" cy="1143000"/>
          </a:xfrm>
        </p:spPr>
        <p:txBody>
          <a:bodyPr/>
          <a:lstStyle/>
          <a:p>
            <a:pPr eaLnBrk="1" hangingPunct="1">
              <a:lnSpc>
                <a:spcPct val="90000"/>
              </a:lnSpc>
            </a:pPr>
            <a:endParaRPr lang="en-US" sz="1500" smtClean="0">
              <a:latin typeface="Arial Black" pitchFamily="34" charset="0"/>
            </a:endParaRPr>
          </a:p>
          <a:p>
            <a:pPr eaLnBrk="1" hangingPunct="1">
              <a:lnSpc>
                <a:spcPct val="90000"/>
              </a:lnSpc>
            </a:pPr>
            <a:r>
              <a:rPr lang="en-US" smtClean="0">
                <a:latin typeface="Arial Black" pitchFamily="34" charset="0"/>
              </a:rPr>
              <a:t>Presentation By: Rob Hardwick D.D.S.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95300" y="152400"/>
            <a:ext cx="7467600" cy="715963"/>
          </a:xfrm>
        </p:spPr>
        <p:txBody>
          <a:bodyPr/>
          <a:lstStyle/>
          <a:p>
            <a:pPr eaLnBrk="1" hangingPunct="1"/>
            <a:r>
              <a:rPr lang="en-US" sz="4200" smtClean="0"/>
              <a:t>                 </a:t>
            </a:r>
            <a:r>
              <a:rPr lang="en-US" sz="3600" smtClean="0"/>
              <a:t>Pano 11-20-2012</a:t>
            </a:r>
          </a:p>
        </p:txBody>
      </p:sp>
      <p:pic>
        <p:nvPicPr>
          <p:cNvPr id="34818" name="Picture 5" descr="_MG_0975"/>
          <p:cNvPicPr>
            <a:picLocks noGrp="1" noChangeAspect="1" noChangeArrowheads="1"/>
          </p:cNvPicPr>
          <p:nvPr>
            <p:ph idx="4294967295"/>
          </p:nvPr>
        </p:nvPicPr>
        <p:blipFill>
          <a:blip r:embed="rId2"/>
          <a:srcRect/>
          <a:stretch>
            <a:fillRect/>
          </a:stretch>
        </p:blipFill>
        <p:spPr>
          <a:xfrm>
            <a:off x="304800" y="1066800"/>
            <a:ext cx="8534400" cy="5689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95300" y="123825"/>
            <a:ext cx="7467600" cy="563563"/>
          </a:xfrm>
        </p:spPr>
        <p:txBody>
          <a:bodyPr/>
          <a:lstStyle/>
          <a:p>
            <a:pPr eaLnBrk="1" hangingPunct="1"/>
            <a:r>
              <a:rPr lang="en-US" sz="4000" smtClean="0"/>
              <a:t>             </a:t>
            </a:r>
            <a:r>
              <a:rPr lang="en-US" sz="3600" smtClean="0"/>
              <a:t>Perio probing  11-20-12</a:t>
            </a:r>
          </a:p>
        </p:txBody>
      </p:sp>
      <p:sp>
        <p:nvSpPr>
          <p:cNvPr id="35842" name="Rectangle 3"/>
          <p:cNvSpPr>
            <a:spLocks noGrp="1"/>
          </p:cNvSpPr>
          <p:nvPr>
            <p:ph type="body" idx="1"/>
          </p:nvPr>
        </p:nvSpPr>
        <p:spPr/>
        <p:txBody>
          <a:bodyPr/>
          <a:lstStyle/>
          <a:p>
            <a:pPr eaLnBrk="1" hangingPunct="1"/>
            <a:endParaRPr lang="en-US" smtClean="0"/>
          </a:p>
        </p:txBody>
      </p:sp>
      <p:pic>
        <p:nvPicPr>
          <p:cNvPr id="35843" name="Picture 4" descr="_MG_0949"/>
          <p:cNvPicPr>
            <a:picLocks noChangeAspect="1" noChangeArrowheads="1"/>
          </p:cNvPicPr>
          <p:nvPr/>
        </p:nvPicPr>
        <p:blipFill>
          <a:blip r:embed="rId2"/>
          <a:srcRect/>
          <a:stretch>
            <a:fillRect/>
          </a:stretch>
        </p:blipFill>
        <p:spPr bwMode="auto">
          <a:xfrm>
            <a:off x="76200" y="914400"/>
            <a:ext cx="9067800" cy="58007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762000" y="0"/>
            <a:ext cx="6019800" cy="533400"/>
          </a:xfrm>
        </p:spPr>
        <p:txBody>
          <a:bodyPr/>
          <a:lstStyle/>
          <a:p>
            <a:pPr eaLnBrk="1" hangingPunct="1"/>
            <a:r>
              <a:rPr lang="en-US" sz="3200" smtClean="0"/>
              <a:t>                Radiographs</a:t>
            </a:r>
            <a:r>
              <a:rPr lang="en-US" sz="2400" smtClean="0"/>
              <a:t>   11-20-12</a:t>
            </a:r>
          </a:p>
        </p:txBody>
      </p:sp>
      <p:sp>
        <p:nvSpPr>
          <p:cNvPr id="36866" name="Rectangle 5"/>
          <p:cNvSpPr>
            <a:spLocks noGrp="1"/>
          </p:cNvSpPr>
          <p:nvPr>
            <p:ph type="body" idx="1"/>
          </p:nvPr>
        </p:nvSpPr>
        <p:spPr>
          <a:xfrm>
            <a:off x="466725" y="561975"/>
            <a:ext cx="7467600" cy="762000"/>
          </a:xfrm>
        </p:spPr>
        <p:txBody>
          <a:bodyPr/>
          <a:lstStyle/>
          <a:p>
            <a:pPr eaLnBrk="1" hangingPunct="1">
              <a:lnSpc>
                <a:spcPct val="80000"/>
              </a:lnSpc>
            </a:pPr>
            <a:r>
              <a:rPr lang="en-US" sz="2000" smtClean="0"/>
              <a:t>Abscessed teeth #5 with mesial and distal vertical bone loss.</a:t>
            </a:r>
          </a:p>
          <a:p>
            <a:pPr eaLnBrk="1" hangingPunct="1">
              <a:lnSpc>
                <a:spcPct val="80000"/>
              </a:lnSpc>
            </a:pPr>
            <a:r>
              <a:rPr lang="en-US" sz="2000" smtClean="0"/>
              <a:t>#19 root tips.</a:t>
            </a:r>
          </a:p>
          <a:p>
            <a:pPr eaLnBrk="1" hangingPunct="1">
              <a:lnSpc>
                <a:spcPct val="80000"/>
              </a:lnSpc>
            </a:pPr>
            <a:r>
              <a:rPr lang="en-US" sz="2000" smtClean="0"/>
              <a:t>#24 endo PFC.</a:t>
            </a:r>
          </a:p>
          <a:p>
            <a:pPr eaLnBrk="1" hangingPunct="1">
              <a:lnSpc>
                <a:spcPct val="80000"/>
              </a:lnSpc>
            </a:pPr>
            <a:r>
              <a:rPr lang="en-US" sz="2000" smtClean="0"/>
              <a:t>Deep decay on distal of #30 and possible pulp involvement.</a:t>
            </a:r>
          </a:p>
          <a:p>
            <a:pPr eaLnBrk="1" hangingPunct="1">
              <a:lnSpc>
                <a:spcPct val="80000"/>
              </a:lnSpc>
            </a:pPr>
            <a:endParaRPr lang="en-US" sz="2000" smtClean="0"/>
          </a:p>
        </p:txBody>
      </p:sp>
      <p:pic>
        <p:nvPicPr>
          <p:cNvPr id="36867" name="Picture 6" descr="_MG_0869"/>
          <p:cNvPicPr>
            <a:picLocks noChangeAspect="1" noChangeArrowheads="1"/>
          </p:cNvPicPr>
          <p:nvPr/>
        </p:nvPicPr>
        <p:blipFill>
          <a:blip r:embed="rId2"/>
          <a:srcRect/>
          <a:stretch>
            <a:fillRect/>
          </a:stretch>
        </p:blipFill>
        <p:spPr bwMode="auto">
          <a:xfrm>
            <a:off x="0" y="1905000"/>
            <a:ext cx="9144000" cy="3430588"/>
          </a:xfrm>
          <a:prstGeom prst="rect">
            <a:avLst/>
          </a:prstGeom>
          <a:noFill/>
          <a:ln w="9525">
            <a:noFill/>
            <a:miter lim="800000"/>
            <a:headEnd/>
            <a:tailEnd/>
          </a:ln>
        </p:spPr>
      </p:pic>
      <p:sp>
        <p:nvSpPr>
          <p:cNvPr id="36868" name="Text Box 7"/>
          <p:cNvSpPr txBox="1">
            <a:spLocks noChangeArrowheads="1"/>
          </p:cNvSpPr>
          <p:nvPr/>
        </p:nvSpPr>
        <p:spPr bwMode="auto">
          <a:xfrm>
            <a:off x="517525" y="5827713"/>
            <a:ext cx="8093075" cy="366712"/>
          </a:xfrm>
          <a:prstGeom prst="rect">
            <a:avLst/>
          </a:prstGeom>
          <a:noFill/>
          <a:ln w="9525">
            <a:noFill/>
            <a:miter lim="800000"/>
            <a:headEnd/>
            <a:tailEnd/>
          </a:ln>
        </p:spPr>
        <p:txBody>
          <a:bodyPr>
            <a:spAutoFit/>
          </a:bodyPr>
          <a:lstStyle/>
          <a:p>
            <a:endParaRPr lang="en-US" sz="1800"/>
          </a:p>
        </p:txBody>
      </p:sp>
      <p:sp>
        <p:nvSpPr>
          <p:cNvPr id="36869" name="Text Box 9"/>
          <p:cNvSpPr txBox="1">
            <a:spLocks noChangeArrowheads="1"/>
          </p:cNvSpPr>
          <p:nvPr/>
        </p:nvSpPr>
        <p:spPr bwMode="auto">
          <a:xfrm>
            <a:off x="228600" y="5791200"/>
            <a:ext cx="184150" cy="366713"/>
          </a:xfrm>
          <a:prstGeom prst="rect">
            <a:avLst/>
          </a:prstGeom>
          <a:noFill/>
          <a:ln w="9525">
            <a:noFill/>
            <a:miter lim="800000"/>
            <a:headEnd/>
            <a:tailEnd/>
          </a:ln>
        </p:spPr>
        <p:txBody>
          <a:bodyPr wrap="none">
            <a:spAutoFit/>
          </a:bodyPr>
          <a:lstStyle/>
          <a:p>
            <a:endParaRPr lang="en-US" sz="1800"/>
          </a:p>
        </p:txBody>
      </p:sp>
      <p:sp>
        <p:nvSpPr>
          <p:cNvPr id="36870" name="Text Box 10"/>
          <p:cNvSpPr txBox="1">
            <a:spLocks noChangeArrowheads="1"/>
          </p:cNvSpPr>
          <p:nvPr/>
        </p:nvSpPr>
        <p:spPr bwMode="auto">
          <a:xfrm>
            <a:off x="365125" y="5456238"/>
            <a:ext cx="8778875" cy="1190625"/>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2" pitchFamily="18" charset="2"/>
              <a:buChar char=""/>
            </a:pPr>
            <a:r>
              <a:rPr lang="en-US" sz="1800"/>
              <a:t>His perio disease and dental decay rate seem relatively modest considering the exposed dentin, lack of dental maintenance and poor home care with the exception of #5, hopeless perio, #19 and #30 with extensive decay.</a:t>
            </a:r>
          </a:p>
          <a:p>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381125" y="180975"/>
            <a:ext cx="7467600" cy="411163"/>
          </a:xfrm>
        </p:spPr>
        <p:txBody>
          <a:bodyPr/>
          <a:lstStyle/>
          <a:p>
            <a:pPr eaLnBrk="1" hangingPunct="1"/>
            <a:r>
              <a:rPr lang="en-US" sz="4000" smtClean="0"/>
              <a:t>        </a:t>
            </a:r>
            <a:r>
              <a:rPr lang="en-US" sz="3600" smtClean="0"/>
              <a:t>Upper Right Posteriors</a:t>
            </a:r>
          </a:p>
        </p:txBody>
      </p:sp>
      <p:sp>
        <p:nvSpPr>
          <p:cNvPr id="37890" name="Rectangle 3"/>
          <p:cNvSpPr>
            <a:spLocks noGrp="1"/>
          </p:cNvSpPr>
          <p:nvPr>
            <p:ph type="body" idx="1"/>
          </p:nvPr>
        </p:nvSpPr>
        <p:spPr>
          <a:xfrm>
            <a:off x="0" y="457200"/>
            <a:ext cx="9144000" cy="6248400"/>
          </a:xfrm>
        </p:spPr>
        <p:txBody>
          <a:bodyPr/>
          <a:lstStyle/>
          <a:p>
            <a:pPr eaLnBrk="1" hangingPunct="1">
              <a:lnSpc>
                <a:spcPct val="90000"/>
              </a:lnSpc>
              <a:buFont typeface="Wingdings 2" pitchFamily="18" charset="2"/>
              <a:buNone/>
            </a:pPr>
            <a:r>
              <a:rPr lang="en-US" sz="2000" smtClean="0"/>
              <a:t>     </a:t>
            </a:r>
          </a:p>
          <a:p>
            <a:pPr eaLnBrk="1" hangingPunct="1">
              <a:lnSpc>
                <a:spcPct val="90000"/>
              </a:lnSpc>
              <a:buFont typeface="Wingdings 2" pitchFamily="18" charset="2"/>
              <a:buNone/>
            </a:pPr>
            <a:r>
              <a:rPr lang="en-US" sz="2000" smtClean="0"/>
              <a:t>                      Buccal				              Palatal</a:t>
            </a:r>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buFont typeface="Wingdings 2" pitchFamily="18" charset="2"/>
              <a:buNone/>
            </a:pPr>
            <a:endParaRPr lang="en-US" sz="2000" smtClean="0"/>
          </a:p>
          <a:p>
            <a:pPr eaLnBrk="1" hangingPunct="1">
              <a:lnSpc>
                <a:spcPct val="90000"/>
              </a:lnSpc>
            </a:pPr>
            <a:endParaRPr lang="en-US" sz="1800" smtClean="0"/>
          </a:p>
          <a:p>
            <a:pPr eaLnBrk="1" hangingPunct="1">
              <a:lnSpc>
                <a:spcPct val="90000"/>
              </a:lnSpc>
            </a:pPr>
            <a:endParaRPr lang="en-US" sz="1800" smtClean="0"/>
          </a:p>
          <a:p>
            <a:pPr eaLnBrk="1" hangingPunct="1">
              <a:lnSpc>
                <a:spcPct val="90000"/>
              </a:lnSpc>
            </a:pPr>
            <a:r>
              <a:rPr lang="en-US" sz="1800" smtClean="0"/>
              <a:t>Missing #4.				</a:t>
            </a:r>
          </a:p>
          <a:p>
            <a:pPr eaLnBrk="1" hangingPunct="1">
              <a:lnSpc>
                <a:spcPct val="90000"/>
              </a:lnSpc>
            </a:pPr>
            <a:endParaRPr lang="en-US" sz="1800" smtClean="0"/>
          </a:p>
          <a:p>
            <a:pPr eaLnBrk="1" hangingPunct="1">
              <a:lnSpc>
                <a:spcPct val="90000"/>
              </a:lnSpc>
            </a:pPr>
            <a:r>
              <a:rPr lang="en-US" sz="1800" smtClean="0"/>
              <a:t>Perio abscess #5 with suppuration.</a:t>
            </a:r>
          </a:p>
          <a:p>
            <a:pPr eaLnBrk="1" hangingPunct="1">
              <a:lnSpc>
                <a:spcPct val="90000"/>
              </a:lnSpc>
            </a:pPr>
            <a:endParaRPr lang="en-US" sz="1800" smtClean="0"/>
          </a:p>
          <a:p>
            <a:pPr eaLnBrk="1" hangingPunct="1">
              <a:lnSpc>
                <a:spcPct val="90000"/>
              </a:lnSpc>
            </a:pPr>
            <a:r>
              <a:rPr lang="en-US" sz="1800" smtClean="0"/>
              <a:t>MB fracture of #3 with decay.</a:t>
            </a:r>
          </a:p>
          <a:p>
            <a:pPr eaLnBrk="1" hangingPunct="1">
              <a:lnSpc>
                <a:spcPct val="90000"/>
              </a:lnSpc>
            </a:pPr>
            <a:endParaRPr lang="en-US" sz="1800" smtClean="0"/>
          </a:p>
          <a:p>
            <a:pPr eaLnBrk="1" hangingPunct="1">
              <a:lnSpc>
                <a:spcPct val="90000"/>
              </a:lnSpc>
            </a:pPr>
            <a:r>
              <a:rPr lang="en-US" sz="1800" smtClean="0"/>
              <a:t>Gingiva is fibrous and 	non-stippled.</a:t>
            </a:r>
          </a:p>
          <a:p>
            <a:pPr eaLnBrk="1" hangingPunct="1">
              <a:lnSpc>
                <a:spcPct val="90000"/>
              </a:lnSpc>
              <a:buFont typeface="Wingdings 2" pitchFamily="18" charset="2"/>
              <a:buNone/>
            </a:pPr>
            <a:endParaRPr lang="en-US" sz="1800" smtClean="0"/>
          </a:p>
        </p:txBody>
      </p:sp>
      <p:pic>
        <p:nvPicPr>
          <p:cNvPr id="37891" name="Picture 4" descr="_MG_0786"/>
          <p:cNvPicPr>
            <a:picLocks noChangeAspect="1" noChangeArrowheads="1"/>
          </p:cNvPicPr>
          <p:nvPr/>
        </p:nvPicPr>
        <p:blipFill>
          <a:blip r:embed="rId2"/>
          <a:srcRect/>
          <a:stretch>
            <a:fillRect/>
          </a:stretch>
        </p:blipFill>
        <p:spPr bwMode="auto">
          <a:xfrm>
            <a:off x="0" y="1143000"/>
            <a:ext cx="4495800" cy="2743200"/>
          </a:xfrm>
          <a:prstGeom prst="rect">
            <a:avLst/>
          </a:prstGeom>
          <a:noFill/>
          <a:ln w="9525">
            <a:noFill/>
            <a:miter lim="800000"/>
            <a:headEnd/>
            <a:tailEnd/>
          </a:ln>
        </p:spPr>
      </p:pic>
      <p:pic>
        <p:nvPicPr>
          <p:cNvPr id="37892" name="Picture 5" descr="_MG_0799"/>
          <p:cNvPicPr>
            <a:picLocks noChangeAspect="1" noChangeArrowheads="1"/>
          </p:cNvPicPr>
          <p:nvPr/>
        </p:nvPicPr>
        <p:blipFill>
          <a:blip r:embed="rId3"/>
          <a:srcRect/>
          <a:stretch>
            <a:fillRect/>
          </a:stretch>
        </p:blipFill>
        <p:spPr bwMode="auto">
          <a:xfrm>
            <a:off x="4572000" y="1143000"/>
            <a:ext cx="4572000" cy="274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6096000" y="1219200"/>
            <a:ext cx="3048000" cy="563563"/>
          </a:xfrm>
        </p:spPr>
        <p:txBody>
          <a:bodyPr/>
          <a:lstStyle/>
          <a:p>
            <a:pPr eaLnBrk="1" hangingPunct="1"/>
            <a:r>
              <a:rPr lang="en-US" sz="3600" smtClean="0"/>
              <a:t>Upper Right Posteriors</a:t>
            </a:r>
          </a:p>
        </p:txBody>
      </p:sp>
      <p:sp>
        <p:nvSpPr>
          <p:cNvPr id="38914" name="Rectangle 3"/>
          <p:cNvSpPr>
            <a:spLocks noGrp="1"/>
          </p:cNvSpPr>
          <p:nvPr>
            <p:ph type="body" idx="1"/>
          </p:nvPr>
        </p:nvSpPr>
        <p:spPr>
          <a:xfrm>
            <a:off x="0" y="4800600"/>
            <a:ext cx="9296400" cy="1905000"/>
          </a:xfrm>
        </p:spPr>
        <p:txBody>
          <a:bodyPr/>
          <a:lstStyle/>
          <a:p>
            <a:pPr eaLnBrk="1" hangingPunct="1">
              <a:lnSpc>
                <a:spcPct val="80000"/>
              </a:lnSpc>
            </a:pPr>
            <a:endParaRPr lang="en-US" sz="900" smtClean="0"/>
          </a:p>
          <a:p>
            <a:pPr eaLnBrk="1" hangingPunct="1">
              <a:lnSpc>
                <a:spcPct val="80000"/>
              </a:lnSpc>
            </a:pPr>
            <a:r>
              <a:rPr lang="en-US" sz="1800" smtClean="0">
                <a:latin typeface="Franklin Gothic Book"/>
              </a:rPr>
              <a:t>#3 mesial vertical bone loss with </a:t>
            </a:r>
          </a:p>
          <a:p>
            <a:pPr eaLnBrk="1" hangingPunct="1">
              <a:lnSpc>
                <a:spcPct val="80000"/>
              </a:lnSpc>
              <a:buFont typeface="Wingdings 2" pitchFamily="18" charset="2"/>
              <a:buNone/>
            </a:pPr>
            <a:r>
              <a:rPr lang="en-US" sz="1800" smtClean="0">
                <a:latin typeface="Franklin Gothic Book"/>
              </a:rPr>
              <a:t>	probable furcation involvement.</a:t>
            </a:r>
          </a:p>
          <a:p>
            <a:pPr eaLnBrk="1" hangingPunct="1">
              <a:lnSpc>
                <a:spcPct val="80000"/>
              </a:lnSpc>
            </a:pPr>
            <a:r>
              <a:rPr lang="en-US" sz="1800" smtClean="0">
                <a:latin typeface="Franklin Gothic Book"/>
              </a:rPr>
              <a:t>Horizontal bone loss between #2</a:t>
            </a:r>
          </a:p>
          <a:p>
            <a:pPr eaLnBrk="1" hangingPunct="1">
              <a:lnSpc>
                <a:spcPct val="80000"/>
              </a:lnSpc>
              <a:buFont typeface="Wingdings 2" pitchFamily="18" charset="2"/>
              <a:buNone/>
            </a:pPr>
            <a:r>
              <a:rPr lang="en-US" sz="1800" smtClean="0">
                <a:latin typeface="Franklin Gothic Book"/>
              </a:rPr>
              <a:t>	and #3. </a:t>
            </a:r>
          </a:p>
          <a:p>
            <a:pPr eaLnBrk="1" hangingPunct="1">
              <a:lnSpc>
                <a:spcPct val="80000"/>
              </a:lnSpc>
            </a:pPr>
            <a:r>
              <a:rPr lang="en-US" sz="1800" smtClean="0">
                <a:latin typeface="Franklin Gothic Book"/>
              </a:rPr>
              <a:t>#4 mesial and distal bone loss.</a:t>
            </a:r>
          </a:p>
          <a:p>
            <a:pPr eaLnBrk="1" hangingPunct="1">
              <a:lnSpc>
                <a:spcPct val="80000"/>
              </a:lnSpc>
            </a:pPr>
            <a:r>
              <a:rPr lang="en-US" sz="1800" smtClean="0">
                <a:latin typeface="Franklin Gothic Book"/>
              </a:rPr>
              <a:t>Large maxillary sinus</a:t>
            </a:r>
          </a:p>
          <a:p>
            <a:pPr eaLnBrk="1" hangingPunct="1">
              <a:lnSpc>
                <a:spcPct val="80000"/>
              </a:lnSpc>
            </a:pPr>
            <a:endParaRPr lang="en-US" sz="1800" smtClean="0">
              <a:latin typeface="Franklin Gothic Book"/>
            </a:endParaRPr>
          </a:p>
        </p:txBody>
      </p:sp>
      <p:pic>
        <p:nvPicPr>
          <p:cNvPr id="38915" name="Picture 5" descr="_MG_0954"/>
          <p:cNvPicPr>
            <a:picLocks noChangeAspect="1" noChangeArrowheads="1"/>
          </p:cNvPicPr>
          <p:nvPr/>
        </p:nvPicPr>
        <p:blipFill>
          <a:blip r:embed="rId2"/>
          <a:srcRect/>
          <a:stretch>
            <a:fillRect/>
          </a:stretch>
        </p:blipFill>
        <p:spPr bwMode="auto">
          <a:xfrm>
            <a:off x="4724400" y="4811713"/>
            <a:ext cx="4419600" cy="2046287"/>
          </a:xfrm>
          <a:prstGeom prst="rect">
            <a:avLst/>
          </a:prstGeom>
          <a:noFill/>
          <a:ln w="9525">
            <a:noFill/>
            <a:miter lim="800000"/>
            <a:headEnd/>
            <a:tailEnd/>
          </a:ln>
        </p:spPr>
      </p:pic>
      <p:pic>
        <p:nvPicPr>
          <p:cNvPr id="38916" name="Picture 7" descr="_MG_0874"/>
          <p:cNvPicPr>
            <a:picLocks noChangeAspect="1" noChangeArrowheads="1"/>
          </p:cNvPicPr>
          <p:nvPr/>
        </p:nvPicPr>
        <p:blipFill>
          <a:blip r:embed="rId3"/>
          <a:srcRect/>
          <a:stretch>
            <a:fillRect/>
          </a:stretch>
        </p:blipFill>
        <p:spPr bwMode="auto">
          <a:xfrm>
            <a:off x="152400" y="0"/>
            <a:ext cx="5867400" cy="4959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495300" y="314325"/>
            <a:ext cx="7467600" cy="411163"/>
          </a:xfrm>
        </p:spPr>
        <p:txBody>
          <a:bodyPr/>
          <a:lstStyle/>
          <a:p>
            <a:pPr eaLnBrk="1" hangingPunct="1"/>
            <a:r>
              <a:rPr lang="en-US" sz="4000" smtClean="0"/>
              <a:t>                   </a:t>
            </a:r>
            <a:r>
              <a:rPr lang="en-US" sz="3600" smtClean="0"/>
              <a:t>Upper Anteriors</a:t>
            </a:r>
          </a:p>
        </p:txBody>
      </p:sp>
      <p:sp>
        <p:nvSpPr>
          <p:cNvPr id="39938" name="Rectangle 3"/>
          <p:cNvSpPr>
            <a:spLocks noGrp="1"/>
          </p:cNvSpPr>
          <p:nvPr>
            <p:ph type="body" idx="1"/>
          </p:nvPr>
        </p:nvSpPr>
        <p:spPr>
          <a:xfrm>
            <a:off x="1809750" y="3781425"/>
            <a:ext cx="7000875" cy="2392363"/>
          </a:xfrm>
        </p:spPr>
        <p:txBody>
          <a:bodyPr/>
          <a:lstStyle/>
          <a:p>
            <a:pPr eaLnBrk="1" hangingPunct="1"/>
            <a:endParaRPr lang="en-US" sz="2000" smtClean="0"/>
          </a:p>
          <a:p>
            <a:pPr eaLnBrk="1" hangingPunct="1"/>
            <a:r>
              <a:rPr lang="en-US" sz="2000" smtClean="0"/>
              <a:t>Obvious parafunction which patient admits.</a:t>
            </a:r>
          </a:p>
          <a:p>
            <a:pPr eaLnBrk="1" hangingPunct="1"/>
            <a:r>
              <a:rPr lang="en-US" sz="2000" smtClean="0"/>
              <a:t>There is heavy incisal wear with cupping and chipping.</a:t>
            </a:r>
          </a:p>
          <a:p>
            <a:pPr eaLnBrk="1" hangingPunct="1"/>
            <a:r>
              <a:rPr lang="en-US" sz="2000" smtClean="0"/>
              <a:t>#7 and #10 are protrusive.</a:t>
            </a:r>
          </a:p>
          <a:p>
            <a:pPr eaLnBrk="1" hangingPunct="1"/>
            <a:r>
              <a:rPr lang="en-US" sz="2000" smtClean="0"/>
              <a:t>Gingiva appears fibrous.</a:t>
            </a:r>
          </a:p>
        </p:txBody>
      </p:sp>
      <p:sp>
        <p:nvSpPr>
          <p:cNvPr id="39939" name="Text Box 5"/>
          <p:cNvSpPr txBox="1">
            <a:spLocks noChangeArrowheads="1"/>
          </p:cNvSpPr>
          <p:nvPr/>
        </p:nvSpPr>
        <p:spPr bwMode="auto">
          <a:xfrm>
            <a:off x="6096000" y="1219200"/>
            <a:ext cx="1169988" cy="457200"/>
          </a:xfrm>
          <a:prstGeom prst="rect">
            <a:avLst/>
          </a:prstGeom>
          <a:noFill/>
          <a:ln w="9525">
            <a:noFill/>
            <a:miter lim="800000"/>
            <a:headEnd/>
            <a:tailEnd/>
          </a:ln>
        </p:spPr>
        <p:txBody>
          <a:bodyPr wrap="none">
            <a:spAutoFit/>
          </a:bodyPr>
          <a:lstStyle/>
          <a:p>
            <a:r>
              <a:rPr lang="en-US" sz="2400"/>
              <a:t>Lingual</a:t>
            </a:r>
          </a:p>
        </p:txBody>
      </p:sp>
      <p:pic>
        <p:nvPicPr>
          <p:cNvPr id="39940" name="Picture 6" descr="_MG_0810"/>
          <p:cNvPicPr>
            <a:picLocks noChangeAspect="1" noChangeArrowheads="1"/>
          </p:cNvPicPr>
          <p:nvPr/>
        </p:nvPicPr>
        <p:blipFill>
          <a:blip r:embed="rId2"/>
          <a:srcRect/>
          <a:stretch>
            <a:fillRect/>
          </a:stretch>
        </p:blipFill>
        <p:spPr bwMode="auto">
          <a:xfrm>
            <a:off x="0" y="1905000"/>
            <a:ext cx="4419600" cy="2071688"/>
          </a:xfrm>
          <a:prstGeom prst="rect">
            <a:avLst/>
          </a:prstGeom>
          <a:noFill/>
          <a:ln w="9525">
            <a:noFill/>
            <a:miter lim="800000"/>
            <a:headEnd/>
            <a:tailEnd/>
          </a:ln>
        </p:spPr>
      </p:pic>
      <p:pic>
        <p:nvPicPr>
          <p:cNvPr id="39941" name="Picture 7" descr="_MG_0782"/>
          <p:cNvPicPr>
            <a:picLocks noChangeAspect="1" noChangeArrowheads="1"/>
          </p:cNvPicPr>
          <p:nvPr/>
        </p:nvPicPr>
        <p:blipFill>
          <a:blip r:embed="rId3"/>
          <a:srcRect/>
          <a:stretch>
            <a:fillRect/>
          </a:stretch>
        </p:blipFill>
        <p:spPr bwMode="auto">
          <a:xfrm>
            <a:off x="4495800" y="1905000"/>
            <a:ext cx="4648200" cy="2030413"/>
          </a:xfrm>
          <a:prstGeom prst="rect">
            <a:avLst/>
          </a:prstGeom>
          <a:noFill/>
          <a:ln w="9525">
            <a:noFill/>
            <a:miter lim="800000"/>
            <a:headEnd/>
            <a:tailEnd/>
          </a:ln>
        </p:spPr>
      </p:pic>
      <p:sp>
        <p:nvSpPr>
          <p:cNvPr id="39942" name="Rectangle 8"/>
          <p:cNvSpPr>
            <a:spLocks noChangeArrowheads="1"/>
          </p:cNvSpPr>
          <p:nvPr/>
        </p:nvSpPr>
        <p:spPr bwMode="auto">
          <a:xfrm>
            <a:off x="1524000" y="1219200"/>
            <a:ext cx="1143000" cy="457200"/>
          </a:xfrm>
          <a:prstGeom prst="rect">
            <a:avLst/>
          </a:prstGeom>
          <a:noFill/>
          <a:ln w="9525">
            <a:noFill/>
            <a:miter lim="800000"/>
            <a:headEnd/>
            <a:tailEnd/>
          </a:ln>
        </p:spPr>
        <p:txBody>
          <a:bodyPr>
            <a:spAutoFit/>
          </a:bodyPr>
          <a:lstStyle/>
          <a:p>
            <a:r>
              <a:rPr lang="en-US" sz="2400"/>
              <a:t>Buccal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228600"/>
            <a:ext cx="7467600" cy="609600"/>
          </a:xfrm>
        </p:spPr>
        <p:txBody>
          <a:bodyPr/>
          <a:lstStyle/>
          <a:p>
            <a:pPr eaLnBrk="1" hangingPunct="1"/>
            <a:r>
              <a:rPr lang="en-US" sz="4000" smtClean="0"/>
              <a:t>                    </a:t>
            </a:r>
            <a:r>
              <a:rPr lang="en-US" sz="3600" smtClean="0"/>
              <a:t>Upper Anteriors</a:t>
            </a:r>
          </a:p>
        </p:txBody>
      </p:sp>
      <p:sp>
        <p:nvSpPr>
          <p:cNvPr id="40962" name="Rectangle 3"/>
          <p:cNvSpPr>
            <a:spLocks noGrp="1"/>
          </p:cNvSpPr>
          <p:nvPr>
            <p:ph type="body" idx="1"/>
          </p:nvPr>
        </p:nvSpPr>
        <p:spPr>
          <a:xfrm>
            <a:off x="0" y="4876800"/>
            <a:ext cx="4191000" cy="1219200"/>
          </a:xfrm>
        </p:spPr>
        <p:txBody>
          <a:bodyPr/>
          <a:lstStyle/>
          <a:p>
            <a:pPr eaLnBrk="1" hangingPunct="1">
              <a:lnSpc>
                <a:spcPct val="80000"/>
              </a:lnSpc>
            </a:pPr>
            <a:r>
              <a:rPr lang="en-US" sz="2000" smtClean="0"/>
              <a:t>Good horizontal bone except for #5.</a:t>
            </a:r>
          </a:p>
          <a:p>
            <a:pPr eaLnBrk="1" hangingPunct="1">
              <a:lnSpc>
                <a:spcPct val="80000"/>
              </a:lnSpc>
            </a:pPr>
            <a:endParaRPr lang="en-US" sz="2000" smtClean="0"/>
          </a:p>
          <a:p>
            <a:pPr eaLnBrk="1" hangingPunct="1">
              <a:lnSpc>
                <a:spcPct val="80000"/>
              </a:lnSpc>
            </a:pPr>
            <a:r>
              <a:rPr lang="en-US" sz="2000" smtClean="0"/>
              <a:t>Minimal decay or restorations.</a:t>
            </a:r>
          </a:p>
          <a:p>
            <a:pPr eaLnBrk="1" hangingPunct="1">
              <a:lnSpc>
                <a:spcPct val="80000"/>
              </a:lnSpc>
            </a:pPr>
            <a:endParaRPr lang="en-US" sz="2000" smtClean="0"/>
          </a:p>
          <a:p>
            <a:pPr eaLnBrk="1" hangingPunct="1">
              <a:lnSpc>
                <a:spcPct val="80000"/>
              </a:lnSpc>
            </a:pPr>
            <a:endParaRPr lang="en-US" sz="1800" smtClean="0"/>
          </a:p>
        </p:txBody>
      </p:sp>
      <p:pic>
        <p:nvPicPr>
          <p:cNvPr id="40963" name="Picture 4" descr="_MG_0860"/>
          <p:cNvPicPr>
            <a:picLocks noChangeAspect="1" noChangeArrowheads="1"/>
          </p:cNvPicPr>
          <p:nvPr/>
        </p:nvPicPr>
        <p:blipFill>
          <a:blip r:embed="rId2"/>
          <a:srcRect/>
          <a:stretch>
            <a:fillRect/>
          </a:stretch>
        </p:blipFill>
        <p:spPr bwMode="auto">
          <a:xfrm>
            <a:off x="0" y="1219200"/>
            <a:ext cx="9144000" cy="2933700"/>
          </a:xfrm>
          <a:prstGeom prst="rect">
            <a:avLst/>
          </a:prstGeom>
          <a:noFill/>
          <a:ln w="9525">
            <a:noFill/>
            <a:miter lim="800000"/>
            <a:headEnd/>
            <a:tailEnd/>
          </a:ln>
        </p:spPr>
      </p:pic>
      <p:pic>
        <p:nvPicPr>
          <p:cNvPr id="40964" name="Picture 5" descr="_MG_0962"/>
          <p:cNvPicPr>
            <a:picLocks noChangeAspect="1" noChangeArrowheads="1"/>
          </p:cNvPicPr>
          <p:nvPr/>
        </p:nvPicPr>
        <p:blipFill>
          <a:blip r:embed="rId3"/>
          <a:srcRect l="-694" t="12500" r="1619" b="23264"/>
          <a:stretch>
            <a:fillRect/>
          </a:stretch>
        </p:blipFill>
        <p:spPr bwMode="auto">
          <a:xfrm>
            <a:off x="4191000" y="4572000"/>
            <a:ext cx="4953000" cy="21399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542925" y="266700"/>
            <a:ext cx="7467600" cy="334963"/>
          </a:xfrm>
        </p:spPr>
        <p:txBody>
          <a:bodyPr/>
          <a:lstStyle/>
          <a:p>
            <a:pPr eaLnBrk="1" hangingPunct="1"/>
            <a:r>
              <a:rPr lang="en-US" sz="4000" smtClean="0"/>
              <a:t>               </a:t>
            </a:r>
            <a:r>
              <a:rPr lang="en-US" sz="3600" smtClean="0"/>
              <a:t>Upper Left Posteriors</a:t>
            </a:r>
            <a:r>
              <a:rPr lang="en-US" sz="2400" smtClean="0">
                <a:latin typeface="Arial" charset="0"/>
              </a:rPr>
              <a:t> </a:t>
            </a:r>
          </a:p>
        </p:txBody>
      </p:sp>
      <p:sp>
        <p:nvSpPr>
          <p:cNvPr id="41986" name="Rectangle 3"/>
          <p:cNvSpPr>
            <a:spLocks noGrp="1"/>
          </p:cNvSpPr>
          <p:nvPr>
            <p:ph type="body" idx="1"/>
          </p:nvPr>
        </p:nvSpPr>
        <p:spPr>
          <a:xfrm>
            <a:off x="2066925" y="4114800"/>
            <a:ext cx="5314950" cy="2743200"/>
          </a:xfrm>
        </p:spPr>
        <p:txBody>
          <a:bodyPr/>
          <a:lstStyle/>
          <a:p>
            <a:pPr eaLnBrk="1" hangingPunct="1"/>
            <a:endParaRPr lang="en-US" sz="2000" smtClean="0"/>
          </a:p>
          <a:p>
            <a:pPr eaLnBrk="1" hangingPunct="1"/>
            <a:endParaRPr lang="en-US" sz="2000" smtClean="0"/>
          </a:p>
          <a:p>
            <a:pPr eaLnBrk="1" hangingPunct="1"/>
            <a:r>
              <a:rPr lang="en-US" sz="2000" smtClean="0"/>
              <a:t>Palatal cusps worn off bicuspids.</a:t>
            </a:r>
          </a:p>
          <a:p>
            <a:pPr eaLnBrk="1" hangingPunct="1"/>
            <a:endParaRPr lang="en-US" sz="2000" smtClean="0"/>
          </a:p>
          <a:p>
            <a:pPr eaLnBrk="1" hangingPunct="1"/>
            <a:r>
              <a:rPr lang="en-US" sz="2000" smtClean="0"/>
              <a:t>Puffy, red, nonstippled interproximals.</a:t>
            </a:r>
          </a:p>
          <a:p>
            <a:pPr eaLnBrk="1" hangingPunct="1">
              <a:buFont typeface="Wingdings 2" pitchFamily="18" charset="2"/>
              <a:buNone/>
            </a:pPr>
            <a:r>
              <a:rPr lang="en-US" sz="2000" smtClean="0"/>
              <a:t> </a:t>
            </a:r>
          </a:p>
        </p:txBody>
      </p:sp>
      <p:sp>
        <p:nvSpPr>
          <p:cNvPr id="41987" name="Text Box 4"/>
          <p:cNvSpPr txBox="1">
            <a:spLocks noChangeArrowheads="1"/>
          </p:cNvSpPr>
          <p:nvPr/>
        </p:nvSpPr>
        <p:spPr bwMode="auto">
          <a:xfrm>
            <a:off x="1279525" y="696913"/>
            <a:ext cx="1381125" cy="701675"/>
          </a:xfrm>
          <a:prstGeom prst="rect">
            <a:avLst/>
          </a:prstGeom>
          <a:noFill/>
          <a:ln w="9525">
            <a:noFill/>
            <a:miter lim="800000"/>
            <a:headEnd/>
            <a:tailEnd/>
          </a:ln>
        </p:spPr>
        <p:txBody>
          <a:bodyPr wrap="none">
            <a:spAutoFit/>
          </a:bodyPr>
          <a:lstStyle/>
          <a:p>
            <a:r>
              <a:rPr lang="en-US" sz="2000"/>
              <a:t>    </a:t>
            </a:r>
          </a:p>
          <a:p>
            <a:r>
              <a:rPr lang="en-US" sz="2000"/>
              <a:t>      Palatal</a:t>
            </a:r>
          </a:p>
        </p:txBody>
      </p:sp>
      <p:sp>
        <p:nvSpPr>
          <p:cNvPr id="41988" name="Text Box 5"/>
          <p:cNvSpPr txBox="1">
            <a:spLocks noChangeArrowheads="1"/>
          </p:cNvSpPr>
          <p:nvPr/>
        </p:nvSpPr>
        <p:spPr bwMode="auto">
          <a:xfrm>
            <a:off x="5927725" y="773113"/>
            <a:ext cx="1506538" cy="701675"/>
          </a:xfrm>
          <a:prstGeom prst="rect">
            <a:avLst/>
          </a:prstGeom>
          <a:noFill/>
          <a:ln w="9525">
            <a:noFill/>
            <a:miter lim="800000"/>
            <a:headEnd/>
            <a:tailEnd/>
          </a:ln>
        </p:spPr>
        <p:txBody>
          <a:bodyPr wrap="none">
            <a:spAutoFit/>
          </a:bodyPr>
          <a:lstStyle/>
          <a:p>
            <a:r>
              <a:rPr lang="en-US" sz="2000"/>
              <a:t>     </a:t>
            </a:r>
          </a:p>
          <a:p>
            <a:r>
              <a:rPr lang="en-US" sz="2000"/>
              <a:t>        Buccal</a:t>
            </a:r>
          </a:p>
        </p:txBody>
      </p:sp>
      <p:pic>
        <p:nvPicPr>
          <p:cNvPr id="41989" name="Picture 7" descr="_MG_0797"/>
          <p:cNvPicPr>
            <a:picLocks noChangeAspect="1" noChangeArrowheads="1"/>
          </p:cNvPicPr>
          <p:nvPr/>
        </p:nvPicPr>
        <p:blipFill>
          <a:blip r:embed="rId2"/>
          <a:srcRect/>
          <a:stretch>
            <a:fillRect/>
          </a:stretch>
        </p:blipFill>
        <p:spPr bwMode="auto">
          <a:xfrm>
            <a:off x="4572000" y="1524000"/>
            <a:ext cx="4572000" cy="2554288"/>
          </a:xfrm>
          <a:prstGeom prst="rect">
            <a:avLst/>
          </a:prstGeom>
          <a:noFill/>
          <a:ln w="9525">
            <a:noFill/>
            <a:miter lim="800000"/>
            <a:headEnd/>
            <a:tailEnd/>
          </a:ln>
        </p:spPr>
      </p:pic>
      <p:pic>
        <p:nvPicPr>
          <p:cNvPr id="41990" name="Picture 9" descr="_MG_0803 - Copy"/>
          <p:cNvPicPr>
            <a:picLocks noChangeAspect="1" noChangeArrowheads="1"/>
          </p:cNvPicPr>
          <p:nvPr/>
        </p:nvPicPr>
        <p:blipFill>
          <a:blip r:embed="rId3"/>
          <a:srcRect/>
          <a:stretch>
            <a:fillRect/>
          </a:stretch>
        </p:blipFill>
        <p:spPr bwMode="auto">
          <a:xfrm>
            <a:off x="0" y="1524000"/>
            <a:ext cx="4495800" cy="25288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304800" y="381000"/>
            <a:ext cx="2438400" cy="685800"/>
          </a:xfrm>
        </p:spPr>
        <p:txBody>
          <a:bodyPr/>
          <a:lstStyle/>
          <a:p>
            <a:pPr eaLnBrk="1" hangingPunct="1"/>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3600" smtClean="0"/>
              <a:t>Upper Left</a:t>
            </a:r>
            <a:br>
              <a:rPr lang="en-US" sz="3600" smtClean="0"/>
            </a:br>
            <a:r>
              <a:rPr lang="en-US" sz="3600" smtClean="0"/>
              <a:t>Posteriors</a:t>
            </a:r>
          </a:p>
        </p:txBody>
      </p:sp>
      <p:sp>
        <p:nvSpPr>
          <p:cNvPr id="43010" name="Rectangle 3"/>
          <p:cNvSpPr>
            <a:spLocks noGrp="1"/>
          </p:cNvSpPr>
          <p:nvPr>
            <p:ph type="body" idx="1"/>
          </p:nvPr>
        </p:nvSpPr>
        <p:spPr>
          <a:xfrm>
            <a:off x="314325" y="4791075"/>
            <a:ext cx="4114800" cy="1905000"/>
          </a:xfrm>
        </p:spPr>
        <p:txBody>
          <a:bodyPr/>
          <a:lstStyle/>
          <a:p>
            <a:pPr eaLnBrk="1" hangingPunct="1">
              <a:lnSpc>
                <a:spcPct val="80000"/>
              </a:lnSpc>
            </a:pPr>
            <a:endParaRPr lang="en-US" sz="2000" smtClean="0"/>
          </a:p>
          <a:p>
            <a:pPr eaLnBrk="1" hangingPunct="1">
              <a:lnSpc>
                <a:spcPct val="80000"/>
              </a:lnSpc>
            </a:pPr>
            <a:r>
              <a:rPr lang="en-US" sz="2000" smtClean="0"/>
              <a:t>Minimal radiographic</a:t>
            </a:r>
          </a:p>
          <a:p>
            <a:pPr eaLnBrk="1" hangingPunct="1">
              <a:lnSpc>
                <a:spcPct val="80000"/>
              </a:lnSpc>
              <a:buFont typeface="Wingdings 2" pitchFamily="18" charset="2"/>
              <a:buNone/>
            </a:pPr>
            <a:r>
              <a:rPr lang="en-US" sz="2000" smtClean="0"/>
              <a:t>	bone loss.</a:t>
            </a:r>
          </a:p>
          <a:p>
            <a:pPr eaLnBrk="1" hangingPunct="1">
              <a:lnSpc>
                <a:spcPct val="80000"/>
              </a:lnSpc>
            </a:pPr>
            <a:r>
              <a:rPr lang="en-US" sz="2000" smtClean="0"/>
              <a:t>No interproximal decay.</a:t>
            </a:r>
          </a:p>
          <a:p>
            <a:pPr eaLnBrk="1" hangingPunct="1">
              <a:lnSpc>
                <a:spcPct val="80000"/>
              </a:lnSpc>
            </a:pPr>
            <a:r>
              <a:rPr lang="en-US" sz="2000" smtClean="0"/>
              <a:t>No restorations.</a:t>
            </a:r>
          </a:p>
          <a:p>
            <a:pPr eaLnBrk="1" hangingPunct="1">
              <a:lnSpc>
                <a:spcPct val="80000"/>
              </a:lnSpc>
            </a:pPr>
            <a:r>
              <a:rPr lang="en-US" sz="2000" smtClean="0"/>
              <a:t>Radiolucency apex #12.</a:t>
            </a:r>
          </a:p>
        </p:txBody>
      </p:sp>
      <p:pic>
        <p:nvPicPr>
          <p:cNvPr id="43011" name="Picture 4" descr="_MG_0955"/>
          <p:cNvPicPr>
            <a:picLocks noChangeAspect="1" noChangeArrowheads="1"/>
          </p:cNvPicPr>
          <p:nvPr/>
        </p:nvPicPr>
        <p:blipFill>
          <a:blip r:embed="rId2"/>
          <a:srcRect/>
          <a:stretch>
            <a:fillRect/>
          </a:stretch>
        </p:blipFill>
        <p:spPr bwMode="auto">
          <a:xfrm>
            <a:off x="4572000" y="4748213"/>
            <a:ext cx="4114800" cy="2109787"/>
          </a:xfrm>
          <a:prstGeom prst="rect">
            <a:avLst/>
          </a:prstGeom>
          <a:noFill/>
          <a:ln w="9525">
            <a:noFill/>
            <a:miter lim="800000"/>
            <a:headEnd/>
            <a:tailEnd/>
          </a:ln>
        </p:spPr>
      </p:pic>
      <p:pic>
        <p:nvPicPr>
          <p:cNvPr id="43012" name="Picture 5" descr="_MG_0884"/>
          <p:cNvPicPr>
            <a:picLocks noChangeAspect="1" noChangeArrowheads="1"/>
          </p:cNvPicPr>
          <p:nvPr/>
        </p:nvPicPr>
        <p:blipFill>
          <a:blip r:embed="rId3"/>
          <a:srcRect/>
          <a:stretch>
            <a:fillRect/>
          </a:stretch>
        </p:blipFill>
        <p:spPr bwMode="auto">
          <a:xfrm>
            <a:off x="3810000" y="0"/>
            <a:ext cx="5181600" cy="47228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2228850" y="342900"/>
            <a:ext cx="4905375" cy="762000"/>
          </a:xfrm>
        </p:spPr>
        <p:txBody>
          <a:bodyPr/>
          <a:lstStyle/>
          <a:p>
            <a:pPr eaLnBrk="1" hangingPunct="1"/>
            <a:r>
              <a:rPr lang="en-US" sz="3600" smtClean="0"/>
              <a:t>Lower Left Posteriors</a:t>
            </a:r>
          </a:p>
        </p:txBody>
      </p:sp>
      <p:sp>
        <p:nvSpPr>
          <p:cNvPr id="44034" name="Rectangle 3"/>
          <p:cNvSpPr>
            <a:spLocks noGrp="1"/>
          </p:cNvSpPr>
          <p:nvPr>
            <p:ph type="body" idx="1"/>
          </p:nvPr>
        </p:nvSpPr>
        <p:spPr>
          <a:xfrm flipV="1">
            <a:off x="314325" y="6983413"/>
            <a:ext cx="7391400" cy="169862"/>
          </a:xfrm>
        </p:spPr>
        <p:txBody>
          <a:bodyPr/>
          <a:lstStyle/>
          <a:p>
            <a:pPr eaLnBrk="1" hangingPunct="1">
              <a:lnSpc>
                <a:spcPct val="80000"/>
              </a:lnSpc>
              <a:buFont typeface="Wingdings 2" pitchFamily="18" charset="2"/>
              <a:buNone/>
            </a:pPr>
            <a:endParaRPr lang="en-US" sz="900" smtClean="0"/>
          </a:p>
        </p:txBody>
      </p:sp>
      <p:pic>
        <p:nvPicPr>
          <p:cNvPr id="44035" name="Picture 4" descr="_MG_0805"/>
          <p:cNvPicPr>
            <a:picLocks noChangeAspect="1" noChangeArrowheads="1"/>
          </p:cNvPicPr>
          <p:nvPr/>
        </p:nvPicPr>
        <p:blipFill>
          <a:blip r:embed="rId2"/>
          <a:srcRect/>
          <a:stretch>
            <a:fillRect/>
          </a:stretch>
        </p:blipFill>
        <p:spPr bwMode="auto">
          <a:xfrm>
            <a:off x="152400" y="2328863"/>
            <a:ext cx="5029200" cy="2192337"/>
          </a:xfrm>
          <a:prstGeom prst="rect">
            <a:avLst/>
          </a:prstGeom>
          <a:noFill/>
          <a:ln w="9525">
            <a:noFill/>
            <a:miter lim="800000"/>
            <a:headEnd/>
            <a:tailEnd/>
          </a:ln>
        </p:spPr>
      </p:pic>
      <p:pic>
        <p:nvPicPr>
          <p:cNvPr id="44036" name="Picture 5" descr="_MG_0793"/>
          <p:cNvPicPr>
            <a:picLocks noChangeAspect="1" noChangeArrowheads="1"/>
          </p:cNvPicPr>
          <p:nvPr/>
        </p:nvPicPr>
        <p:blipFill>
          <a:blip r:embed="rId3"/>
          <a:srcRect/>
          <a:stretch>
            <a:fillRect/>
          </a:stretch>
        </p:blipFill>
        <p:spPr bwMode="auto">
          <a:xfrm>
            <a:off x="5257800" y="2319338"/>
            <a:ext cx="3886200" cy="2176462"/>
          </a:xfrm>
          <a:prstGeom prst="rect">
            <a:avLst/>
          </a:prstGeom>
          <a:noFill/>
          <a:ln w="9525">
            <a:noFill/>
            <a:miter lim="800000"/>
            <a:headEnd/>
            <a:tailEnd/>
          </a:ln>
        </p:spPr>
      </p:pic>
      <p:sp>
        <p:nvSpPr>
          <p:cNvPr id="44037" name="Text Box 6"/>
          <p:cNvSpPr txBox="1">
            <a:spLocks noChangeArrowheads="1"/>
          </p:cNvSpPr>
          <p:nvPr/>
        </p:nvSpPr>
        <p:spPr bwMode="auto">
          <a:xfrm>
            <a:off x="2041525" y="1789113"/>
            <a:ext cx="920750" cy="366712"/>
          </a:xfrm>
          <a:prstGeom prst="rect">
            <a:avLst/>
          </a:prstGeom>
          <a:noFill/>
          <a:ln w="9525">
            <a:noFill/>
            <a:miter lim="800000"/>
            <a:headEnd/>
            <a:tailEnd/>
          </a:ln>
        </p:spPr>
        <p:txBody>
          <a:bodyPr wrap="none">
            <a:spAutoFit/>
          </a:bodyPr>
          <a:lstStyle/>
          <a:p>
            <a:r>
              <a:rPr lang="en-US" sz="1800"/>
              <a:t>Lingual</a:t>
            </a:r>
          </a:p>
        </p:txBody>
      </p:sp>
      <p:sp>
        <p:nvSpPr>
          <p:cNvPr id="44038" name="Text Box 7"/>
          <p:cNvSpPr txBox="1">
            <a:spLocks noChangeArrowheads="1"/>
          </p:cNvSpPr>
          <p:nvPr/>
        </p:nvSpPr>
        <p:spPr bwMode="auto">
          <a:xfrm>
            <a:off x="6842125" y="1798638"/>
            <a:ext cx="869950" cy="366712"/>
          </a:xfrm>
          <a:prstGeom prst="rect">
            <a:avLst/>
          </a:prstGeom>
          <a:noFill/>
          <a:ln w="9525">
            <a:noFill/>
            <a:miter lim="800000"/>
            <a:headEnd/>
            <a:tailEnd/>
          </a:ln>
        </p:spPr>
        <p:txBody>
          <a:bodyPr wrap="none">
            <a:spAutoFit/>
          </a:bodyPr>
          <a:lstStyle/>
          <a:p>
            <a:r>
              <a:rPr lang="en-US" sz="1800"/>
              <a:t>Buccal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p:nvPr>
        </p:nvSpPr>
        <p:spPr>
          <a:xfrm>
            <a:off x="457200" y="152400"/>
            <a:ext cx="7467600" cy="762000"/>
          </a:xfrm>
        </p:spPr>
        <p:txBody>
          <a:bodyPr/>
          <a:lstStyle/>
          <a:p>
            <a:pPr eaLnBrk="1" hangingPunct="1"/>
            <a:r>
              <a:rPr lang="en-US" sz="3600" smtClean="0"/>
              <a:t>                   </a:t>
            </a:r>
            <a:r>
              <a:rPr lang="en-US" sz="3200" u="sng" smtClean="0"/>
              <a:t>Personal History</a:t>
            </a:r>
          </a:p>
        </p:txBody>
      </p:sp>
      <p:sp>
        <p:nvSpPr>
          <p:cNvPr id="26626" name="Content Placeholder 6"/>
          <p:cNvSpPr>
            <a:spLocks noGrp="1"/>
          </p:cNvSpPr>
          <p:nvPr>
            <p:ph idx="1"/>
          </p:nvPr>
        </p:nvSpPr>
        <p:spPr>
          <a:xfrm>
            <a:off x="0" y="714375"/>
            <a:ext cx="9144000" cy="3200400"/>
          </a:xfrm>
        </p:spPr>
        <p:txBody>
          <a:bodyPr/>
          <a:lstStyle/>
          <a:p>
            <a:pPr eaLnBrk="1" hangingPunct="1"/>
            <a:r>
              <a:rPr lang="en-US" sz="2000" smtClean="0"/>
              <a:t>53 year-old male , was born and raised in Pampa, TX, (town of 15,000). He earned a GED. </a:t>
            </a:r>
          </a:p>
          <a:p>
            <a:pPr eaLnBrk="1" hangingPunct="1"/>
            <a:r>
              <a:rPr lang="en-US" sz="2000" smtClean="0"/>
              <a:t>He got married at age 18, divorced at 22. </a:t>
            </a:r>
          </a:p>
          <a:p>
            <a:pPr eaLnBrk="1" hangingPunct="1"/>
            <a:r>
              <a:rPr lang="en-US" sz="2000" smtClean="0"/>
              <a:t>He got a job at Cabot Co. as a stacker of carbon black (basically is burnt oil used in tires), where he worked for 3 years. </a:t>
            </a:r>
          </a:p>
          <a:p>
            <a:pPr eaLnBrk="1" hangingPunct="1"/>
            <a:r>
              <a:rPr lang="en-US" sz="2000" smtClean="0"/>
              <a:t>He joined the Air Force and was stationed in California for 6 years. He got remarried while in the Air Force. </a:t>
            </a:r>
          </a:p>
          <a:p>
            <a:pPr eaLnBrk="1" hangingPunct="1"/>
            <a:r>
              <a:rPr lang="en-US" sz="2000" smtClean="0"/>
              <a:t>Then he attended a 2- year electronic tech school in California. </a:t>
            </a:r>
          </a:p>
          <a:p>
            <a:pPr eaLnBrk="1" hangingPunct="1"/>
            <a:r>
              <a:rPr lang="en-US" sz="2000" smtClean="0"/>
              <a:t>Later he worked for Qualimatrix in Emeryville, CA, working with lasers for 3 years. </a:t>
            </a:r>
          </a:p>
          <a:p>
            <a:pPr eaLnBrk="1" hangingPunct="1"/>
            <a:r>
              <a:rPr lang="en-US" sz="2000" smtClean="0"/>
              <a:t>He then moved back to Pampa and worked for Carbon Black Co. as a computer electronics tech for 7 years. </a:t>
            </a:r>
          </a:p>
          <a:p>
            <a:pPr eaLnBrk="1" hangingPunct="1"/>
            <a:r>
              <a:rPr lang="en-US" sz="2000" smtClean="0"/>
              <a:t>In 2001 he got divorced after 17 years and relocated to Olympia, WA, where he lived in a Salvation Army shelter and later in Spokane at Union Gospel Mission. </a:t>
            </a:r>
          </a:p>
          <a:p>
            <a:pPr eaLnBrk="1" hangingPunct="1"/>
            <a:r>
              <a:rPr lang="en-US" sz="2000" smtClean="0"/>
              <a:t>He received disability social security benefits, got remarried and moved to Colville, WA.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228600" y="400050"/>
            <a:ext cx="2438400" cy="1371600"/>
          </a:xfrm>
        </p:spPr>
        <p:txBody>
          <a:bodyPr/>
          <a:lstStyle/>
          <a:p>
            <a:pPr eaLnBrk="1" hangingPunct="1"/>
            <a:r>
              <a:rPr lang="en-US" sz="4000" smtClean="0"/>
              <a:t/>
            </a:r>
            <a:br>
              <a:rPr lang="en-US" sz="4000" smtClean="0"/>
            </a:br>
            <a:r>
              <a:rPr lang="en-US" sz="4000" smtClean="0"/>
              <a:t/>
            </a:r>
            <a:br>
              <a:rPr lang="en-US" sz="4000" smtClean="0"/>
            </a:br>
            <a:r>
              <a:rPr lang="en-US" sz="4000" smtClean="0"/>
              <a:t/>
            </a:r>
            <a:br>
              <a:rPr lang="en-US" sz="4000" smtClean="0"/>
            </a:br>
            <a:r>
              <a:rPr lang="en-US" sz="3600" smtClean="0"/>
              <a:t>Lower Left Posteriors</a:t>
            </a:r>
          </a:p>
        </p:txBody>
      </p:sp>
      <p:sp>
        <p:nvSpPr>
          <p:cNvPr id="45058" name="Rectangle 3"/>
          <p:cNvSpPr>
            <a:spLocks noGrp="1"/>
          </p:cNvSpPr>
          <p:nvPr>
            <p:ph type="body" idx="1"/>
          </p:nvPr>
        </p:nvSpPr>
        <p:spPr>
          <a:xfrm>
            <a:off x="-133350" y="7113588"/>
            <a:ext cx="3733800" cy="42862"/>
          </a:xfrm>
        </p:spPr>
        <p:txBody>
          <a:bodyPr/>
          <a:lstStyle/>
          <a:p>
            <a:pPr eaLnBrk="1" hangingPunct="1">
              <a:lnSpc>
                <a:spcPct val="80000"/>
              </a:lnSpc>
            </a:pPr>
            <a:endParaRPr lang="en-US" sz="900" smtClean="0"/>
          </a:p>
        </p:txBody>
      </p:sp>
      <p:pic>
        <p:nvPicPr>
          <p:cNvPr id="45059" name="Picture 4" descr="_MG_0880"/>
          <p:cNvPicPr>
            <a:picLocks noChangeAspect="1" noChangeArrowheads="1"/>
          </p:cNvPicPr>
          <p:nvPr/>
        </p:nvPicPr>
        <p:blipFill>
          <a:blip r:embed="rId2"/>
          <a:srcRect/>
          <a:stretch>
            <a:fillRect/>
          </a:stretch>
        </p:blipFill>
        <p:spPr bwMode="auto">
          <a:xfrm>
            <a:off x="3200400" y="0"/>
            <a:ext cx="5562600" cy="4832350"/>
          </a:xfrm>
          <a:prstGeom prst="rect">
            <a:avLst/>
          </a:prstGeom>
          <a:noFill/>
          <a:ln w="9525">
            <a:noFill/>
            <a:miter lim="800000"/>
            <a:headEnd/>
            <a:tailEnd/>
          </a:ln>
        </p:spPr>
      </p:pic>
      <p:pic>
        <p:nvPicPr>
          <p:cNvPr id="45060" name="Picture 5" descr="_MG_0958"/>
          <p:cNvPicPr>
            <a:picLocks noChangeAspect="1" noChangeArrowheads="1"/>
          </p:cNvPicPr>
          <p:nvPr/>
        </p:nvPicPr>
        <p:blipFill>
          <a:blip r:embed="rId3"/>
          <a:srcRect/>
          <a:stretch>
            <a:fillRect/>
          </a:stretch>
        </p:blipFill>
        <p:spPr bwMode="auto">
          <a:xfrm>
            <a:off x="4419600" y="4849813"/>
            <a:ext cx="3733800" cy="20081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2581275" y="400050"/>
            <a:ext cx="4029075" cy="960438"/>
          </a:xfrm>
        </p:spPr>
        <p:txBody>
          <a:bodyPr/>
          <a:lstStyle/>
          <a:p>
            <a:pPr eaLnBrk="1" hangingPunct="1"/>
            <a:r>
              <a:rPr lang="en-US" smtClean="0"/>
              <a:t> </a:t>
            </a:r>
            <a:r>
              <a:rPr lang="en-US" sz="3600" smtClean="0"/>
              <a:t>Lower Anteriors</a:t>
            </a:r>
          </a:p>
        </p:txBody>
      </p:sp>
      <p:sp>
        <p:nvSpPr>
          <p:cNvPr id="46082" name="Rectangle 3"/>
          <p:cNvSpPr>
            <a:spLocks noGrp="1"/>
          </p:cNvSpPr>
          <p:nvPr>
            <p:ph type="body" idx="1"/>
          </p:nvPr>
        </p:nvSpPr>
        <p:spPr>
          <a:xfrm flipV="1">
            <a:off x="152400" y="6858000"/>
            <a:ext cx="8763000" cy="42863"/>
          </a:xfrm>
        </p:spPr>
        <p:txBody>
          <a:bodyPr/>
          <a:lstStyle/>
          <a:p>
            <a:pPr eaLnBrk="1" hangingPunct="1">
              <a:lnSpc>
                <a:spcPct val="80000"/>
              </a:lnSpc>
            </a:pPr>
            <a:endParaRPr lang="en-US" sz="900" smtClean="0"/>
          </a:p>
        </p:txBody>
      </p:sp>
      <p:sp>
        <p:nvSpPr>
          <p:cNvPr id="46083" name="Text Box 4"/>
          <p:cNvSpPr txBox="1">
            <a:spLocks noChangeArrowheads="1"/>
          </p:cNvSpPr>
          <p:nvPr/>
        </p:nvSpPr>
        <p:spPr bwMode="auto">
          <a:xfrm>
            <a:off x="1314450" y="1943100"/>
            <a:ext cx="1143000" cy="366713"/>
          </a:xfrm>
          <a:prstGeom prst="rect">
            <a:avLst/>
          </a:prstGeom>
          <a:noFill/>
          <a:ln w="9525">
            <a:noFill/>
            <a:miter lim="800000"/>
            <a:headEnd/>
            <a:tailEnd/>
          </a:ln>
        </p:spPr>
        <p:txBody>
          <a:bodyPr>
            <a:spAutoFit/>
          </a:bodyPr>
          <a:lstStyle/>
          <a:p>
            <a:pPr>
              <a:spcBef>
                <a:spcPct val="50000"/>
              </a:spcBef>
            </a:pPr>
            <a:r>
              <a:rPr lang="en-US" sz="1800"/>
              <a:t>BUCCAL</a:t>
            </a:r>
          </a:p>
        </p:txBody>
      </p:sp>
      <p:sp>
        <p:nvSpPr>
          <p:cNvPr id="46084" name="Text Box 5"/>
          <p:cNvSpPr txBox="1">
            <a:spLocks noChangeArrowheads="1"/>
          </p:cNvSpPr>
          <p:nvPr/>
        </p:nvSpPr>
        <p:spPr bwMode="auto">
          <a:xfrm>
            <a:off x="6105525" y="1981200"/>
            <a:ext cx="1162050" cy="366713"/>
          </a:xfrm>
          <a:prstGeom prst="rect">
            <a:avLst/>
          </a:prstGeom>
          <a:noFill/>
          <a:ln w="9525">
            <a:noFill/>
            <a:miter lim="800000"/>
            <a:headEnd/>
            <a:tailEnd/>
          </a:ln>
        </p:spPr>
        <p:txBody>
          <a:bodyPr wrap="none">
            <a:spAutoFit/>
          </a:bodyPr>
          <a:lstStyle/>
          <a:p>
            <a:r>
              <a:rPr lang="en-US" sz="1800"/>
              <a:t>LINGUAL</a:t>
            </a:r>
          </a:p>
        </p:txBody>
      </p:sp>
      <p:pic>
        <p:nvPicPr>
          <p:cNvPr id="46085" name="Picture 6" descr="_MG_0785"/>
          <p:cNvPicPr>
            <a:picLocks noChangeAspect="1" noChangeArrowheads="1"/>
          </p:cNvPicPr>
          <p:nvPr/>
        </p:nvPicPr>
        <p:blipFill>
          <a:blip r:embed="rId2"/>
          <a:srcRect/>
          <a:stretch>
            <a:fillRect/>
          </a:stretch>
        </p:blipFill>
        <p:spPr bwMode="auto">
          <a:xfrm>
            <a:off x="4038600" y="2533650"/>
            <a:ext cx="5105400" cy="2173288"/>
          </a:xfrm>
          <a:prstGeom prst="rect">
            <a:avLst/>
          </a:prstGeom>
          <a:noFill/>
          <a:ln w="9525">
            <a:noFill/>
            <a:miter lim="800000"/>
            <a:headEnd/>
            <a:tailEnd/>
          </a:ln>
        </p:spPr>
      </p:pic>
      <p:pic>
        <p:nvPicPr>
          <p:cNvPr id="46086" name="Picture 7" descr="_MG_0808"/>
          <p:cNvPicPr>
            <a:picLocks noChangeAspect="1" noChangeArrowheads="1"/>
          </p:cNvPicPr>
          <p:nvPr/>
        </p:nvPicPr>
        <p:blipFill>
          <a:blip r:embed="rId3"/>
          <a:srcRect/>
          <a:stretch>
            <a:fillRect/>
          </a:stretch>
        </p:blipFill>
        <p:spPr bwMode="auto">
          <a:xfrm>
            <a:off x="0" y="2533650"/>
            <a:ext cx="3810000" cy="2165350"/>
          </a:xfrm>
          <a:prstGeom prst="rect">
            <a:avLst/>
          </a:prstGeom>
          <a:noFill/>
          <a:ln w="9525">
            <a:noFill/>
            <a:miter lim="800000"/>
            <a:headEnd/>
            <a:tailEnd/>
          </a:ln>
        </p:spPr>
      </p:pic>
      <p:sp>
        <p:nvSpPr>
          <p:cNvPr id="46087" name="Text Box 8"/>
          <p:cNvSpPr txBox="1">
            <a:spLocks noChangeArrowheads="1"/>
          </p:cNvSpPr>
          <p:nvPr/>
        </p:nvSpPr>
        <p:spPr bwMode="auto">
          <a:xfrm>
            <a:off x="1755775" y="5002213"/>
            <a:ext cx="5932488" cy="1979612"/>
          </a:xfrm>
          <a:prstGeom prst="rect">
            <a:avLst/>
          </a:prstGeom>
          <a:noFill/>
          <a:ln w="9525">
            <a:noFill/>
            <a:miter lim="800000"/>
            <a:headEnd/>
            <a:tailEnd/>
          </a:ln>
        </p:spPr>
        <p:txBody>
          <a:bodyPr wrap="none">
            <a:spAutoFit/>
          </a:bodyPr>
          <a:lstStyle/>
          <a:p>
            <a:r>
              <a:rPr lang="en-US" sz="2400"/>
              <a:t>Fibrous gingiva and heavy calculus.</a:t>
            </a:r>
          </a:p>
          <a:p>
            <a:r>
              <a:rPr lang="en-US" sz="2400"/>
              <a:t>#23 has unaesthetic PFC.</a:t>
            </a:r>
          </a:p>
          <a:p>
            <a:r>
              <a:rPr lang="en-US" sz="2400"/>
              <a:t>#25, #26 worn and fractured incisal edges.</a:t>
            </a:r>
          </a:p>
          <a:p>
            <a:r>
              <a:rPr lang="en-US" sz="2400"/>
              <a:t>#24 missing from childhood accident.</a:t>
            </a: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123825" y="695325"/>
            <a:ext cx="3952875" cy="960438"/>
          </a:xfrm>
        </p:spPr>
        <p:txBody>
          <a:bodyPr/>
          <a:lstStyle/>
          <a:p>
            <a:pPr eaLnBrk="1" hangingPunct="1"/>
            <a:r>
              <a:rPr lang="en-US" sz="4000" smtClean="0"/>
              <a:t/>
            </a:r>
            <a:br>
              <a:rPr lang="en-US" sz="4000" smtClean="0"/>
            </a:br>
            <a:r>
              <a:rPr lang="en-US" sz="3600" smtClean="0"/>
              <a:t>Lower Anteriors</a:t>
            </a:r>
            <a:r>
              <a:rPr lang="en-US" sz="4000" smtClean="0"/>
              <a:t/>
            </a:r>
            <a:br>
              <a:rPr lang="en-US" sz="4000" smtClean="0"/>
            </a:br>
            <a:endParaRPr lang="en-US" sz="4000" smtClean="0"/>
          </a:p>
        </p:txBody>
      </p:sp>
      <p:sp>
        <p:nvSpPr>
          <p:cNvPr id="47106" name="Rectangle 3"/>
          <p:cNvSpPr>
            <a:spLocks noGrp="1"/>
          </p:cNvSpPr>
          <p:nvPr>
            <p:ph type="body" idx="1"/>
          </p:nvPr>
        </p:nvSpPr>
        <p:spPr>
          <a:xfrm flipV="1">
            <a:off x="0" y="6972300"/>
            <a:ext cx="3352800" cy="42863"/>
          </a:xfrm>
        </p:spPr>
        <p:txBody>
          <a:bodyPr/>
          <a:lstStyle/>
          <a:p>
            <a:pPr eaLnBrk="1" hangingPunct="1">
              <a:lnSpc>
                <a:spcPct val="80000"/>
              </a:lnSpc>
            </a:pPr>
            <a:endParaRPr lang="en-US" sz="900" smtClean="0"/>
          </a:p>
        </p:txBody>
      </p:sp>
      <p:pic>
        <p:nvPicPr>
          <p:cNvPr id="47107" name="Picture 4" descr="_MG_0890"/>
          <p:cNvPicPr>
            <a:picLocks noChangeAspect="1" noChangeArrowheads="1"/>
          </p:cNvPicPr>
          <p:nvPr/>
        </p:nvPicPr>
        <p:blipFill>
          <a:blip r:embed="rId2"/>
          <a:srcRect/>
          <a:stretch>
            <a:fillRect/>
          </a:stretch>
        </p:blipFill>
        <p:spPr bwMode="auto">
          <a:xfrm>
            <a:off x="0" y="2447925"/>
            <a:ext cx="9144000" cy="4410075"/>
          </a:xfrm>
          <a:prstGeom prst="rect">
            <a:avLst/>
          </a:prstGeom>
          <a:noFill/>
          <a:ln w="9525">
            <a:noFill/>
            <a:miter lim="800000"/>
            <a:headEnd/>
            <a:tailEnd/>
          </a:ln>
        </p:spPr>
      </p:pic>
      <p:pic>
        <p:nvPicPr>
          <p:cNvPr id="47108" name="Picture 5" descr="_MG_0963"/>
          <p:cNvPicPr>
            <a:picLocks noChangeAspect="1" noChangeArrowheads="1"/>
          </p:cNvPicPr>
          <p:nvPr/>
        </p:nvPicPr>
        <p:blipFill>
          <a:blip r:embed="rId3"/>
          <a:srcRect/>
          <a:stretch>
            <a:fillRect/>
          </a:stretch>
        </p:blipFill>
        <p:spPr bwMode="auto">
          <a:xfrm>
            <a:off x="4267200" y="0"/>
            <a:ext cx="4876800" cy="24272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66725" y="341313"/>
            <a:ext cx="7467600" cy="1143000"/>
          </a:xfrm>
        </p:spPr>
        <p:txBody>
          <a:bodyPr/>
          <a:lstStyle/>
          <a:p>
            <a:pPr eaLnBrk="1" hangingPunct="1"/>
            <a:r>
              <a:rPr lang="en-US" sz="4000" smtClean="0"/>
              <a:t>             </a:t>
            </a:r>
            <a:r>
              <a:rPr lang="en-US" sz="3600" smtClean="0"/>
              <a:t>Lower Right Posteriors</a:t>
            </a:r>
          </a:p>
        </p:txBody>
      </p:sp>
      <p:sp>
        <p:nvSpPr>
          <p:cNvPr id="48130" name="Rectangle 3"/>
          <p:cNvSpPr>
            <a:spLocks noGrp="1"/>
          </p:cNvSpPr>
          <p:nvPr>
            <p:ph type="body" idx="1"/>
          </p:nvPr>
        </p:nvSpPr>
        <p:spPr>
          <a:xfrm flipV="1">
            <a:off x="514350" y="6972300"/>
            <a:ext cx="8077200" cy="42863"/>
          </a:xfrm>
        </p:spPr>
        <p:txBody>
          <a:bodyPr/>
          <a:lstStyle/>
          <a:p>
            <a:pPr eaLnBrk="1" hangingPunct="1">
              <a:lnSpc>
                <a:spcPct val="80000"/>
              </a:lnSpc>
            </a:pPr>
            <a:endParaRPr lang="en-US" sz="900" smtClean="0"/>
          </a:p>
        </p:txBody>
      </p:sp>
      <p:sp>
        <p:nvSpPr>
          <p:cNvPr id="48131" name="Text Box 4"/>
          <p:cNvSpPr txBox="1">
            <a:spLocks noChangeArrowheads="1"/>
          </p:cNvSpPr>
          <p:nvPr/>
        </p:nvSpPr>
        <p:spPr bwMode="auto">
          <a:xfrm>
            <a:off x="1593850" y="2008188"/>
            <a:ext cx="869950" cy="366712"/>
          </a:xfrm>
          <a:prstGeom prst="rect">
            <a:avLst/>
          </a:prstGeom>
          <a:noFill/>
          <a:ln w="9525">
            <a:noFill/>
            <a:miter lim="800000"/>
            <a:headEnd/>
            <a:tailEnd/>
          </a:ln>
        </p:spPr>
        <p:txBody>
          <a:bodyPr wrap="none">
            <a:spAutoFit/>
          </a:bodyPr>
          <a:lstStyle/>
          <a:p>
            <a:r>
              <a:rPr lang="en-US" sz="1800"/>
              <a:t>Buccal</a:t>
            </a:r>
          </a:p>
        </p:txBody>
      </p:sp>
      <p:sp>
        <p:nvSpPr>
          <p:cNvPr id="48132" name="Text Box 5"/>
          <p:cNvSpPr txBox="1">
            <a:spLocks noChangeArrowheads="1"/>
          </p:cNvSpPr>
          <p:nvPr/>
        </p:nvSpPr>
        <p:spPr bwMode="auto">
          <a:xfrm>
            <a:off x="6384925" y="2027238"/>
            <a:ext cx="920750" cy="366712"/>
          </a:xfrm>
          <a:prstGeom prst="rect">
            <a:avLst/>
          </a:prstGeom>
          <a:noFill/>
          <a:ln w="9525">
            <a:noFill/>
            <a:miter lim="800000"/>
            <a:headEnd/>
            <a:tailEnd/>
          </a:ln>
        </p:spPr>
        <p:txBody>
          <a:bodyPr wrap="none">
            <a:spAutoFit/>
          </a:bodyPr>
          <a:lstStyle/>
          <a:p>
            <a:r>
              <a:rPr lang="en-US" sz="1800"/>
              <a:t>Lingual</a:t>
            </a:r>
          </a:p>
        </p:txBody>
      </p:sp>
      <p:pic>
        <p:nvPicPr>
          <p:cNvPr id="48133" name="Picture 6" descr="_MG_0789"/>
          <p:cNvPicPr>
            <a:picLocks noChangeAspect="1" noChangeArrowheads="1"/>
          </p:cNvPicPr>
          <p:nvPr/>
        </p:nvPicPr>
        <p:blipFill>
          <a:blip r:embed="rId2"/>
          <a:srcRect/>
          <a:stretch>
            <a:fillRect/>
          </a:stretch>
        </p:blipFill>
        <p:spPr bwMode="auto">
          <a:xfrm>
            <a:off x="0" y="2678113"/>
            <a:ext cx="4343400" cy="2208212"/>
          </a:xfrm>
          <a:prstGeom prst="rect">
            <a:avLst/>
          </a:prstGeom>
          <a:noFill/>
          <a:ln w="9525">
            <a:noFill/>
            <a:miter lim="800000"/>
            <a:headEnd/>
            <a:tailEnd/>
          </a:ln>
        </p:spPr>
      </p:pic>
      <p:pic>
        <p:nvPicPr>
          <p:cNvPr id="48134" name="Picture 7" descr="_MG_0800"/>
          <p:cNvPicPr>
            <a:picLocks noChangeAspect="1" noChangeArrowheads="1"/>
          </p:cNvPicPr>
          <p:nvPr/>
        </p:nvPicPr>
        <p:blipFill>
          <a:blip r:embed="rId3"/>
          <a:srcRect/>
          <a:stretch>
            <a:fillRect/>
          </a:stretch>
        </p:blipFill>
        <p:spPr bwMode="auto">
          <a:xfrm>
            <a:off x="4572000" y="2657475"/>
            <a:ext cx="4572000" cy="2227263"/>
          </a:xfrm>
          <a:prstGeom prst="rect">
            <a:avLst/>
          </a:prstGeom>
          <a:noFill/>
          <a:ln w="9525">
            <a:noFill/>
            <a:miter lim="800000"/>
            <a:headEnd/>
            <a:tailEnd/>
          </a:ln>
        </p:spPr>
      </p:pic>
      <p:sp>
        <p:nvSpPr>
          <p:cNvPr id="48135" name="Text Box 8"/>
          <p:cNvSpPr txBox="1">
            <a:spLocks noChangeArrowheads="1"/>
          </p:cNvSpPr>
          <p:nvPr/>
        </p:nvSpPr>
        <p:spPr bwMode="auto">
          <a:xfrm>
            <a:off x="1374775" y="5160963"/>
            <a:ext cx="6638925" cy="946150"/>
          </a:xfrm>
          <a:prstGeom prst="rect">
            <a:avLst/>
          </a:prstGeom>
          <a:noFill/>
          <a:ln w="9525">
            <a:noFill/>
            <a:miter lim="800000"/>
            <a:headEnd/>
            <a:tailEnd/>
          </a:ln>
        </p:spPr>
        <p:txBody>
          <a:bodyPr wrap="none">
            <a:spAutoFit/>
          </a:bodyPr>
          <a:lstStyle/>
          <a:p>
            <a:r>
              <a:rPr lang="en-US"/>
              <a:t>#30 deep distal decay but asymptomatic.</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0" y="304800"/>
            <a:ext cx="4867275" cy="655638"/>
          </a:xfrm>
        </p:spPr>
        <p:txBody>
          <a:bodyPr/>
          <a:lstStyle/>
          <a:p>
            <a:pPr eaLnBrk="1" hangingPunct="1"/>
            <a:r>
              <a:rPr lang="en-US" sz="3600" smtClean="0"/>
              <a:t>Lower Right Posteriors</a:t>
            </a:r>
          </a:p>
        </p:txBody>
      </p:sp>
      <p:sp>
        <p:nvSpPr>
          <p:cNvPr id="49154" name="Rectangle 3"/>
          <p:cNvSpPr>
            <a:spLocks noGrp="1"/>
          </p:cNvSpPr>
          <p:nvPr>
            <p:ph type="body" idx="1"/>
          </p:nvPr>
        </p:nvSpPr>
        <p:spPr>
          <a:xfrm flipV="1">
            <a:off x="0" y="6972300"/>
            <a:ext cx="2514600" cy="42863"/>
          </a:xfrm>
        </p:spPr>
        <p:txBody>
          <a:bodyPr/>
          <a:lstStyle/>
          <a:p>
            <a:pPr eaLnBrk="1" hangingPunct="1">
              <a:lnSpc>
                <a:spcPct val="80000"/>
              </a:lnSpc>
            </a:pPr>
            <a:endParaRPr lang="en-US" sz="900" smtClean="0"/>
          </a:p>
        </p:txBody>
      </p:sp>
      <p:pic>
        <p:nvPicPr>
          <p:cNvPr id="49155" name="Picture 4" descr="_MG_0960"/>
          <p:cNvPicPr>
            <a:picLocks noChangeAspect="1" noChangeArrowheads="1"/>
          </p:cNvPicPr>
          <p:nvPr/>
        </p:nvPicPr>
        <p:blipFill>
          <a:blip r:embed="rId2"/>
          <a:srcRect/>
          <a:stretch>
            <a:fillRect/>
          </a:stretch>
        </p:blipFill>
        <p:spPr bwMode="auto">
          <a:xfrm>
            <a:off x="4933950" y="0"/>
            <a:ext cx="3962400" cy="1363663"/>
          </a:xfrm>
          <a:prstGeom prst="rect">
            <a:avLst/>
          </a:prstGeom>
          <a:noFill/>
          <a:ln w="9525">
            <a:noFill/>
            <a:miter lim="800000"/>
            <a:headEnd/>
            <a:tailEnd/>
          </a:ln>
        </p:spPr>
      </p:pic>
      <p:pic>
        <p:nvPicPr>
          <p:cNvPr id="49156" name="Picture 7" descr="_MG_0850"/>
          <p:cNvPicPr>
            <a:picLocks noChangeAspect="1" noChangeArrowheads="1"/>
          </p:cNvPicPr>
          <p:nvPr/>
        </p:nvPicPr>
        <p:blipFill>
          <a:blip r:embed="rId3"/>
          <a:srcRect/>
          <a:stretch>
            <a:fillRect/>
          </a:stretch>
        </p:blipFill>
        <p:spPr bwMode="auto">
          <a:xfrm>
            <a:off x="0" y="1639888"/>
            <a:ext cx="5724525" cy="5218112"/>
          </a:xfrm>
          <a:prstGeom prst="rect">
            <a:avLst/>
          </a:prstGeom>
          <a:noFill/>
          <a:ln w="9525">
            <a:noFill/>
            <a:miter lim="800000"/>
            <a:headEnd/>
            <a:tailEnd/>
          </a:ln>
        </p:spPr>
      </p:pic>
      <p:sp>
        <p:nvSpPr>
          <p:cNvPr id="49157" name="Text Box 8"/>
          <p:cNvSpPr txBox="1">
            <a:spLocks noChangeArrowheads="1"/>
          </p:cNvSpPr>
          <p:nvPr/>
        </p:nvSpPr>
        <p:spPr bwMode="auto">
          <a:xfrm>
            <a:off x="5775325" y="3341688"/>
            <a:ext cx="3368675" cy="1616075"/>
          </a:xfrm>
          <a:prstGeom prst="rect">
            <a:avLst/>
          </a:prstGeom>
          <a:noFill/>
          <a:ln w="9525">
            <a:noFill/>
            <a:miter lim="800000"/>
            <a:headEnd/>
            <a:tailEnd/>
          </a:ln>
        </p:spPr>
        <p:txBody>
          <a:bodyPr>
            <a:spAutoFit/>
          </a:bodyPr>
          <a:lstStyle/>
          <a:p>
            <a:r>
              <a:rPr lang="en-US" sz="2000"/>
              <a:t>#30 Deep distal decay.</a:t>
            </a:r>
          </a:p>
          <a:p>
            <a:r>
              <a:rPr lang="en-US" sz="2000"/>
              <a:t>#31 distal perio pocket not</a:t>
            </a:r>
          </a:p>
          <a:p>
            <a:r>
              <a:rPr lang="en-US" sz="2000"/>
              <a:t>apparent on radiograph.</a:t>
            </a:r>
          </a:p>
          <a:p>
            <a:r>
              <a:rPr lang="en-US" sz="2000"/>
              <a:t>Good perio prognosis from</a:t>
            </a:r>
          </a:p>
          <a:p>
            <a:r>
              <a:rPr lang="en-US" sz="2000"/>
              <a:t>radiograph.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3505200" y="0"/>
            <a:ext cx="2819400" cy="685800"/>
          </a:xfrm>
        </p:spPr>
        <p:txBody>
          <a:bodyPr/>
          <a:lstStyle/>
          <a:p>
            <a:pPr eaLnBrk="1" hangingPunct="1"/>
            <a:r>
              <a:rPr lang="en-US" sz="3600" smtClean="0"/>
              <a:t>Right Side</a:t>
            </a:r>
          </a:p>
        </p:txBody>
      </p:sp>
      <p:sp>
        <p:nvSpPr>
          <p:cNvPr id="50178" name="Rectangle 3"/>
          <p:cNvSpPr>
            <a:spLocks noGrp="1"/>
          </p:cNvSpPr>
          <p:nvPr>
            <p:ph type="body" idx="1"/>
          </p:nvPr>
        </p:nvSpPr>
        <p:spPr>
          <a:xfrm>
            <a:off x="457200" y="6599238"/>
            <a:ext cx="8153400" cy="258762"/>
          </a:xfrm>
        </p:spPr>
        <p:txBody>
          <a:bodyPr/>
          <a:lstStyle/>
          <a:p>
            <a:pPr eaLnBrk="1" hangingPunct="1">
              <a:lnSpc>
                <a:spcPct val="80000"/>
              </a:lnSpc>
            </a:pPr>
            <a:endParaRPr lang="en-US" sz="1300" smtClean="0"/>
          </a:p>
        </p:txBody>
      </p:sp>
      <p:pic>
        <p:nvPicPr>
          <p:cNvPr id="50179" name="Picture 4" descr="_MG_0869"/>
          <p:cNvPicPr>
            <a:picLocks noChangeAspect="1" noChangeArrowheads="1"/>
          </p:cNvPicPr>
          <p:nvPr/>
        </p:nvPicPr>
        <p:blipFill>
          <a:blip r:embed="rId2"/>
          <a:srcRect l="4167" t="25694" r="45139" b="22917"/>
          <a:stretch>
            <a:fillRect/>
          </a:stretch>
        </p:blipFill>
        <p:spPr bwMode="auto">
          <a:xfrm>
            <a:off x="0" y="677863"/>
            <a:ext cx="9144000" cy="61801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3048000" y="0"/>
            <a:ext cx="3190875" cy="808038"/>
          </a:xfrm>
        </p:spPr>
        <p:txBody>
          <a:bodyPr/>
          <a:lstStyle/>
          <a:p>
            <a:pPr eaLnBrk="1" hangingPunct="1"/>
            <a:r>
              <a:rPr lang="en-US" sz="4000" smtClean="0"/>
              <a:t>   </a:t>
            </a:r>
            <a:r>
              <a:rPr lang="en-US" sz="3600" smtClean="0"/>
              <a:t>Left Side</a:t>
            </a:r>
          </a:p>
        </p:txBody>
      </p:sp>
      <p:sp>
        <p:nvSpPr>
          <p:cNvPr id="51202" name="Rectangle 3"/>
          <p:cNvSpPr>
            <a:spLocks noGrp="1"/>
          </p:cNvSpPr>
          <p:nvPr>
            <p:ph type="body" idx="1"/>
          </p:nvPr>
        </p:nvSpPr>
        <p:spPr>
          <a:xfrm>
            <a:off x="609600" y="6523038"/>
            <a:ext cx="7772400" cy="334962"/>
          </a:xfrm>
        </p:spPr>
        <p:txBody>
          <a:bodyPr/>
          <a:lstStyle/>
          <a:p>
            <a:pPr eaLnBrk="1" hangingPunct="1">
              <a:lnSpc>
                <a:spcPct val="80000"/>
              </a:lnSpc>
            </a:pPr>
            <a:endParaRPr lang="en-US" sz="1900" smtClean="0"/>
          </a:p>
        </p:txBody>
      </p:sp>
      <p:pic>
        <p:nvPicPr>
          <p:cNvPr id="51203" name="Picture 4" descr="_MG_0869"/>
          <p:cNvPicPr>
            <a:picLocks noChangeAspect="1" noChangeArrowheads="1"/>
          </p:cNvPicPr>
          <p:nvPr/>
        </p:nvPicPr>
        <p:blipFill>
          <a:blip r:embed="rId2"/>
          <a:srcRect l="46529" t="23958" r="1852" b="25694"/>
          <a:stretch>
            <a:fillRect/>
          </a:stretch>
        </p:blipFill>
        <p:spPr bwMode="auto">
          <a:xfrm>
            <a:off x="0" y="911225"/>
            <a:ext cx="9144000" cy="59467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2057400" y="0"/>
            <a:ext cx="5029200" cy="609600"/>
          </a:xfrm>
        </p:spPr>
        <p:txBody>
          <a:bodyPr/>
          <a:lstStyle/>
          <a:p>
            <a:pPr eaLnBrk="1" hangingPunct="1"/>
            <a:r>
              <a:rPr lang="en-US" sz="4000" smtClean="0"/>
              <a:t>    </a:t>
            </a:r>
            <a:r>
              <a:rPr lang="en-US" sz="3600" u="sng" smtClean="0"/>
              <a:t>Diagnosis of Perio</a:t>
            </a:r>
          </a:p>
        </p:txBody>
      </p:sp>
      <p:sp>
        <p:nvSpPr>
          <p:cNvPr id="52226" name="Rectangle 3"/>
          <p:cNvSpPr>
            <a:spLocks noGrp="1"/>
          </p:cNvSpPr>
          <p:nvPr>
            <p:ph type="body" idx="1"/>
          </p:nvPr>
        </p:nvSpPr>
        <p:spPr>
          <a:xfrm>
            <a:off x="152400" y="4038600"/>
            <a:ext cx="8839200" cy="2819400"/>
          </a:xfrm>
        </p:spPr>
        <p:txBody>
          <a:bodyPr/>
          <a:lstStyle/>
          <a:p>
            <a:pPr eaLnBrk="1" hangingPunct="1">
              <a:lnSpc>
                <a:spcPct val="80000"/>
              </a:lnSpc>
            </a:pPr>
            <a:r>
              <a:rPr lang="en-US" sz="1800" smtClean="0"/>
              <a:t>Generalized moderate periodontitis with some advanced breakdown.</a:t>
            </a:r>
          </a:p>
          <a:p>
            <a:pPr eaLnBrk="1" hangingPunct="1">
              <a:lnSpc>
                <a:spcPct val="80000"/>
              </a:lnSpc>
            </a:pPr>
            <a:r>
              <a:rPr lang="en-US" sz="1800" smtClean="0"/>
              <a:t>Fibrous gingiva with some generalized recession.</a:t>
            </a:r>
          </a:p>
          <a:p>
            <a:pPr eaLnBrk="1" hangingPunct="1">
              <a:lnSpc>
                <a:spcPct val="80000"/>
              </a:lnSpc>
            </a:pPr>
            <a:r>
              <a:rPr lang="en-US" sz="1800" smtClean="0"/>
              <a:t>Adequate attached gingiva with esthetic margin discrepancies.</a:t>
            </a:r>
          </a:p>
          <a:p>
            <a:pPr eaLnBrk="1" hangingPunct="1">
              <a:lnSpc>
                <a:spcPct val="80000"/>
              </a:lnSpc>
            </a:pPr>
            <a:r>
              <a:rPr lang="en-US" sz="1800" smtClean="0"/>
              <a:t>Normal mobility with good crown to root ratio.</a:t>
            </a:r>
          </a:p>
          <a:p>
            <a:pPr eaLnBrk="1" hangingPunct="1">
              <a:lnSpc>
                <a:spcPct val="80000"/>
              </a:lnSpc>
            </a:pPr>
            <a:r>
              <a:rPr lang="en-US" sz="1800" smtClean="0"/>
              <a:t>Heavy calculus. Radiographic subgingival calculus on mesial of #2, distal of # 3.</a:t>
            </a:r>
          </a:p>
          <a:p>
            <a:pPr eaLnBrk="1" hangingPunct="1">
              <a:lnSpc>
                <a:spcPct val="80000"/>
              </a:lnSpc>
            </a:pPr>
            <a:r>
              <a:rPr lang="en-US" sz="1800" smtClean="0"/>
              <a:t>Severe mobility on #5 with hopeless periodontitis. </a:t>
            </a:r>
          </a:p>
          <a:p>
            <a:pPr eaLnBrk="1" hangingPunct="1">
              <a:lnSpc>
                <a:spcPct val="80000"/>
              </a:lnSpc>
            </a:pPr>
            <a:r>
              <a:rPr lang="en-US" sz="1800" smtClean="0"/>
              <a:t> #13 poor prognosis due to lingual pocket and lack of lingual tooth structure.</a:t>
            </a:r>
          </a:p>
          <a:p>
            <a:pPr eaLnBrk="1" hangingPunct="1">
              <a:lnSpc>
                <a:spcPct val="80000"/>
              </a:lnSpc>
            </a:pPr>
            <a:r>
              <a:rPr lang="en-US" sz="1800" smtClean="0"/>
              <a:t>Posterior areas of pocketing with some vertical and horizontal bone loss.</a:t>
            </a:r>
          </a:p>
          <a:p>
            <a:pPr eaLnBrk="1" hangingPunct="1">
              <a:lnSpc>
                <a:spcPct val="80000"/>
              </a:lnSpc>
            </a:pPr>
            <a:r>
              <a:rPr lang="en-US" sz="1800" smtClean="0"/>
              <a:t> #3 mesial furcation.</a:t>
            </a:r>
          </a:p>
          <a:p>
            <a:pPr eaLnBrk="1" hangingPunct="1">
              <a:lnSpc>
                <a:spcPct val="80000"/>
              </a:lnSpc>
            </a:pPr>
            <a:r>
              <a:rPr lang="en-US" sz="1800" smtClean="0"/>
              <a:t>Overall prognosis of remaining teeth is fair. </a:t>
            </a:r>
          </a:p>
        </p:txBody>
      </p:sp>
      <p:pic>
        <p:nvPicPr>
          <p:cNvPr id="52227" name="Picture 4" descr="_MG_0770"/>
          <p:cNvPicPr>
            <a:picLocks noChangeAspect="1" noChangeArrowheads="1"/>
          </p:cNvPicPr>
          <p:nvPr/>
        </p:nvPicPr>
        <p:blipFill>
          <a:blip r:embed="rId2"/>
          <a:srcRect/>
          <a:stretch>
            <a:fillRect/>
          </a:stretch>
        </p:blipFill>
        <p:spPr bwMode="auto">
          <a:xfrm>
            <a:off x="1524000" y="685800"/>
            <a:ext cx="6324600" cy="3203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2390775" y="0"/>
            <a:ext cx="4419600" cy="457200"/>
          </a:xfrm>
        </p:spPr>
        <p:txBody>
          <a:bodyPr/>
          <a:lstStyle/>
          <a:p>
            <a:pPr eaLnBrk="1" hangingPunct="1"/>
            <a:r>
              <a:rPr lang="en-US" sz="3200" u="sng" smtClean="0"/>
              <a:t>Diagnosis of Occlusion</a:t>
            </a:r>
          </a:p>
        </p:txBody>
      </p:sp>
      <p:sp>
        <p:nvSpPr>
          <p:cNvPr id="53250" name="Rectangle 3"/>
          <p:cNvSpPr>
            <a:spLocks noGrp="1"/>
          </p:cNvSpPr>
          <p:nvPr>
            <p:ph type="body" idx="1"/>
          </p:nvPr>
        </p:nvSpPr>
        <p:spPr>
          <a:xfrm>
            <a:off x="533400" y="2809875"/>
            <a:ext cx="8610600" cy="2438400"/>
          </a:xfrm>
        </p:spPr>
        <p:txBody>
          <a:bodyPr/>
          <a:lstStyle/>
          <a:p>
            <a:pPr eaLnBrk="1" hangingPunct="1">
              <a:buFont typeface="Wingdings 2" pitchFamily="18" charset="2"/>
              <a:buNone/>
            </a:pPr>
            <a:r>
              <a:rPr lang="en-US" sz="2000" u="sng" smtClean="0"/>
              <a:t>Class II Division 2</a:t>
            </a:r>
            <a:r>
              <a:rPr lang="en-US" sz="2000" smtClean="0"/>
              <a:t>: Both skeletal and dental with 100% overbite and with lower anteriors occluding  on or near upper palatal soft tissue.</a:t>
            </a:r>
          </a:p>
          <a:p>
            <a:pPr eaLnBrk="1" hangingPunct="1"/>
            <a:r>
              <a:rPr lang="en-US" sz="2000" smtClean="0"/>
              <a:t>Posterior bite collapse. There is reasonable posterior bite support on the right side with little or no posterior bite support on the left side</a:t>
            </a:r>
          </a:p>
          <a:p>
            <a:pPr eaLnBrk="1" hangingPunct="1"/>
            <a:r>
              <a:rPr lang="en-US" sz="2000" smtClean="0"/>
              <a:t>Telescope bicuspids with extreme palatal wear.</a:t>
            </a:r>
          </a:p>
          <a:p>
            <a:pPr eaLnBrk="1" hangingPunct="1"/>
            <a:r>
              <a:rPr lang="en-US" sz="2000" smtClean="0"/>
              <a:t>#3 and #31 in crossbite. </a:t>
            </a:r>
          </a:p>
        </p:txBody>
      </p:sp>
      <p:pic>
        <p:nvPicPr>
          <p:cNvPr id="53251" name="Picture 7" descr="_MG_0803 - Copy"/>
          <p:cNvPicPr>
            <a:picLocks noChangeAspect="1" noChangeArrowheads="1"/>
          </p:cNvPicPr>
          <p:nvPr/>
        </p:nvPicPr>
        <p:blipFill>
          <a:blip r:embed="rId2"/>
          <a:srcRect/>
          <a:stretch>
            <a:fillRect/>
          </a:stretch>
        </p:blipFill>
        <p:spPr bwMode="auto">
          <a:xfrm>
            <a:off x="3787775" y="4598988"/>
            <a:ext cx="5203825" cy="2259012"/>
          </a:xfrm>
          <a:prstGeom prst="rect">
            <a:avLst/>
          </a:prstGeom>
          <a:noFill/>
          <a:ln w="9525">
            <a:noFill/>
            <a:miter lim="800000"/>
            <a:headEnd/>
            <a:tailEnd/>
          </a:ln>
        </p:spPr>
      </p:pic>
      <p:pic>
        <p:nvPicPr>
          <p:cNvPr id="53252" name="Picture 10" descr="_MG_0994"/>
          <p:cNvPicPr>
            <a:picLocks noChangeAspect="1" noChangeArrowheads="1"/>
          </p:cNvPicPr>
          <p:nvPr/>
        </p:nvPicPr>
        <p:blipFill>
          <a:blip r:embed="rId3"/>
          <a:srcRect/>
          <a:stretch>
            <a:fillRect/>
          </a:stretch>
        </p:blipFill>
        <p:spPr bwMode="auto">
          <a:xfrm>
            <a:off x="130175" y="588963"/>
            <a:ext cx="2432050" cy="2030412"/>
          </a:xfrm>
          <a:prstGeom prst="rect">
            <a:avLst/>
          </a:prstGeom>
          <a:noFill/>
          <a:ln w="9525">
            <a:noFill/>
            <a:miter lim="800000"/>
            <a:headEnd/>
            <a:tailEnd/>
          </a:ln>
        </p:spPr>
      </p:pic>
      <p:pic>
        <p:nvPicPr>
          <p:cNvPr id="53253" name="Picture 12" descr="_MG_0991"/>
          <p:cNvPicPr>
            <a:picLocks noChangeAspect="1" noChangeArrowheads="1"/>
          </p:cNvPicPr>
          <p:nvPr/>
        </p:nvPicPr>
        <p:blipFill>
          <a:blip r:embed="rId4"/>
          <a:srcRect/>
          <a:stretch>
            <a:fillRect/>
          </a:stretch>
        </p:blipFill>
        <p:spPr bwMode="auto">
          <a:xfrm>
            <a:off x="6878638" y="620713"/>
            <a:ext cx="2265362" cy="2006600"/>
          </a:xfrm>
          <a:prstGeom prst="rect">
            <a:avLst/>
          </a:prstGeom>
          <a:noFill/>
          <a:ln w="9525">
            <a:noFill/>
            <a:miter lim="800000"/>
            <a:headEnd/>
            <a:tailEnd/>
          </a:ln>
        </p:spPr>
      </p:pic>
      <p:pic>
        <p:nvPicPr>
          <p:cNvPr id="53254" name="Picture 20" descr="_MG_0986"/>
          <p:cNvPicPr>
            <a:picLocks noChangeAspect="1" noChangeArrowheads="1"/>
          </p:cNvPicPr>
          <p:nvPr/>
        </p:nvPicPr>
        <p:blipFill>
          <a:blip r:embed="rId5"/>
          <a:srcRect/>
          <a:stretch>
            <a:fillRect/>
          </a:stretch>
        </p:blipFill>
        <p:spPr bwMode="auto">
          <a:xfrm>
            <a:off x="2686050" y="600075"/>
            <a:ext cx="4049713" cy="2019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152400" y="228600"/>
            <a:ext cx="7467600" cy="533400"/>
          </a:xfrm>
        </p:spPr>
        <p:txBody>
          <a:bodyPr/>
          <a:lstStyle/>
          <a:p>
            <a:pPr eaLnBrk="1" hangingPunct="1"/>
            <a:r>
              <a:rPr lang="en-US" sz="2800" u="sng" smtClean="0"/>
              <a:t/>
            </a:r>
            <a:br>
              <a:rPr lang="en-US" sz="2800" u="sng" smtClean="0"/>
            </a:br>
            <a:r>
              <a:rPr lang="en-US" sz="2800" u="sng" smtClean="0"/>
              <a:t/>
            </a:r>
            <a:br>
              <a:rPr lang="en-US" sz="2800" u="sng" smtClean="0"/>
            </a:br>
            <a:r>
              <a:rPr lang="en-US" sz="2800" u="sng" smtClean="0"/>
              <a:t/>
            </a:r>
            <a:br>
              <a:rPr lang="en-US" sz="2800" u="sng" smtClean="0"/>
            </a:br>
            <a:r>
              <a:rPr lang="en-US" sz="2800" u="sng" smtClean="0"/>
              <a:t>Occlusion</a:t>
            </a:r>
          </a:p>
        </p:txBody>
      </p:sp>
      <p:sp>
        <p:nvSpPr>
          <p:cNvPr id="54274" name="Content Placeholder 2"/>
          <p:cNvSpPr>
            <a:spLocks noGrp="1"/>
          </p:cNvSpPr>
          <p:nvPr>
            <p:ph idx="4294967295"/>
          </p:nvPr>
        </p:nvSpPr>
        <p:spPr>
          <a:xfrm>
            <a:off x="161925" y="3124200"/>
            <a:ext cx="8382000" cy="3733800"/>
          </a:xfrm>
        </p:spPr>
        <p:txBody>
          <a:bodyPr/>
          <a:lstStyle/>
          <a:p>
            <a:pPr eaLnBrk="1" hangingPunct="1">
              <a:buFont typeface="Wingdings 2" pitchFamily="18" charset="2"/>
              <a:buNone/>
            </a:pPr>
            <a:r>
              <a:rPr lang="en-US" sz="2000" u="sng" smtClean="0"/>
              <a:t>Excursions</a:t>
            </a:r>
            <a:r>
              <a:rPr lang="en-US" sz="2000" smtClean="0"/>
              <a:t>:</a:t>
            </a:r>
          </a:p>
          <a:p>
            <a:pPr eaLnBrk="1" hangingPunct="1">
              <a:buFont typeface="Wingdings 2" pitchFamily="18" charset="2"/>
              <a:buNone/>
            </a:pPr>
            <a:endParaRPr lang="en-US" sz="2000" u="sng" smtClean="0"/>
          </a:p>
          <a:p>
            <a:pPr eaLnBrk="1" hangingPunct="1"/>
            <a:r>
              <a:rPr lang="en-US" sz="2000" smtClean="0"/>
              <a:t>Right working- group function: on the right side cuspid rise on #6, #5 is too mobile for function.</a:t>
            </a:r>
          </a:p>
          <a:p>
            <a:pPr eaLnBrk="1" hangingPunct="1"/>
            <a:endParaRPr lang="en-US" sz="2000" smtClean="0"/>
          </a:p>
          <a:p>
            <a:pPr eaLnBrk="1" hangingPunct="1"/>
            <a:r>
              <a:rPr lang="en-US" sz="2000" smtClean="0"/>
              <a:t>Left working- group function. </a:t>
            </a:r>
          </a:p>
          <a:p>
            <a:pPr eaLnBrk="1" hangingPunct="1"/>
            <a:endParaRPr lang="en-US" sz="2000" smtClean="0"/>
          </a:p>
          <a:p>
            <a:pPr eaLnBrk="1" hangingPunct="1"/>
            <a:r>
              <a:rPr lang="en-US" sz="2000" smtClean="0"/>
              <a:t>Protrusive- steep angle with very worn teeth.  </a:t>
            </a:r>
          </a:p>
        </p:txBody>
      </p:sp>
      <p:pic>
        <p:nvPicPr>
          <p:cNvPr id="54275" name="Picture 4" descr="_MG_0938"/>
          <p:cNvPicPr>
            <a:picLocks noChangeAspect="1" noChangeArrowheads="1"/>
          </p:cNvPicPr>
          <p:nvPr/>
        </p:nvPicPr>
        <p:blipFill>
          <a:blip r:embed="rId2"/>
          <a:srcRect/>
          <a:stretch>
            <a:fillRect/>
          </a:stretch>
        </p:blipFill>
        <p:spPr bwMode="auto">
          <a:xfrm>
            <a:off x="2057400" y="19050"/>
            <a:ext cx="7086600" cy="2419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266700"/>
            <a:ext cx="7467600" cy="942975"/>
          </a:xfrm>
        </p:spPr>
        <p:txBody>
          <a:bodyPr/>
          <a:lstStyle/>
          <a:p>
            <a:pPr eaLnBrk="1" hangingPunct="1"/>
            <a:r>
              <a:rPr lang="en-US" smtClean="0"/>
              <a:t>                 </a:t>
            </a:r>
            <a:r>
              <a:rPr lang="en-US" sz="3600" u="sng" smtClean="0"/>
              <a:t>Medical</a:t>
            </a:r>
            <a:r>
              <a:rPr lang="en-US" sz="3600" u="sng" smtClean="0">
                <a:latin typeface="Arial" charset="0"/>
              </a:rPr>
              <a:t> History</a:t>
            </a:r>
          </a:p>
        </p:txBody>
      </p:sp>
      <p:sp>
        <p:nvSpPr>
          <p:cNvPr id="27650" name="Content Placeholder 2"/>
          <p:cNvSpPr>
            <a:spLocks noGrp="1"/>
          </p:cNvSpPr>
          <p:nvPr>
            <p:ph idx="1"/>
          </p:nvPr>
        </p:nvSpPr>
        <p:spPr>
          <a:xfrm>
            <a:off x="800100" y="1714500"/>
            <a:ext cx="7467600" cy="4343400"/>
          </a:xfrm>
        </p:spPr>
        <p:txBody>
          <a:bodyPr/>
          <a:lstStyle/>
          <a:p>
            <a:pPr eaLnBrk="1" hangingPunct="1"/>
            <a:r>
              <a:rPr lang="en-US" smtClean="0"/>
              <a:t>Smoked since age 13, smoking 3/4 of a pack a day. He's trying to quit. </a:t>
            </a:r>
          </a:p>
          <a:p>
            <a:pPr eaLnBrk="1" hangingPunct="1"/>
            <a:r>
              <a:rPr lang="en-US" smtClean="0"/>
              <a:t>He takes meds for his high blood pressure.</a:t>
            </a:r>
          </a:p>
          <a:p>
            <a:pPr eaLnBrk="1" hangingPunct="1"/>
            <a:r>
              <a:rPr lang="en-US" smtClean="0"/>
              <a:t>He takes meds for high cholesterol.</a:t>
            </a:r>
          </a:p>
          <a:p>
            <a:pPr eaLnBrk="1" hangingPunct="1"/>
            <a:r>
              <a:rPr lang="en-US" smtClean="0"/>
              <a:t>He has arthritis, but not in TMJ.</a:t>
            </a:r>
          </a:p>
          <a:p>
            <a:pPr eaLnBrk="1" hangingPunct="1"/>
            <a:r>
              <a:rPr lang="en-US" smtClean="0"/>
              <a:t>He has dizzy spells.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0" y="228600"/>
            <a:ext cx="7467600" cy="639763"/>
          </a:xfrm>
        </p:spPr>
        <p:txBody>
          <a:bodyPr/>
          <a:lstStyle/>
          <a:p>
            <a:pPr eaLnBrk="1" hangingPunct="1"/>
            <a:r>
              <a:rPr lang="en-US" sz="2400" smtClean="0"/>
              <a:t>      </a:t>
            </a:r>
            <a:r>
              <a:rPr lang="en-US" sz="2800" smtClean="0"/>
              <a:t>Right Posterior Occlusion</a:t>
            </a:r>
          </a:p>
        </p:txBody>
      </p:sp>
      <p:sp>
        <p:nvSpPr>
          <p:cNvPr id="55298" name="Rectangle 3"/>
          <p:cNvSpPr>
            <a:spLocks noGrp="1"/>
          </p:cNvSpPr>
          <p:nvPr>
            <p:ph type="body" idx="1"/>
          </p:nvPr>
        </p:nvSpPr>
        <p:spPr>
          <a:xfrm>
            <a:off x="914400" y="3962400"/>
            <a:ext cx="4038600" cy="2239963"/>
          </a:xfrm>
        </p:spPr>
        <p:txBody>
          <a:bodyPr/>
          <a:lstStyle/>
          <a:p>
            <a:pPr eaLnBrk="1" hangingPunct="1">
              <a:buFont typeface="Wingdings 2" pitchFamily="18" charset="2"/>
              <a:buNone/>
            </a:pPr>
            <a:endParaRPr lang="en-US" smtClean="0"/>
          </a:p>
          <a:p>
            <a:pPr eaLnBrk="1" hangingPunct="1"/>
            <a:r>
              <a:rPr lang="en-US" sz="2000" smtClean="0"/>
              <a:t>Deep bite collapse.</a:t>
            </a:r>
          </a:p>
          <a:p>
            <a:pPr eaLnBrk="1" hangingPunct="1"/>
            <a:r>
              <a:rPr lang="en-US" sz="2000" smtClean="0"/>
              <a:t>Telescoped bicuspids.</a:t>
            </a:r>
          </a:p>
          <a:p>
            <a:pPr eaLnBrk="1" hangingPunct="1"/>
            <a:r>
              <a:rPr lang="en-US" sz="2000" smtClean="0"/>
              <a:t>Absence of molar bite support.</a:t>
            </a:r>
          </a:p>
          <a:p>
            <a:pPr eaLnBrk="1" hangingPunct="1"/>
            <a:endParaRPr lang="en-US" sz="2000" smtClean="0"/>
          </a:p>
        </p:txBody>
      </p:sp>
      <p:pic>
        <p:nvPicPr>
          <p:cNvPr id="55299" name="Picture 4" descr="_MG_0941"/>
          <p:cNvPicPr>
            <a:picLocks noChangeAspect="1" noChangeArrowheads="1"/>
          </p:cNvPicPr>
          <p:nvPr/>
        </p:nvPicPr>
        <p:blipFill>
          <a:blip r:embed="rId2"/>
          <a:srcRect/>
          <a:stretch>
            <a:fillRect/>
          </a:stretch>
        </p:blipFill>
        <p:spPr bwMode="auto">
          <a:xfrm>
            <a:off x="4953000" y="3886200"/>
            <a:ext cx="4038600" cy="2486025"/>
          </a:xfrm>
          <a:prstGeom prst="rect">
            <a:avLst/>
          </a:prstGeom>
          <a:noFill/>
          <a:ln w="9525">
            <a:noFill/>
            <a:miter lim="800000"/>
            <a:headEnd/>
            <a:tailEnd/>
          </a:ln>
        </p:spPr>
      </p:pic>
      <p:pic>
        <p:nvPicPr>
          <p:cNvPr id="55300" name="Picture 5" descr="_MG_0943"/>
          <p:cNvPicPr>
            <a:picLocks noChangeAspect="1" noChangeArrowheads="1"/>
          </p:cNvPicPr>
          <p:nvPr/>
        </p:nvPicPr>
        <p:blipFill>
          <a:blip r:embed="rId3"/>
          <a:srcRect/>
          <a:stretch>
            <a:fillRect/>
          </a:stretch>
        </p:blipFill>
        <p:spPr bwMode="auto">
          <a:xfrm>
            <a:off x="381000" y="914400"/>
            <a:ext cx="4267200" cy="2219325"/>
          </a:xfrm>
          <a:prstGeom prst="rect">
            <a:avLst/>
          </a:prstGeom>
          <a:noFill/>
          <a:ln w="9525">
            <a:noFill/>
            <a:miter lim="800000"/>
            <a:headEnd/>
            <a:tailEnd/>
          </a:ln>
        </p:spPr>
      </p:pic>
      <p:sp>
        <p:nvSpPr>
          <p:cNvPr id="55301" name="Text Box 7"/>
          <p:cNvSpPr txBox="1">
            <a:spLocks noChangeArrowheads="1"/>
          </p:cNvSpPr>
          <p:nvPr/>
        </p:nvSpPr>
        <p:spPr bwMode="auto">
          <a:xfrm>
            <a:off x="5029200" y="3276600"/>
            <a:ext cx="4114800" cy="519113"/>
          </a:xfrm>
          <a:prstGeom prst="rect">
            <a:avLst/>
          </a:prstGeom>
          <a:noFill/>
          <a:ln w="9525">
            <a:noFill/>
            <a:miter lim="800000"/>
            <a:headEnd/>
            <a:tailEnd/>
          </a:ln>
        </p:spPr>
        <p:txBody>
          <a:bodyPr>
            <a:spAutoFit/>
          </a:bodyPr>
          <a:lstStyle/>
          <a:p>
            <a:r>
              <a:rPr lang="en-US"/>
              <a:t>Left Posterior Occlusion</a:t>
            </a:r>
          </a:p>
        </p:txBody>
      </p:sp>
      <p:sp>
        <p:nvSpPr>
          <p:cNvPr id="55302" name="Text Box 8"/>
          <p:cNvSpPr txBox="1">
            <a:spLocks noChangeArrowheads="1"/>
          </p:cNvSpPr>
          <p:nvPr/>
        </p:nvSpPr>
        <p:spPr bwMode="auto">
          <a:xfrm>
            <a:off x="4495800" y="990600"/>
            <a:ext cx="3276600" cy="366713"/>
          </a:xfrm>
          <a:prstGeom prst="rect">
            <a:avLst/>
          </a:prstGeom>
          <a:noFill/>
          <a:ln w="9525">
            <a:noFill/>
            <a:miter lim="800000"/>
            <a:headEnd/>
            <a:tailEnd/>
          </a:ln>
        </p:spPr>
        <p:txBody>
          <a:bodyPr>
            <a:spAutoFit/>
          </a:bodyPr>
          <a:lstStyle/>
          <a:p>
            <a:endParaRPr lang="en-US" sz="1800"/>
          </a:p>
        </p:txBody>
      </p:sp>
      <p:sp>
        <p:nvSpPr>
          <p:cNvPr id="55303" name="Text Box 9"/>
          <p:cNvSpPr txBox="1">
            <a:spLocks noChangeArrowheads="1"/>
          </p:cNvSpPr>
          <p:nvPr/>
        </p:nvSpPr>
        <p:spPr bwMode="auto">
          <a:xfrm>
            <a:off x="4572000" y="1331913"/>
            <a:ext cx="2895600" cy="366712"/>
          </a:xfrm>
          <a:prstGeom prst="rect">
            <a:avLst/>
          </a:prstGeom>
          <a:noFill/>
          <a:ln w="9525">
            <a:noFill/>
            <a:miter lim="800000"/>
            <a:headEnd/>
            <a:tailEnd/>
          </a:ln>
        </p:spPr>
        <p:txBody>
          <a:bodyPr>
            <a:spAutoFit/>
          </a:bodyPr>
          <a:lstStyle/>
          <a:p>
            <a:endParaRPr lang="en-US" sz="1800"/>
          </a:p>
        </p:txBody>
      </p:sp>
      <p:sp>
        <p:nvSpPr>
          <p:cNvPr id="55304" name="Text Box 11"/>
          <p:cNvSpPr txBox="1">
            <a:spLocks noChangeArrowheads="1"/>
          </p:cNvSpPr>
          <p:nvPr/>
        </p:nvSpPr>
        <p:spPr bwMode="auto">
          <a:xfrm>
            <a:off x="4343400" y="1636713"/>
            <a:ext cx="3200400" cy="366712"/>
          </a:xfrm>
          <a:prstGeom prst="rect">
            <a:avLst/>
          </a:prstGeom>
          <a:noFill/>
          <a:ln w="9525">
            <a:noFill/>
            <a:miter lim="800000"/>
            <a:headEnd/>
            <a:tailEnd/>
          </a:ln>
        </p:spPr>
        <p:txBody>
          <a:bodyPr>
            <a:spAutoFit/>
          </a:bodyPr>
          <a:lstStyle/>
          <a:p>
            <a:endParaRPr lang="en-US" sz="1800"/>
          </a:p>
        </p:txBody>
      </p:sp>
      <p:sp>
        <p:nvSpPr>
          <p:cNvPr id="55305" name="Rectangle 12"/>
          <p:cNvSpPr>
            <a:spLocks noChangeArrowheads="1"/>
          </p:cNvSpPr>
          <p:nvPr/>
        </p:nvSpPr>
        <p:spPr bwMode="auto">
          <a:xfrm>
            <a:off x="4876800" y="990600"/>
            <a:ext cx="4572000" cy="1311275"/>
          </a:xfrm>
          <a:prstGeom prst="rect">
            <a:avLst/>
          </a:prstGeom>
          <a:noFill/>
          <a:ln w="9525">
            <a:noFill/>
            <a:miter lim="800000"/>
            <a:headEnd/>
            <a:tailEnd/>
          </a:ln>
        </p:spPr>
        <p:txBody>
          <a:bodyPr>
            <a:spAutoFit/>
          </a:bodyPr>
          <a:lstStyle/>
          <a:p>
            <a:r>
              <a:rPr lang="en-US" sz="2000"/>
              <a:t>#3 and #30 are in crossbite.</a:t>
            </a:r>
          </a:p>
          <a:p>
            <a:r>
              <a:rPr lang="en-US" sz="2000"/>
              <a:t>#5 telescoped bite and Type II </a:t>
            </a:r>
          </a:p>
          <a:p>
            <a:r>
              <a:rPr lang="en-US" sz="2000"/>
              <a:t>mobility.</a:t>
            </a:r>
          </a:p>
          <a:p>
            <a:endParaRPr 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2600325" y="114300"/>
            <a:ext cx="5029200" cy="457200"/>
          </a:xfrm>
        </p:spPr>
        <p:txBody>
          <a:bodyPr/>
          <a:lstStyle/>
          <a:p>
            <a:pPr eaLnBrk="1" hangingPunct="1"/>
            <a:r>
              <a:rPr lang="en-US" sz="3200" u="sng" smtClean="0"/>
              <a:t>Diagnosis of Restorative</a:t>
            </a:r>
          </a:p>
        </p:txBody>
      </p:sp>
      <p:sp>
        <p:nvSpPr>
          <p:cNvPr id="56322" name="Rectangle 3"/>
          <p:cNvSpPr>
            <a:spLocks noGrp="1"/>
          </p:cNvSpPr>
          <p:nvPr>
            <p:ph type="body" idx="1"/>
          </p:nvPr>
        </p:nvSpPr>
        <p:spPr>
          <a:xfrm>
            <a:off x="828675" y="3419475"/>
            <a:ext cx="7362825" cy="3306763"/>
          </a:xfrm>
        </p:spPr>
        <p:txBody>
          <a:bodyPr/>
          <a:lstStyle/>
          <a:p>
            <a:pPr eaLnBrk="1" hangingPunct="1">
              <a:lnSpc>
                <a:spcPct val="90000"/>
              </a:lnSpc>
            </a:pPr>
            <a:r>
              <a:rPr lang="en-US" sz="2100" smtClean="0"/>
              <a:t>Teeth #s 6 through 13 need lingual anatomy restored. </a:t>
            </a:r>
          </a:p>
          <a:p>
            <a:pPr eaLnBrk="1" hangingPunct="1">
              <a:lnSpc>
                <a:spcPct val="90000"/>
              </a:lnSpc>
            </a:pPr>
            <a:r>
              <a:rPr lang="en-US" sz="2100" smtClean="0"/>
              <a:t>Esthetic crown failure on #23 with opaque porcelain, size discrepancy and exposed metal margin . </a:t>
            </a:r>
          </a:p>
          <a:p>
            <a:pPr eaLnBrk="1" hangingPunct="1">
              <a:lnSpc>
                <a:spcPct val="90000"/>
              </a:lnSpc>
            </a:pPr>
            <a:r>
              <a:rPr lang="en-US" sz="2100" smtClean="0"/>
              <a:t>#25 and #26 have incisal wear and fractures. </a:t>
            </a:r>
          </a:p>
          <a:p>
            <a:pPr eaLnBrk="1" hangingPunct="1">
              <a:lnSpc>
                <a:spcPct val="90000"/>
              </a:lnSpc>
            </a:pPr>
            <a:r>
              <a:rPr lang="en-US" sz="2100" smtClean="0"/>
              <a:t>#30 has a DO fracture with deep decay. </a:t>
            </a:r>
          </a:p>
          <a:p>
            <a:pPr eaLnBrk="1" hangingPunct="1">
              <a:lnSpc>
                <a:spcPct val="90000"/>
              </a:lnSpc>
            </a:pPr>
            <a:r>
              <a:rPr lang="en-US" sz="2100" smtClean="0"/>
              <a:t>#31 has old occlusal amalgam. </a:t>
            </a:r>
          </a:p>
          <a:p>
            <a:pPr eaLnBrk="1" hangingPunct="1">
              <a:lnSpc>
                <a:spcPct val="90000"/>
              </a:lnSpc>
            </a:pPr>
            <a:r>
              <a:rPr lang="en-US" sz="2100" smtClean="0"/>
              <a:t>#19 unrestorable root tips.</a:t>
            </a:r>
          </a:p>
          <a:p>
            <a:pPr eaLnBrk="1" hangingPunct="1">
              <a:lnSpc>
                <a:spcPct val="90000"/>
              </a:lnSpc>
            </a:pPr>
            <a:r>
              <a:rPr lang="en-US" sz="2100" smtClean="0"/>
              <a:t>Missing and unrestorable teeth.</a:t>
            </a:r>
          </a:p>
          <a:p>
            <a:pPr eaLnBrk="1" hangingPunct="1">
              <a:lnSpc>
                <a:spcPct val="90000"/>
              </a:lnSpc>
            </a:pPr>
            <a:r>
              <a:rPr lang="en-US" sz="2100" smtClean="0"/>
              <a:t>Areas of decay</a:t>
            </a:r>
          </a:p>
        </p:txBody>
      </p:sp>
      <p:pic>
        <p:nvPicPr>
          <p:cNvPr id="56323" name="Picture 4" descr="_MG_0777"/>
          <p:cNvPicPr>
            <a:picLocks noChangeAspect="1" noChangeArrowheads="1"/>
          </p:cNvPicPr>
          <p:nvPr/>
        </p:nvPicPr>
        <p:blipFill>
          <a:blip r:embed="rId2"/>
          <a:srcRect/>
          <a:stretch>
            <a:fillRect/>
          </a:stretch>
        </p:blipFill>
        <p:spPr bwMode="auto">
          <a:xfrm>
            <a:off x="904875" y="800100"/>
            <a:ext cx="3505200" cy="2478088"/>
          </a:xfrm>
          <a:prstGeom prst="rect">
            <a:avLst/>
          </a:prstGeom>
          <a:noFill/>
          <a:ln w="9525">
            <a:noFill/>
            <a:miter lim="800000"/>
            <a:headEnd/>
            <a:tailEnd/>
          </a:ln>
        </p:spPr>
      </p:pic>
      <p:pic>
        <p:nvPicPr>
          <p:cNvPr id="56324" name="Picture 5" descr="_MG_0779 - Copy"/>
          <p:cNvPicPr>
            <a:picLocks noChangeAspect="1" noChangeArrowheads="1"/>
          </p:cNvPicPr>
          <p:nvPr/>
        </p:nvPicPr>
        <p:blipFill>
          <a:blip r:embed="rId3"/>
          <a:srcRect/>
          <a:stretch>
            <a:fillRect/>
          </a:stretch>
        </p:blipFill>
        <p:spPr bwMode="auto">
          <a:xfrm>
            <a:off x="4972050" y="806450"/>
            <a:ext cx="3190875" cy="24907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2733675" y="123825"/>
            <a:ext cx="4495800" cy="579438"/>
          </a:xfrm>
        </p:spPr>
        <p:txBody>
          <a:bodyPr/>
          <a:lstStyle/>
          <a:p>
            <a:pPr eaLnBrk="1" hangingPunct="1"/>
            <a:r>
              <a:rPr lang="en-US" sz="3200" u="sng" smtClean="0"/>
              <a:t>Diagnosis of Endo</a:t>
            </a:r>
          </a:p>
        </p:txBody>
      </p:sp>
      <p:sp>
        <p:nvSpPr>
          <p:cNvPr id="57346" name="Rectangle 3"/>
          <p:cNvSpPr>
            <a:spLocks noGrp="1"/>
          </p:cNvSpPr>
          <p:nvPr>
            <p:ph type="body" idx="1"/>
          </p:nvPr>
        </p:nvSpPr>
        <p:spPr>
          <a:xfrm>
            <a:off x="533400" y="5181600"/>
            <a:ext cx="8077200" cy="944563"/>
          </a:xfrm>
        </p:spPr>
        <p:txBody>
          <a:bodyPr/>
          <a:lstStyle/>
          <a:p>
            <a:pPr eaLnBrk="1" hangingPunct="1">
              <a:lnSpc>
                <a:spcPct val="80000"/>
              </a:lnSpc>
            </a:pPr>
            <a:r>
              <a:rPr lang="en-US" sz="1800" smtClean="0"/>
              <a:t>Probable pulp involvement on # 30 distal.</a:t>
            </a:r>
          </a:p>
          <a:p>
            <a:pPr eaLnBrk="1" hangingPunct="1">
              <a:lnSpc>
                <a:spcPct val="80000"/>
              </a:lnSpc>
            </a:pPr>
            <a:r>
              <a:rPr lang="en-US" sz="1800" smtClean="0"/>
              <a:t>Long-standing endo on # 23 has a widened PDL at apex but is asymptomatic. May be a chronic lesion.</a:t>
            </a:r>
          </a:p>
          <a:p>
            <a:pPr eaLnBrk="1" hangingPunct="1">
              <a:lnSpc>
                <a:spcPct val="80000"/>
              </a:lnSpc>
            </a:pPr>
            <a:r>
              <a:rPr lang="en-US" sz="1800" smtClean="0"/>
              <a:t>#12 Endo due to heavy lingual wear. Tooth has a periapical radiolucency which is asymptomatic. </a:t>
            </a:r>
          </a:p>
        </p:txBody>
      </p:sp>
      <p:pic>
        <p:nvPicPr>
          <p:cNvPr id="57347" name="Picture 4" descr="_MG_0890"/>
          <p:cNvPicPr>
            <a:picLocks noChangeAspect="1" noChangeArrowheads="1"/>
          </p:cNvPicPr>
          <p:nvPr/>
        </p:nvPicPr>
        <p:blipFill>
          <a:blip r:embed="rId2"/>
          <a:srcRect/>
          <a:stretch>
            <a:fillRect/>
          </a:stretch>
        </p:blipFill>
        <p:spPr bwMode="auto">
          <a:xfrm>
            <a:off x="6000750" y="866775"/>
            <a:ext cx="2636838" cy="4038600"/>
          </a:xfrm>
          <a:prstGeom prst="rect">
            <a:avLst/>
          </a:prstGeom>
          <a:noFill/>
          <a:ln w="9525">
            <a:noFill/>
            <a:miter lim="800000"/>
            <a:headEnd/>
            <a:tailEnd/>
          </a:ln>
        </p:spPr>
      </p:pic>
      <p:pic>
        <p:nvPicPr>
          <p:cNvPr id="57348" name="Picture 6" descr="_MG_0850"/>
          <p:cNvPicPr>
            <a:picLocks noChangeAspect="1" noChangeArrowheads="1"/>
          </p:cNvPicPr>
          <p:nvPr/>
        </p:nvPicPr>
        <p:blipFill>
          <a:blip r:embed="rId3"/>
          <a:srcRect/>
          <a:stretch>
            <a:fillRect/>
          </a:stretch>
        </p:blipFill>
        <p:spPr bwMode="auto">
          <a:xfrm>
            <a:off x="809625" y="866775"/>
            <a:ext cx="4800600" cy="3905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1524000" y="0"/>
            <a:ext cx="6677025" cy="533400"/>
          </a:xfrm>
        </p:spPr>
        <p:txBody>
          <a:bodyPr/>
          <a:lstStyle/>
          <a:p>
            <a:pPr eaLnBrk="1" hangingPunct="1"/>
            <a:r>
              <a:rPr lang="en-US" sz="3200" u="sng" smtClean="0"/>
              <a:t>Diagnosis of TMJ and Parafunction</a:t>
            </a:r>
          </a:p>
        </p:txBody>
      </p:sp>
      <p:sp>
        <p:nvSpPr>
          <p:cNvPr id="58370" name="Rectangle 3"/>
          <p:cNvSpPr>
            <a:spLocks noGrp="1"/>
          </p:cNvSpPr>
          <p:nvPr>
            <p:ph type="body" idx="1"/>
          </p:nvPr>
        </p:nvSpPr>
        <p:spPr>
          <a:xfrm>
            <a:off x="542925" y="5334000"/>
            <a:ext cx="8601075" cy="1371600"/>
          </a:xfrm>
        </p:spPr>
        <p:txBody>
          <a:bodyPr/>
          <a:lstStyle/>
          <a:p>
            <a:pPr eaLnBrk="1" hangingPunct="1">
              <a:lnSpc>
                <a:spcPct val="90000"/>
              </a:lnSpc>
            </a:pPr>
            <a:r>
              <a:rPr lang="en-US" sz="2000" smtClean="0"/>
              <a:t>He is asymptomatic. He has no pain, locking or limitations. </a:t>
            </a:r>
          </a:p>
          <a:p>
            <a:pPr eaLnBrk="1" hangingPunct="1">
              <a:lnSpc>
                <a:spcPct val="90000"/>
              </a:lnSpc>
            </a:pPr>
            <a:r>
              <a:rPr lang="en-US" sz="2000" smtClean="0"/>
              <a:t>There were  no remarkable findings with the clinical exam for TMJ.</a:t>
            </a:r>
          </a:p>
          <a:p>
            <a:pPr eaLnBrk="1" hangingPunct="1">
              <a:lnSpc>
                <a:spcPct val="90000"/>
              </a:lnSpc>
            </a:pPr>
            <a:r>
              <a:rPr lang="en-US" sz="2000" smtClean="0"/>
              <a:t>He is aware of parafunction both day and night</a:t>
            </a:r>
            <a:r>
              <a:rPr lang="en-US" sz="240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2762250" y="0"/>
            <a:ext cx="4991100" cy="579438"/>
          </a:xfrm>
        </p:spPr>
        <p:txBody>
          <a:bodyPr/>
          <a:lstStyle/>
          <a:p>
            <a:pPr eaLnBrk="1" hangingPunct="1"/>
            <a:r>
              <a:rPr lang="en-US" sz="3600" smtClean="0"/>
              <a:t>  </a:t>
            </a:r>
            <a:r>
              <a:rPr lang="en-US" sz="3600" u="sng" smtClean="0"/>
              <a:t>Treatment Plan</a:t>
            </a:r>
          </a:p>
        </p:txBody>
      </p:sp>
      <p:sp>
        <p:nvSpPr>
          <p:cNvPr id="59394" name="Rectangle 3"/>
          <p:cNvSpPr>
            <a:spLocks noGrp="1"/>
          </p:cNvSpPr>
          <p:nvPr>
            <p:ph type="body" idx="1"/>
          </p:nvPr>
        </p:nvSpPr>
        <p:spPr>
          <a:xfrm>
            <a:off x="0" y="685800"/>
            <a:ext cx="9144000" cy="2971800"/>
          </a:xfrm>
        </p:spPr>
        <p:txBody>
          <a:bodyPr/>
          <a:lstStyle/>
          <a:p>
            <a:pPr eaLnBrk="1" hangingPunct="1">
              <a:lnSpc>
                <a:spcPct val="80000"/>
              </a:lnSpc>
              <a:buFont typeface="Wingdings 2" pitchFamily="18" charset="2"/>
              <a:buNone/>
            </a:pPr>
            <a:r>
              <a:rPr lang="en-US" sz="2600" smtClean="0"/>
              <a:t>    </a:t>
            </a:r>
            <a:r>
              <a:rPr lang="en-US" sz="2800" u="sng" smtClean="0"/>
              <a:t>Phase I Disease Control</a:t>
            </a:r>
          </a:p>
          <a:p>
            <a:pPr eaLnBrk="1" hangingPunct="1">
              <a:lnSpc>
                <a:spcPct val="80000"/>
              </a:lnSpc>
            </a:pPr>
            <a:r>
              <a:rPr lang="en-US" sz="1500" smtClean="0"/>
              <a:t>Oral home care instructions and ongoing supervision.</a:t>
            </a:r>
          </a:p>
          <a:p>
            <a:pPr eaLnBrk="1" hangingPunct="1">
              <a:lnSpc>
                <a:spcPct val="80000"/>
              </a:lnSpc>
            </a:pPr>
            <a:r>
              <a:rPr lang="en-US" sz="1500" smtClean="0"/>
              <a:t>Replace defective restorations and restore decayed teeth. </a:t>
            </a:r>
          </a:p>
          <a:p>
            <a:pPr eaLnBrk="1" hangingPunct="1">
              <a:lnSpc>
                <a:spcPct val="80000"/>
              </a:lnSpc>
            </a:pPr>
            <a:r>
              <a:rPr lang="en-US" sz="1500" smtClean="0"/>
              <a:t>4 quads of scaling and root planning.</a:t>
            </a:r>
          </a:p>
          <a:p>
            <a:pPr eaLnBrk="1" hangingPunct="1">
              <a:lnSpc>
                <a:spcPct val="80000"/>
              </a:lnSpc>
            </a:pPr>
            <a:r>
              <a:rPr lang="en-US" sz="1500" smtClean="0"/>
              <a:t>Extract and socket preservation bone graph hopeless teeth, #5 and #19.</a:t>
            </a:r>
          </a:p>
          <a:p>
            <a:pPr eaLnBrk="1" hangingPunct="1">
              <a:lnSpc>
                <a:spcPct val="80000"/>
              </a:lnSpc>
            </a:pPr>
            <a:r>
              <a:rPr lang="en-US" sz="1500" smtClean="0"/>
              <a:t>#12,13 extract and socket preservation bone graph on due to endo #12,  perio defect #13 and lack of sound tooth structure for both teeth.</a:t>
            </a:r>
          </a:p>
          <a:p>
            <a:pPr eaLnBrk="1" hangingPunct="1">
              <a:lnSpc>
                <a:spcPct val="80000"/>
              </a:lnSpc>
            </a:pPr>
            <a:r>
              <a:rPr lang="en-US" sz="1500" smtClean="0"/>
              <a:t>Provide night guard.</a:t>
            </a:r>
          </a:p>
          <a:p>
            <a:pPr eaLnBrk="1" hangingPunct="1">
              <a:lnSpc>
                <a:spcPct val="80000"/>
              </a:lnSpc>
              <a:buFont typeface="Wingdings 2" pitchFamily="18" charset="2"/>
              <a:buNone/>
            </a:pPr>
            <a:endParaRPr lang="en-US" sz="1500" u="sng" smtClean="0"/>
          </a:p>
          <a:p>
            <a:pPr eaLnBrk="1" hangingPunct="1">
              <a:lnSpc>
                <a:spcPct val="80000"/>
              </a:lnSpc>
              <a:buFont typeface="Wingdings 2" pitchFamily="18" charset="2"/>
              <a:buNone/>
            </a:pPr>
            <a:r>
              <a:rPr lang="en-US" sz="2800" smtClean="0"/>
              <a:t>    </a:t>
            </a:r>
            <a:r>
              <a:rPr lang="en-US" sz="2800" u="sng" smtClean="0"/>
              <a:t>Re-evaluate Phase I Treatment</a:t>
            </a:r>
          </a:p>
        </p:txBody>
      </p:sp>
      <p:pic>
        <p:nvPicPr>
          <p:cNvPr id="59395" name="Picture 4" descr="_MG_0975"/>
          <p:cNvPicPr>
            <a:picLocks noChangeAspect="1" noChangeArrowheads="1"/>
          </p:cNvPicPr>
          <p:nvPr/>
        </p:nvPicPr>
        <p:blipFill>
          <a:blip r:embed="rId2"/>
          <a:srcRect/>
          <a:stretch>
            <a:fillRect/>
          </a:stretch>
        </p:blipFill>
        <p:spPr bwMode="auto">
          <a:xfrm>
            <a:off x="1143000" y="3748088"/>
            <a:ext cx="6553200" cy="31099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438150" y="533400"/>
            <a:ext cx="9448800" cy="685800"/>
          </a:xfrm>
        </p:spPr>
        <p:txBody>
          <a:bodyPr/>
          <a:lstStyle/>
          <a:p>
            <a:pPr eaLnBrk="1" hangingPunct="1"/>
            <a:r>
              <a:rPr lang="en-US" sz="4000" u="sng" smtClean="0"/>
              <a:t/>
            </a:r>
            <a:br>
              <a:rPr lang="en-US" sz="4000" u="sng" smtClean="0"/>
            </a:br>
            <a:r>
              <a:rPr lang="en-US" sz="3600" u="sng" smtClean="0"/>
              <a:t>Phase II Definitive Perio Treatment</a:t>
            </a:r>
            <a:r>
              <a:rPr lang="en-US" sz="3600" smtClean="0"/>
              <a:t/>
            </a:r>
            <a:br>
              <a:rPr lang="en-US" sz="3600" smtClean="0"/>
            </a:br>
            <a:endParaRPr lang="en-US" sz="3600" smtClean="0"/>
          </a:p>
        </p:txBody>
      </p:sp>
      <p:sp>
        <p:nvSpPr>
          <p:cNvPr id="60418" name="Rectangle 3"/>
          <p:cNvSpPr>
            <a:spLocks noGrp="1"/>
          </p:cNvSpPr>
          <p:nvPr>
            <p:ph type="body" idx="1"/>
          </p:nvPr>
        </p:nvSpPr>
        <p:spPr>
          <a:xfrm>
            <a:off x="0" y="1152525"/>
            <a:ext cx="9144000" cy="4467225"/>
          </a:xfrm>
        </p:spPr>
        <p:txBody>
          <a:bodyPr/>
          <a:lstStyle/>
          <a:p>
            <a:pPr lvl="1" eaLnBrk="1" hangingPunct="1">
              <a:lnSpc>
                <a:spcPct val="90000"/>
              </a:lnSpc>
              <a:buFont typeface="Wingdings 2" pitchFamily="18" charset="2"/>
              <a:buNone/>
            </a:pPr>
            <a:endParaRPr lang="en-US" sz="2800" smtClean="0"/>
          </a:p>
          <a:p>
            <a:pPr eaLnBrk="1" hangingPunct="1">
              <a:lnSpc>
                <a:spcPct val="90000"/>
              </a:lnSpc>
            </a:pPr>
            <a:r>
              <a:rPr lang="en-US" sz="2600" smtClean="0"/>
              <a:t>3 quadrants of osseous surgery with bone grafting where possible, upper right, upper left and lower right.</a:t>
            </a:r>
          </a:p>
          <a:p>
            <a:pPr eaLnBrk="1" hangingPunct="1">
              <a:lnSpc>
                <a:spcPct val="90000"/>
              </a:lnSpc>
            </a:pPr>
            <a:r>
              <a:rPr lang="en-US" sz="2600" smtClean="0"/>
              <a:t>Even gingival margins for aesthetics. </a:t>
            </a:r>
          </a:p>
          <a:p>
            <a:pPr eaLnBrk="1" hangingPunct="1">
              <a:lnSpc>
                <a:spcPct val="90000"/>
              </a:lnSpc>
            </a:pPr>
            <a:r>
              <a:rPr lang="en-US" sz="2600" smtClean="0"/>
              <a:t>During osseous surgical procedure, identify teeth with poor prognosis and extract them.</a:t>
            </a:r>
          </a:p>
          <a:p>
            <a:pPr eaLnBrk="1" hangingPunct="1">
              <a:lnSpc>
                <a:spcPct val="90000"/>
              </a:lnSpc>
              <a:buFont typeface="Wingdings 2" pitchFamily="18" charset="2"/>
              <a:buNone/>
            </a:pPr>
            <a:r>
              <a:rPr lang="en-US" sz="3600" u="sng" smtClean="0"/>
              <a:t>  </a:t>
            </a:r>
          </a:p>
          <a:p>
            <a:pPr eaLnBrk="1" hangingPunct="1">
              <a:lnSpc>
                <a:spcPct val="90000"/>
              </a:lnSpc>
              <a:buFont typeface="Wingdings 2" pitchFamily="18" charset="2"/>
              <a:buNone/>
            </a:pPr>
            <a:r>
              <a:rPr lang="en-US" sz="3600" smtClean="0"/>
              <a:t>   </a:t>
            </a:r>
            <a:r>
              <a:rPr lang="en-US" sz="3600" u="sng" smtClean="0"/>
              <a:t>Re-evaluate Phase II Treatment and Ongoing Perio Maintenance</a:t>
            </a:r>
            <a:r>
              <a:rPr lang="en-US" sz="260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619125" y="484188"/>
            <a:ext cx="7467600" cy="1143000"/>
          </a:xfrm>
        </p:spPr>
        <p:txBody>
          <a:bodyPr/>
          <a:lstStyle/>
          <a:p>
            <a:pPr eaLnBrk="1" hangingPunct="1"/>
            <a:r>
              <a:rPr lang="en-US" sz="4200" smtClean="0"/>
              <a:t>  </a:t>
            </a:r>
            <a:r>
              <a:rPr lang="en-US" sz="3600" u="sng" smtClean="0"/>
              <a:t>Phase III</a:t>
            </a:r>
            <a:r>
              <a:rPr lang="en-US" sz="3600" smtClean="0"/>
              <a:t/>
            </a:r>
            <a:br>
              <a:rPr lang="en-US" sz="3600" smtClean="0"/>
            </a:br>
            <a:endParaRPr lang="en-US" sz="3600" smtClean="0"/>
          </a:p>
        </p:txBody>
      </p:sp>
      <p:sp>
        <p:nvSpPr>
          <p:cNvPr id="61442" name="Rectangle 3"/>
          <p:cNvSpPr>
            <a:spLocks noGrp="1"/>
          </p:cNvSpPr>
          <p:nvPr>
            <p:ph type="body" idx="1"/>
          </p:nvPr>
        </p:nvSpPr>
        <p:spPr/>
        <p:txBody>
          <a:bodyPr/>
          <a:lstStyle/>
          <a:p>
            <a:pPr eaLnBrk="1" hangingPunct="1">
              <a:lnSpc>
                <a:spcPct val="90000"/>
              </a:lnSpc>
            </a:pPr>
            <a:r>
              <a:rPr lang="en-US" sz="2100" smtClean="0"/>
              <a:t>Comprehensive orthodontic treatment in anticipation for orthonathic surgery. </a:t>
            </a:r>
            <a:r>
              <a:rPr lang="en-US" sz="2100" u="sng" smtClean="0"/>
              <a:t> </a:t>
            </a:r>
            <a:endParaRPr lang="en-US" sz="2100" smtClean="0"/>
          </a:p>
          <a:p>
            <a:pPr eaLnBrk="1" hangingPunct="1">
              <a:lnSpc>
                <a:spcPct val="90000"/>
              </a:lnSpc>
            </a:pPr>
            <a:r>
              <a:rPr lang="en-US" sz="2100" smtClean="0"/>
              <a:t>Orthonathic surgery.</a:t>
            </a:r>
          </a:p>
          <a:p>
            <a:pPr eaLnBrk="1" hangingPunct="1">
              <a:lnSpc>
                <a:spcPct val="90000"/>
              </a:lnSpc>
            </a:pPr>
            <a:r>
              <a:rPr lang="en-US" sz="2100" smtClean="0"/>
              <a:t>Bone graphs for implants including lateral sinus.</a:t>
            </a:r>
          </a:p>
          <a:p>
            <a:pPr eaLnBrk="1" hangingPunct="1">
              <a:lnSpc>
                <a:spcPct val="90000"/>
              </a:lnSpc>
            </a:pPr>
            <a:r>
              <a:rPr lang="en-US" sz="2100" smtClean="0"/>
              <a:t>Provide new night guard.</a:t>
            </a:r>
            <a:endParaRPr lang="en-US" sz="2100" u="sng" smtClean="0"/>
          </a:p>
          <a:p>
            <a:pPr eaLnBrk="1" hangingPunct="1">
              <a:lnSpc>
                <a:spcPct val="90000"/>
              </a:lnSpc>
              <a:buFont typeface="Wingdings 2" pitchFamily="18" charset="2"/>
              <a:buNone/>
            </a:pPr>
            <a:endParaRPr lang="en-US" sz="2100" smtClean="0"/>
          </a:p>
          <a:p>
            <a:pPr eaLnBrk="1" hangingPunct="1">
              <a:lnSpc>
                <a:spcPct val="90000"/>
              </a:lnSpc>
              <a:buFont typeface="Wingdings 2" pitchFamily="18" charset="2"/>
              <a:buNone/>
            </a:pPr>
            <a:endParaRPr lang="en-US" sz="2100" smtClean="0"/>
          </a:p>
          <a:p>
            <a:pPr eaLnBrk="1" hangingPunct="1">
              <a:lnSpc>
                <a:spcPct val="90000"/>
              </a:lnSpc>
              <a:buFont typeface="Wingdings 2" pitchFamily="18" charset="2"/>
              <a:buNone/>
            </a:pPr>
            <a:r>
              <a:rPr lang="en-US" sz="3500" smtClean="0"/>
              <a:t>   </a:t>
            </a:r>
            <a:r>
              <a:rPr lang="en-US" sz="3600" u="sng" smtClean="0"/>
              <a:t>Re-evaluate Phase III Treatment and Ongoing Perio Maintenance</a:t>
            </a:r>
            <a:endParaRPr lang="en-US" sz="3600" smtClean="0"/>
          </a:p>
          <a:p>
            <a:pPr eaLnBrk="1" hangingPunct="1">
              <a:lnSpc>
                <a:spcPct val="90000"/>
              </a:lnSpc>
            </a:pPr>
            <a:r>
              <a:rPr lang="en-US" sz="2100" smtClean="0"/>
              <a:t>Evaluation for implants #4, #5,#12, #13 and #19 for single crown restorations.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428625" y="274638"/>
            <a:ext cx="7467600" cy="1143000"/>
          </a:xfrm>
        </p:spPr>
        <p:txBody>
          <a:bodyPr/>
          <a:lstStyle/>
          <a:p>
            <a:r>
              <a:rPr lang="en-US" sz="3600" u="sng" smtClean="0"/>
              <a:t>Phase IV Treatment</a:t>
            </a:r>
          </a:p>
        </p:txBody>
      </p:sp>
      <p:sp>
        <p:nvSpPr>
          <p:cNvPr id="62466" name="Rectangle 3"/>
          <p:cNvSpPr>
            <a:spLocks noGrp="1"/>
          </p:cNvSpPr>
          <p:nvPr>
            <p:ph type="body" idx="1"/>
          </p:nvPr>
        </p:nvSpPr>
        <p:spPr>
          <a:xfrm>
            <a:off x="0" y="1600200"/>
            <a:ext cx="8439150" cy="5257800"/>
          </a:xfrm>
        </p:spPr>
        <p:txBody>
          <a:bodyPr/>
          <a:lstStyle/>
          <a:p>
            <a:r>
              <a:rPr lang="en-US" smtClean="0"/>
              <a:t>Perform necessary bone grafting, ridge augmentation.</a:t>
            </a:r>
          </a:p>
          <a:p>
            <a:r>
              <a:rPr lang="en-US" smtClean="0"/>
              <a:t>Perform implants #4, #5,#12, #13 and #19 to create up to first molar occlusion.</a:t>
            </a:r>
          </a:p>
          <a:p>
            <a:pPr>
              <a:buFont typeface="Wingdings 2" pitchFamily="18" charset="2"/>
              <a:buNone/>
            </a:pPr>
            <a:endParaRPr lang="en-US" u="sng" smtClean="0"/>
          </a:p>
          <a:p>
            <a:pPr>
              <a:buFont typeface="Wingdings 2" pitchFamily="18" charset="2"/>
              <a:buNone/>
            </a:pPr>
            <a:endParaRPr lang="en-US" u="sng" smtClean="0"/>
          </a:p>
          <a:p>
            <a:pPr>
              <a:buFont typeface="Wingdings 2" pitchFamily="18" charset="2"/>
              <a:buNone/>
            </a:pPr>
            <a:r>
              <a:rPr lang="en-US" sz="4000" smtClean="0">
                <a:latin typeface="Franklin Gothic Book"/>
              </a:rPr>
              <a:t>  </a:t>
            </a:r>
            <a:r>
              <a:rPr lang="en-US" sz="3600" u="sng" smtClean="0">
                <a:latin typeface="Franklin Gothic Book"/>
              </a:rPr>
              <a:t>Re-evaluate Phase IV Treatment and Ongoing Perio Maintenance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466725" y="266700"/>
            <a:ext cx="7467600" cy="666750"/>
          </a:xfrm>
        </p:spPr>
        <p:txBody>
          <a:bodyPr/>
          <a:lstStyle/>
          <a:p>
            <a:r>
              <a:rPr lang="en-US" sz="3600" u="sng" smtClean="0"/>
              <a:t>Phase V Treatment</a:t>
            </a:r>
          </a:p>
        </p:txBody>
      </p:sp>
      <p:sp>
        <p:nvSpPr>
          <p:cNvPr id="63490" name="Rectangle 3"/>
          <p:cNvSpPr>
            <a:spLocks noGrp="1"/>
          </p:cNvSpPr>
          <p:nvPr>
            <p:ph type="body" idx="1"/>
          </p:nvPr>
        </p:nvSpPr>
        <p:spPr>
          <a:xfrm>
            <a:off x="0" y="933450"/>
            <a:ext cx="9144000" cy="5924550"/>
          </a:xfrm>
        </p:spPr>
        <p:txBody>
          <a:bodyPr/>
          <a:lstStyle/>
          <a:p>
            <a:pPr>
              <a:lnSpc>
                <a:spcPct val="80000"/>
              </a:lnSpc>
            </a:pPr>
            <a:r>
              <a:rPr lang="en-US" sz="2100" smtClean="0"/>
              <a:t>Place full upper and lower provisionals with at least first molars to evaluate occlusion, function, patient tolerance, aesthetics, TMJ comfort and facial muscle comfort.  </a:t>
            </a:r>
          </a:p>
          <a:p>
            <a:pPr>
              <a:lnSpc>
                <a:spcPct val="80000"/>
              </a:lnSpc>
            </a:pPr>
            <a:r>
              <a:rPr lang="en-US" sz="2100" smtClean="0"/>
              <a:t>The goal of the occlusion would be to have simultaneous, even contacts on all teeth in centric relation, with CR=CO, as well as protected posterior teeth through anterior coupling. </a:t>
            </a:r>
          </a:p>
          <a:p>
            <a:pPr>
              <a:lnSpc>
                <a:spcPct val="80000"/>
              </a:lnSpc>
            </a:pPr>
            <a:r>
              <a:rPr lang="en-US" sz="2100" smtClean="0"/>
              <a:t>The case should have interference-free excursive movements in right lateral, left lateral and protrusive.  </a:t>
            </a:r>
          </a:p>
          <a:p>
            <a:pPr>
              <a:lnSpc>
                <a:spcPct val="80000"/>
              </a:lnSpc>
            </a:pPr>
            <a:r>
              <a:rPr lang="en-US" sz="2100" smtClean="0"/>
              <a:t>His smile should have even gingival margins with a pleasing display of teeth and with a tooth length that looks reasonable in proportion to his face.</a:t>
            </a:r>
            <a:endParaRPr lang="en-US" sz="4000" smtClean="0">
              <a:latin typeface="Franklin Gothic Book"/>
            </a:endParaRPr>
          </a:p>
          <a:p>
            <a:pPr>
              <a:lnSpc>
                <a:spcPct val="80000"/>
              </a:lnSpc>
              <a:buFont typeface="Wingdings 2" pitchFamily="18" charset="2"/>
              <a:buNone/>
            </a:pPr>
            <a:r>
              <a:rPr lang="en-US" sz="4000" smtClean="0">
                <a:latin typeface="Franklin Gothic Book"/>
              </a:rPr>
              <a:t>   </a:t>
            </a:r>
            <a:r>
              <a:rPr lang="en-US" sz="3600" u="sng" smtClean="0">
                <a:latin typeface="Franklin Gothic Book"/>
              </a:rPr>
              <a:t>Re-evaluate Phase V Treatment and Ongoing Perio Maintenance</a:t>
            </a:r>
            <a:endParaRPr lang="en-US" sz="3600" smtClean="0">
              <a:latin typeface="Franklin Gothic Book"/>
            </a:endParaRPr>
          </a:p>
          <a:p>
            <a:pPr>
              <a:lnSpc>
                <a:spcPct val="80000"/>
              </a:lnSpc>
            </a:pPr>
            <a:r>
              <a:rPr lang="en-US" sz="2100" smtClean="0"/>
              <a:t>The provisionals should be worn at least 90 days to adequately evaluate </a:t>
            </a:r>
          </a:p>
          <a:p>
            <a:pPr>
              <a:lnSpc>
                <a:spcPct val="80000"/>
              </a:lnSpc>
              <a:buFont typeface="Wingdings 2" pitchFamily="18" charset="2"/>
              <a:buNone/>
            </a:pPr>
            <a:r>
              <a:rPr lang="en-US" sz="2100" smtClean="0"/>
              <a:t>      the success of the occlusion, comfort and aesthetics.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352425" y="361950"/>
            <a:ext cx="8505825" cy="533400"/>
          </a:xfrm>
        </p:spPr>
        <p:txBody>
          <a:bodyPr/>
          <a:lstStyle/>
          <a:p>
            <a:pPr eaLnBrk="1" hangingPunct="1"/>
            <a:r>
              <a:rPr lang="en-US" sz="3200" u="sng" smtClean="0"/>
              <a:t/>
            </a:r>
            <a:br>
              <a:rPr lang="en-US" sz="3200" u="sng" smtClean="0"/>
            </a:br>
            <a:r>
              <a:rPr lang="en-US" sz="3200" u="sng" smtClean="0"/>
              <a:t/>
            </a:r>
            <a:br>
              <a:rPr lang="en-US" sz="3200" u="sng" smtClean="0"/>
            </a:br>
            <a:r>
              <a:rPr lang="en-US" sz="3200" smtClean="0"/>
              <a:t> </a:t>
            </a:r>
            <a:r>
              <a:rPr lang="en-US" sz="3600" u="sng" smtClean="0"/>
              <a:t>Phase VI Treatment</a:t>
            </a:r>
            <a:r>
              <a:rPr lang="en-US" sz="1800" smtClean="0"/>
              <a:t> </a:t>
            </a:r>
            <a:br>
              <a:rPr lang="en-US" sz="1800" smtClean="0"/>
            </a:br>
            <a:r>
              <a:rPr lang="en-US" sz="2000" smtClean="0"/>
              <a:t> </a:t>
            </a:r>
            <a:br>
              <a:rPr lang="en-US" sz="2000" smtClean="0"/>
            </a:br>
            <a:endParaRPr lang="en-US" sz="2000" smtClean="0"/>
          </a:p>
        </p:txBody>
      </p:sp>
      <p:sp>
        <p:nvSpPr>
          <p:cNvPr id="64514" name="Rectangle 3"/>
          <p:cNvSpPr>
            <a:spLocks noGrp="1"/>
          </p:cNvSpPr>
          <p:nvPr>
            <p:ph type="body" idx="1"/>
          </p:nvPr>
        </p:nvSpPr>
        <p:spPr>
          <a:xfrm>
            <a:off x="0" y="1314450"/>
            <a:ext cx="9144000" cy="5688013"/>
          </a:xfrm>
        </p:spPr>
        <p:txBody>
          <a:bodyPr/>
          <a:lstStyle/>
          <a:p>
            <a:pPr eaLnBrk="1" hangingPunct="1">
              <a:lnSpc>
                <a:spcPct val="80000"/>
              </a:lnSpc>
            </a:pPr>
            <a:r>
              <a:rPr lang="en-US" sz="2100" smtClean="0"/>
              <a:t>Place upper and lower full mouth definitive restorations using the provisionals as a model. </a:t>
            </a:r>
          </a:p>
          <a:p>
            <a:pPr eaLnBrk="1" hangingPunct="1">
              <a:lnSpc>
                <a:spcPct val="80000"/>
              </a:lnSpc>
            </a:pPr>
            <a:r>
              <a:rPr lang="en-US" sz="2100" smtClean="0"/>
              <a:t>The goal of the occlusion on the permanent restorations would be to have simultaneous, even contacts on all the teeth in centric relation, as well as protected posterior teeth through anterior coupling. </a:t>
            </a:r>
          </a:p>
          <a:p>
            <a:pPr eaLnBrk="1" hangingPunct="1">
              <a:lnSpc>
                <a:spcPct val="80000"/>
              </a:lnSpc>
            </a:pPr>
            <a:r>
              <a:rPr lang="en-US" sz="2100" smtClean="0"/>
              <a:t>The case should have interference-free excursive movements in right lateral, left lateral and protrusive. </a:t>
            </a:r>
          </a:p>
          <a:p>
            <a:pPr eaLnBrk="1" hangingPunct="1">
              <a:lnSpc>
                <a:spcPct val="80000"/>
              </a:lnSpc>
            </a:pPr>
            <a:r>
              <a:rPr lang="en-US" sz="2100" smtClean="0"/>
              <a:t>The successful aesthetic result of the provisionals should be completely transferred to the permanent restorations. </a:t>
            </a:r>
          </a:p>
          <a:p>
            <a:pPr eaLnBrk="1" hangingPunct="1">
              <a:lnSpc>
                <a:spcPct val="80000"/>
              </a:lnSpc>
            </a:pPr>
            <a:r>
              <a:rPr lang="en-US" sz="2100" smtClean="0"/>
              <a:t>Provide permanent night guard.</a:t>
            </a:r>
          </a:p>
          <a:p>
            <a:pPr eaLnBrk="1" hangingPunct="1">
              <a:lnSpc>
                <a:spcPct val="80000"/>
              </a:lnSpc>
            </a:pPr>
            <a:endParaRPr lang="en-US" sz="2100" smtClean="0"/>
          </a:p>
          <a:p>
            <a:pPr eaLnBrk="1" hangingPunct="1">
              <a:lnSpc>
                <a:spcPct val="80000"/>
              </a:lnSpc>
              <a:buFont typeface="Wingdings 2" pitchFamily="18" charset="2"/>
              <a:buNone/>
            </a:pPr>
            <a:r>
              <a:rPr lang="en-US" sz="4000" smtClean="0">
                <a:latin typeface="Franklin Gothic Book"/>
              </a:rPr>
              <a:t>   </a:t>
            </a:r>
            <a:r>
              <a:rPr lang="en-US" sz="3600" u="sng" smtClean="0">
                <a:latin typeface="Franklin Gothic Book"/>
              </a:rPr>
              <a:t>Re-evaluate Phase VI Treatment and Ongoing Exams and Perio Maintenance</a:t>
            </a:r>
            <a:r>
              <a:rPr lang="en-US" sz="3200" smtClean="0">
                <a:latin typeface="Franklin Gothic Book"/>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28650" y="190500"/>
            <a:ext cx="7467600" cy="990600"/>
          </a:xfrm>
        </p:spPr>
        <p:txBody>
          <a:bodyPr/>
          <a:lstStyle/>
          <a:p>
            <a:pPr eaLnBrk="1" hangingPunct="1"/>
            <a:r>
              <a:rPr lang="en-US" sz="3600" smtClean="0"/>
              <a:t>                  </a:t>
            </a:r>
            <a:r>
              <a:rPr lang="en-US" sz="3600" u="sng" smtClean="0"/>
              <a:t>Chief Complaints</a:t>
            </a:r>
          </a:p>
        </p:txBody>
      </p:sp>
      <p:pic>
        <p:nvPicPr>
          <p:cNvPr id="28675" name="Picture 6" descr="_MG_0770.JPG"/>
          <p:cNvPicPr>
            <a:picLocks noChangeAspect="1" noChangeArrowheads="1"/>
          </p:cNvPicPr>
          <p:nvPr/>
        </p:nvPicPr>
        <p:blipFill>
          <a:blip r:embed="rId2"/>
          <a:srcRect/>
          <a:stretch>
            <a:fillRect/>
          </a:stretch>
        </p:blipFill>
        <p:spPr bwMode="auto">
          <a:xfrm>
            <a:off x="4419600" y="1292225"/>
            <a:ext cx="4505325" cy="2536825"/>
          </a:xfrm>
          <a:prstGeom prst="rect">
            <a:avLst/>
          </a:prstGeom>
          <a:noFill/>
          <a:ln w="9525">
            <a:noFill/>
            <a:miter lim="800000"/>
            <a:headEnd/>
            <a:tailEnd/>
          </a:ln>
        </p:spPr>
      </p:pic>
      <p:sp>
        <p:nvSpPr>
          <p:cNvPr id="28676" name="Rectangle 6"/>
          <p:cNvSpPr>
            <a:spLocks noChangeArrowheads="1"/>
          </p:cNvSpPr>
          <p:nvPr/>
        </p:nvSpPr>
        <p:spPr bwMode="auto">
          <a:xfrm>
            <a:off x="4191000" y="3886200"/>
            <a:ext cx="4953000" cy="2246313"/>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2" pitchFamily="18" charset="2"/>
              <a:buChar char=""/>
            </a:pPr>
            <a:r>
              <a:rPr lang="en-US" sz="2000"/>
              <a:t>He has “breaking teeth.” </a:t>
            </a:r>
          </a:p>
          <a:p>
            <a:pPr>
              <a:spcBef>
                <a:spcPct val="20000"/>
              </a:spcBef>
              <a:buClr>
                <a:schemeClr val="accent1"/>
              </a:buClr>
              <a:buSzPct val="80000"/>
              <a:buFont typeface="Wingdings 2" pitchFamily="18" charset="2"/>
              <a:buChar char=""/>
            </a:pPr>
            <a:endParaRPr lang="en-US" sz="2000"/>
          </a:p>
          <a:p>
            <a:pPr>
              <a:spcBef>
                <a:spcPct val="20000"/>
              </a:spcBef>
              <a:buClr>
                <a:schemeClr val="accent1"/>
              </a:buClr>
              <a:buSzPct val="80000"/>
              <a:buFont typeface="Wingdings 2" pitchFamily="18" charset="2"/>
              <a:buChar char=""/>
            </a:pPr>
            <a:r>
              <a:rPr lang="en-US" sz="2000"/>
              <a:t>He has loose teeth that do not</a:t>
            </a:r>
          </a:p>
          <a:p>
            <a:pPr>
              <a:spcBef>
                <a:spcPct val="20000"/>
              </a:spcBef>
              <a:buClr>
                <a:schemeClr val="accent1"/>
              </a:buClr>
              <a:buSzPct val="80000"/>
              <a:buFont typeface="Wingdings 2" pitchFamily="18" charset="2"/>
              <a:buNone/>
            </a:pPr>
            <a:r>
              <a:rPr lang="en-US" sz="2000"/>
              <a:t>   not bother him.                                  </a:t>
            </a:r>
          </a:p>
          <a:p>
            <a:pPr>
              <a:spcBef>
                <a:spcPct val="20000"/>
              </a:spcBef>
              <a:buClr>
                <a:schemeClr val="accent1"/>
              </a:buClr>
              <a:buSzPct val="80000"/>
              <a:buFont typeface="Wingdings 2" pitchFamily="18" charset="2"/>
              <a:buChar char=""/>
            </a:pPr>
            <a:endParaRPr lang="en-US" sz="2000"/>
          </a:p>
          <a:p>
            <a:pPr>
              <a:spcBef>
                <a:spcPct val="20000"/>
              </a:spcBef>
              <a:buClr>
                <a:schemeClr val="accent1"/>
              </a:buClr>
              <a:buSzPct val="80000"/>
              <a:buFont typeface="Wingdings 2" pitchFamily="18" charset="2"/>
              <a:buChar char=""/>
            </a:pPr>
            <a:r>
              <a:rPr lang="en-US" sz="2000"/>
              <a:t>He has no pain.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76200"/>
            <a:ext cx="7467600" cy="76200"/>
          </a:xfrm>
        </p:spPr>
        <p:txBody>
          <a:bodyPr/>
          <a:lstStyle/>
          <a:p>
            <a:pPr eaLnBrk="1" hangingPunct="1">
              <a:buFont typeface="Wingdings 2" pitchFamily="18" charset="2"/>
              <a:buNone/>
            </a:pPr>
            <a:r>
              <a:rPr lang="en-US" sz="2000" u="sng" smtClean="0"/>
              <a:t/>
            </a:r>
            <a:br>
              <a:rPr lang="en-US" sz="2000" u="sng" smtClean="0"/>
            </a:br>
            <a:r>
              <a:rPr lang="en-US" sz="2000" u="sng" smtClean="0"/>
              <a:t/>
            </a:r>
            <a:br>
              <a:rPr lang="en-US" sz="2000" u="sng" smtClean="0"/>
            </a:br>
            <a:r>
              <a:rPr lang="en-US" sz="2000" u="sng" smtClean="0"/>
              <a:t>Alternative Treatment Plan</a:t>
            </a:r>
            <a:endParaRPr lang="en-US" sz="2000" smtClean="0"/>
          </a:p>
        </p:txBody>
      </p:sp>
      <p:sp>
        <p:nvSpPr>
          <p:cNvPr id="65538" name="Content Placeholder 2"/>
          <p:cNvSpPr>
            <a:spLocks noGrp="1"/>
          </p:cNvSpPr>
          <p:nvPr>
            <p:ph idx="1"/>
          </p:nvPr>
        </p:nvSpPr>
        <p:spPr>
          <a:xfrm>
            <a:off x="0" y="-114300"/>
            <a:ext cx="7924800" cy="4525963"/>
          </a:xfrm>
        </p:spPr>
        <p:txBody>
          <a:bodyPr/>
          <a:lstStyle/>
          <a:p>
            <a:pPr eaLnBrk="1" hangingPunct="1">
              <a:buFont typeface="Wingdings 2" pitchFamily="18" charset="2"/>
              <a:buNone/>
            </a:pPr>
            <a:endParaRPr lang="en-US" sz="2400" smtClean="0"/>
          </a:p>
          <a:p>
            <a:pPr eaLnBrk="1" hangingPunct="1">
              <a:buFont typeface="Wingdings 2" pitchFamily="18" charset="2"/>
              <a:buNone/>
            </a:pPr>
            <a:r>
              <a:rPr lang="en-US" sz="1800" u="sng" smtClean="0"/>
              <a:t>Upper Arch</a:t>
            </a:r>
            <a:endParaRPr lang="en-US" sz="1800" smtClean="0"/>
          </a:p>
          <a:p>
            <a:pPr eaLnBrk="1" hangingPunct="1"/>
            <a:r>
              <a:rPr lang="en-US" sz="1600" smtClean="0"/>
              <a:t>Perio scaling and root planing with possible selective perio surgery .</a:t>
            </a:r>
          </a:p>
          <a:p>
            <a:pPr eaLnBrk="1" hangingPunct="1"/>
            <a:r>
              <a:rPr lang="en-US" sz="1600" smtClean="0"/>
              <a:t>Extract #5 and place bridge from #3 through #6.</a:t>
            </a:r>
          </a:p>
          <a:p>
            <a:pPr eaLnBrk="1" hangingPunct="1"/>
            <a:r>
              <a:rPr lang="en-US" sz="1600" smtClean="0"/>
              <a:t>#12 ,#30 endo. </a:t>
            </a:r>
          </a:p>
          <a:p>
            <a:pPr eaLnBrk="1" hangingPunct="1"/>
            <a:r>
              <a:rPr lang="en-US" sz="1600" smtClean="0"/>
              <a:t>Conservative fillings and selective crowns with scaling and root planing. </a:t>
            </a:r>
          </a:p>
          <a:p>
            <a:pPr eaLnBrk="1" hangingPunct="1"/>
            <a:r>
              <a:rPr lang="en-US" sz="1600" smtClean="0"/>
              <a:t>I would use existing occlusal relationship with obvious compromise due to limited space. </a:t>
            </a:r>
          </a:p>
          <a:p>
            <a:pPr eaLnBrk="1" hangingPunct="1"/>
            <a:r>
              <a:rPr lang="en-US" sz="1600" smtClean="0"/>
              <a:t>Provide night guard. </a:t>
            </a:r>
          </a:p>
          <a:p>
            <a:pPr eaLnBrk="1" hangingPunct="1"/>
            <a:r>
              <a:rPr lang="en-US" sz="1600" smtClean="0"/>
              <a:t>Eventually an upper CD may be necessary over time due to bite collapse from poor occlusal relationship and lack of space for adequate restorative treatment. </a:t>
            </a:r>
          </a:p>
          <a:p>
            <a:pPr eaLnBrk="1" hangingPunct="1">
              <a:buFont typeface="Wingdings 2" pitchFamily="18" charset="2"/>
              <a:buNone/>
            </a:pPr>
            <a:r>
              <a:rPr lang="en-US" sz="1800" u="sng" smtClean="0"/>
              <a:t>Lower Arch</a:t>
            </a:r>
            <a:endParaRPr lang="en-US" sz="1800" smtClean="0"/>
          </a:p>
          <a:p>
            <a:pPr eaLnBrk="1" hangingPunct="1"/>
            <a:r>
              <a:rPr lang="en-US" sz="1600" smtClean="0"/>
              <a:t>Perio scaling and root planing with possible selective perio surgery . </a:t>
            </a:r>
          </a:p>
          <a:p>
            <a:pPr eaLnBrk="1" hangingPunct="1"/>
            <a:r>
              <a:rPr lang="en-US" sz="1600" smtClean="0"/>
              <a:t>Possible implant/crown on #19. </a:t>
            </a:r>
          </a:p>
          <a:p>
            <a:pPr eaLnBrk="1" hangingPunct="1"/>
            <a:r>
              <a:rPr lang="en-US" sz="1600" smtClean="0"/>
              <a:t>Replace crown on #23. </a:t>
            </a:r>
          </a:p>
          <a:p>
            <a:pPr eaLnBrk="1" hangingPunct="1"/>
            <a:r>
              <a:rPr lang="en-US" sz="1600" smtClean="0"/>
              <a:t>Composite incisal on #25 and #26. </a:t>
            </a:r>
          </a:p>
          <a:p>
            <a:pPr eaLnBrk="1" hangingPunct="1"/>
            <a:r>
              <a:rPr lang="en-US" sz="1600" smtClean="0"/>
              <a:t>Build-up and crown on #30 with possible endo. </a:t>
            </a:r>
          </a:p>
          <a:p>
            <a:pPr eaLnBrk="1" hangingPunct="1">
              <a:buFont typeface="Wingdings 2" pitchFamily="18" charset="2"/>
              <a:buNone/>
            </a:pPr>
            <a:r>
              <a:rPr lang="en-US" sz="1800" u="sng" smtClean="0"/>
              <a:t>Both Arches</a:t>
            </a:r>
            <a:endParaRPr lang="en-US" sz="1800" smtClean="0"/>
          </a:p>
          <a:p>
            <a:pPr eaLnBrk="1" hangingPunct="1"/>
            <a:r>
              <a:rPr lang="en-US" sz="1600" smtClean="0"/>
              <a:t>Continue case monitoring with periodic exams, perio maintenance and improved home care, especially flossing.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609600" y="152400"/>
            <a:ext cx="6724650" cy="1219200"/>
          </a:xfrm>
        </p:spPr>
        <p:txBody>
          <a:bodyPr/>
          <a:lstStyle/>
          <a:p>
            <a:pPr eaLnBrk="1" hangingPunct="1"/>
            <a:r>
              <a:rPr lang="en-US" sz="3600" smtClean="0"/>
              <a:t>                        </a:t>
            </a:r>
            <a:r>
              <a:rPr lang="en-US" sz="3600" u="sng" smtClean="0"/>
              <a:t>Profile</a:t>
            </a:r>
          </a:p>
        </p:txBody>
      </p:sp>
      <p:sp>
        <p:nvSpPr>
          <p:cNvPr id="29698" name="Content Placeholder 2"/>
          <p:cNvSpPr>
            <a:spLocks noGrp="1"/>
          </p:cNvSpPr>
          <p:nvPr>
            <p:ph idx="4294967295"/>
          </p:nvPr>
        </p:nvSpPr>
        <p:spPr>
          <a:xfrm>
            <a:off x="3048000" y="2286000"/>
            <a:ext cx="5791200" cy="2286000"/>
          </a:xfrm>
        </p:spPr>
        <p:txBody>
          <a:bodyPr/>
          <a:lstStyle/>
          <a:p>
            <a:pPr eaLnBrk="1" hangingPunct="1"/>
            <a:r>
              <a:rPr lang="en-US" smtClean="0"/>
              <a:t>Acceptable profile partially hidden by his beard.</a:t>
            </a:r>
          </a:p>
          <a:p>
            <a:pPr eaLnBrk="1" hangingPunct="1">
              <a:buFont typeface="Wingdings 2" pitchFamily="18" charset="2"/>
              <a:buNone/>
            </a:pPr>
            <a:endParaRPr lang="en-US" smtClean="0"/>
          </a:p>
          <a:p>
            <a:pPr eaLnBrk="1" hangingPunct="1"/>
            <a:r>
              <a:rPr lang="en-US" smtClean="0"/>
              <a:t>There is an indication of lost vertical dimension as a result of bite collapse.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61975" y="217488"/>
            <a:ext cx="7467600" cy="904875"/>
          </a:xfrm>
        </p:spPr>
        <p:txBody>
          <a:bodyPr/>
          <a:lstStyle/>
          <a:p>
            <a:pPr eaLnBrk="1" hangingPunct="1"/>
            <a:r>
              <a:rPr lang="en-US" sz="3600" smtClean="0"/>
              <a:t>             </a:t>
            </a:r>
            <a:r>
              <a:rPr lang="en-US" sz="3600" u="sng" smtClean="0"/>
              <a:t>Family Dental History</a:t>
            </a:r>
          </a:p>
        </p:txBody>
      </p:sp>
      <p:sp>
        <p:nvSpPr>
          <p:cNvPr id="30722" name="Content Placeholder 2"/>
          <p:cNvSpPr>
            <a:spLocks noGrp="1"/>
          </p:cNvSpPr>
          <p:nvPr>
            <p:ph idx="1"/>
          </p:nvPr>
        </p:nvSpPr>
        <p:spPr>
          <a:xfrm>
            <a:off x="600075" y="1228725"/>
            <a:ext cx="7848600" cy="4735513"/>
          </a:xfrm>
        </p:spPr>
        <p:txBody>
          <a:bodyPr/>
          <a:lstStyle/>
          <a:p>
            <a:pPr eaLnBrk="1" hangingPunct="1"/>
            <a:r>
              <a:rPr lang="en-US" smtClean="0"/>
              <a:t>His dad had false teeth around age 28. </a:t>
            </a:r>
          </a:p>
          <a:p>
            <a:pPr eaLnBrk="1" hangingPunct="1"/>
            <a:endParaRPr lang="en-US" smtClean="0"/>
          </a:p>
          <a:p>
            <a:pPr eaLnBrk="1" hangingPunct="1"/>
            <a:r>
              <a:rPr lang="en-US" smtClean="0"/>
              <a:t>His mom still has some of her own teeth.</a:t>
            </a:r>
          </a:p>
          <a:p>
            <a:pPr eaLnBrk="1" hangingPunct="1"/>
            <a:endParaRPr lang="en-US" smtClean="0"/>
          </a:p>
          <a:p>
            <a:pPr eaLnBrk="1" hangingPunct="1"/>
            <a:r>
              <a:rPr lang="en-US" smtClean="0"/>
              <a:t>His middle sister has decayed teeth with no dental care. </a:t>
            </a:r>
          </a:p>
          <a:p>
            <a:pPr eaLnBrk="1" hangingPunct="1"/>
            <a:endParaRPr lang="en-US" smtClean="0"/>
          </a:p>
          <a:p>
            <a:pPr eaLnBrk="1" hangingPunct="1"/>
            <a:r>
              <a:rPr lang="en-US" smtClean="0"/>
              <a:t>His younger sister has good teeth and has received regular dental care.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1000" y="152400"/>
            <a:ext cx="7467600" cy="933450"/>
          </a:xfrm>
        </p:spPr>
        <p:txBody>
          <a:bodyPr/>
          <a:lstStyle/>
          <a:p>
            <a:pPr eaLnBrk="1" hangingPunct="1"/>
            <a:r>
              <a:rPr lang="en-US" smtClean="0"/>
              <a:t>               </a:t>
            </a:r>
            <a:r>
              <a:rPr lang="en-US" sz="3600" u="sng" smtClean="0"/>
              <a:t>Dental History</a:t>
            </a:r>
          </a:p>
        </p:txBody>
      </p:sp>
      <p:sp>
        <p:nvSpPr>
          <p:cNvPr id="31746" name="Content Placeholder 2"/>
          <p:cNvSpPr>
            <a:spLocks noGrp="1"/>
          </p:cNvSpPr>
          <p:nvPr>
            <p:ph idx="1"/>
          </p:nvPr>
        </p:nvSpPr>
        <p:spPr>
          <a:xfrm>
            <a:off x="76200" y="1285875"/>
            <a:ext cx="9067800" cy="4525963"/>
          </a:xfrm>
        </p:spPr>
        <p:txBody>
          <a:bodyPr/>
          <a:lstStyle/>
          <a:p>
            <a:pPr eaLnBrk="1" hangingPunct="1"/>
            <a:r>
              <a:rPr lang="en-US" sz="2400" smtClean="0"/>
              <a:t>No routine childhood dental care. </a:t>
            </a:r>
          </a:p>
          <a:p>
            <a:pPr eaLnBrk="1" hangingPunct="1"/>
            <a:r>
              <a:rPr lang="en-US" sz="2400" smtClean="0"/>
              <a:t>At age 9 he had "a couple of lower front teeth knocked out," and he received a stainless steel crown. </a:t>
            </a:r>
          </a:p>
          <a:p>
            <a:pPr eaLnBrk="1" hangingPunct="1"/>
            <a:r>
              <a:rPr lang="en-US" sz="2400" smtClean="0"/>
              <a:t>No dental care again until in Air Force, where the stainless steel crown was replaced with a porcelain crown. His wisdom teeth were also removed. </a:t>
            </a:r>
          </a:p>
          <a:p>
            <a:pPr eaLnBrk="1" hangingPunct="1"/>
            <a:r>
              <a:rPr lang="en-US" sz="2400" smtClean="0"/>
              <a:t>He had dental care from 1995 through 2001 through dental insurance, and none since then. </a:t>
            </a:r>
          </a:p>
          <a:p>
            <a:pPr eaLnBrk="1" hangingPunct="1"/>
            <a:r>
              <a:rPr lang="en-US" sz="2400" smtClean="0"/>
              <a:t>He has never had anything like scaling or root planing, and perio problems have never been mentioned by previous dentists that he recalls. </a:t>
            </a:r>
          </a:p>
          <a:p>
            <a:pPr eaLnBrk="1" hangingPunct="1"/>
            <a:r>
              <a:rPr lang="en-US" sz="2400" smtClean="0"/>
              <a:t>His goal is to "keep as much as [he] 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00125" y="0"/>
            <a:ext cx="6896100" cy="904875"/>
          </a:xfrm>
        </p:spPr>
        <p:txBody>
          <a:bodyPr/>
          <a:lstStyle/>
          <a:p>
            <a:pPr eaLnBrk="1" hangingPunct="1"/>
            <a:r>
              <a:rPr lang="en-US" sz="3600" smtClean="0"/>
              <a:t>                  </a:t>
            </a:r>
            <a:r>
              <a:rPr lang="en-US" sz="3600" u="sng" smtClean="0"/>
              <a:t>Home Care </a:t>
            </a:r>
          </a:p>
        </p:txBody>
      </p:sp>
      <p:sp>
        <p:nvSpPr>
          <p:cNvPr id="32770" name="Content Placeholder 2"/>
          <p:cNvSpPr>
            <a:spLocks noGrp="1"/>
          </p:cNvSpPr>
          <p:nvPr>
            <p:ph idx="1"/>
          </p:nvPr>
        </p:nvSpPr>
        <p:spPr>
          <a:xfrm>
            <a:off x="1514475" y="3808413"/>
            <a:ext cx="7629525" cy="2925762"/>
          </a:xfrm>
        </p:spPr>
        <p:txBody>
          <a:bodyPr/>
          <a:lstStyle/>
          <a:p>
            <a:pPr eaLnBrk="1" hangingPunct="1"/>
            <a:r>
              <a:rPr lang="en-US" sz="1800" smtClean="0"/>
              <a:t>Brushes once a day. </a:t>
            </a:r>
          </a:p>
          <a:p>
            <a:pPr eaLnBrk="1" hangingPunct="1">
              <a:buFont typeface="Wingdings 2" pitchFamily="18" charset="2"/>
              <a:buNone/>
            </a:pPr>
            <a:endParaRPr lang="en-US" sz="1800" smtClean="0"/>
          </a:p>
          <a:p>
            <a:pPr eaLnBrk="1" hangingPunct="1"/>
            <a:r>
              <a:rPr lang="en-US" sz="1800" smtClean="0"/>
              <a:t>He flosses when food is stuck in his teeth. </a:t>
            </a:r>
          </a:p>
          <a:p>
            <a:pPr eaLnBrk="1" hangingPunct="1"/>
            <a:endParaRPr lang="en-US" sz="1800" smtClean="0"/>
          </a:p>
          <a:p>
            <a:pPr eaLnBrk="1" hangingPunct="1"/>
            <a:r>
              <a:rPr lang="en-US" sz="1800" smtClean="0"/>
              <a:t>He loves chocolates, but has cut back considerably lately. </a:t>
            </a:r>
          </a:p>
          <a:p>
            <a:pPr eaLnBrk="1" hangingPunct="1"/>
            <a:endParaRPr lang="en-US" sz="1800" smtClean="0"/>
          </a:p>
          <a:p>
            <a:pPr eaLnBrk="1" hangingPunct="1"/>
            <a:r>
              <a:rPr lang="en-US" sz="1800" smtClean="0"/>
              <a:t>He does not drink soda.</a:t>
            </a:r>
          </a:p>
        </p:txBody>
      </p:sp>
      <p:pic>
        <p:nvPicPr>
          <p:cNvPr id="32771" name="Picture 4" descr="_MG_0986"/>
          <p:cNvPicPr>
            <a:picLocks noChangeAspect="1" noChangeArrowheads="1"/>
          </p:cNvPicPr>
          <p:nvPr/>
        </p:nvPicPr>
        <p:blipFill>
          <a:blip r:embed="rId2"/>
          <a:srcRect/>
          <a:stretch>
            <a:fillRect/>
          </a:stretch>
        </p:blipFill>
        <p:spPr bwMode="auto">
          <a:xfrm>
            <a:off x="1181100" y="752475"/>
            <a:ext cx="6542088" cy="30448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_MG_0777"/>
          <p:cNvPicPr>
            <a:picLocks noChangeAspect="1" noChangeArrowheads="1"/>
          </p:cNvPicPr>
          <p:nvPr/>
        </p:nvPicPr>
        <p:blipFill>
          <a:blip r:embed="rId2"/>
          <a:srcRect/>
          <a:stretch>
            <a:fillRect/>
          </a:stretch>
        </p:blipFill>
        <p:spPr bwMode="auto">
          <a:xfrm>
            <a:off x="0" y="1447800"/>
            <a:ext cx="4724400" cy="3448050"/>
          </a:xfrm>
          <a:prstGeom prst="rect">
            <a:avLst/>
          </a:prstGeom>
          <a:noFill/>
          <a:ln w="9525">
            <a:noFill/>
            <a:miter lim="800000"/>
            <a:headEnd/>
            <a:tailEnd/>
          </a:ln>
        </p:spPr>
      </p:pic>
      <p:sp>
        <p:nvSpPr>
          <p:cNvPr id="33794" name="Content Placeholder 2"/>
          <p:cNvSpPr>
            <a:spLocks/>
          </p:cNvSpPr>
          <p:nvPr/>
        </p:nvSpPr>
        <p:spPr bwMode="auto">
          <a:xfrm>
            <a:off x="0" y="5627688"/>
            <a:ext cx="8839200" cy="1068387"/>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pPr>
            <a:r>
              <a:rPr lang="en-US" sz="1800"/>
              <a:t>Poor, mismatching arch forms, resulting in bite collapse.</a:t>
            </a:r>
          </a:p>
          <a:p>
            <a:pPr marL="419100" indent="-382588">
              <a:spcBef>
                <a:spcPct val="20000"/>
              </a:spcBef>
              <a:buClr>
                <a:schemeClr val="accent1"/>
              </a:buClr>
              <a:buSzPct val="80000"/>
              <a:buFont typeface="Wingdings 2" pitchFamily="18" charset="2"/>
              <a:buChar char=""/>
            </a:pPr>
            <a:r>
              <a:rPr lang="en-US" sz="1800"/>
              <a:t>Incomplete maxillary arch incomplete with gap at #4 and missing #15.</a:t>
            </a:r>
          </a:p>
          <a:p>
            <a:pPr marL="419100" indent="-382588">
              <a:spcBef>
                <a:spcPct val="20000"/>
              </a:spcBef>
              <a:buClr>
                <a:schemeClr val="accent1"/>
              </a:buClr>
              <a:buSzPct val="80000"/>
              <a:buFont typeface="Wingdings 2" pitchFamily="18" charset="2"/>
              <a:buChar char=""/>
            </a:pPr>
            <a:r>
              <a:rPr lang="en-US" sz="1800"/>
              <a:t>Mandibular arch has poor left posterior bite support due to lack of molars. </a:t>
            </a:r>
          </a:p>
        </p:txBody>
      </p:sp>
      <p:sp>
        <p:nvSpPr>
          <p:cNvPr id="33795" name="Text Box 8"/>
          <p:cNvSpPr txBox="1">
            <a:spLocks noChangeArrowheads="1"/>
          </p:cNvSpPr>
          <p:nvPr/>
        </p:nvSpPr>
        <p:spPr bwMode="auto">
          <a:xfrm>
            <a:off x="180975" y="200025"/>
            <a:ext cx="8397875" cy="366713"/>
          </a:xfrm>
          <a:prstGeom prst="rect">
            <a:avLst/>
          </a:prstGeom>
          <a:noFill/>
          <a:ln w="9525">
            <a:noFill/>
            <a:miter lim="800000"/>
            <a:headEnd/>
            <a:tailEnd/>
          </a:ln>
        </p:spPr>
        <p:txBody>
          <a:bodyPr>
            <a:spAutoFit/>
          </a:bodyPr>
          <a:lstStyle/>
          <a:p>
            <a:r>
              <a:rPr lang="en-US" sz="1800" b="1" u="sng"/>
              <a:t>MISSING TEETH</a:t>
            </a:r>
            <a:r>
              <a:rPr lang="en-US" sz="1800" b="1"/>
              <a:t>: </a:t>
            </a:r>
            <a:r>
              <a:rPr lang="en-US" sz="1800"/>
              <a:t>#1, #4, #15, #16, #17, #18, #19 (root tips), #24, #32. </a:t>
            </a:r>
          </a:p>
        </p:txBody>
      </p:sp>
      <p:sp>
        <p:nvSpPr>
          <p:cNvPr id="33796" name="Text Box 9"/>
          <p:cNvSpPr txBox="1">
            <a:spLocks noChangeArrowheads="1"/>
          </p:cNvSpPr>
          <p:nvPr/>
        </p:nvSpPr>
        <p:spPr bwMode="auto">
          <a:xfrm>
            <a:off x="1143000" y="914400"/>
            <a:ext cx="2530475" cy="366713"/>
          </a:xfrm>
          <a:prstGeom prst="rect">
            <a:avLst/>
          </a:prstGeom>
          <a:noFill/>
          <a:ln w="9525">
            <a:noFill/>
            <a:miter lim="800000"/>
            <a:headEnd/>
            <a:tailEnd/>
          </a:ln>
        </p:spPr>
        <p:txBody>
          <a:bodyPr>
            <a:spAutoFit/>
          </a:bodyPr>
          <a:lstStyle/>
          <a:p>
            <a:endParaRPr lang="en-US" sz="1800"/>
          </a:p>
        </p:txBody>
      </p:sp>
      <p:sp>
        <p:nvSpPr>
          <p:cNvPr id="33797" name="Text Box 10"/>
          <p:cNvSpPr txBox="1">
            <a:spLocks noChangeArrowheads="1"/>
          </p:cNvSpPr>
          <p:nvPr/>
        </p:nvSpPr>
        <p:spPr bwMode="auto">
          <a:xfrm>
            <a:off x="152400" y="571500"/>
            <a:ext cx="4648200" cy="825500"/>
          </a:xfrm>
          <a:prstGeom prst="rect">
            <a:avLst/>
          </a:prstGeom>
          <a:noFill/>
          <a:ln w="9525">
            <a:noFill/>
            <a:miter lim="800000"/>
            <a:headEnd/>
            <a:tailEnd/>
          </a:ln>
        </p:spPr>
        <p:txBody>
          <a:bodyPr>
            <a:spAutoFit/>
          </a:bodyPr>
          <a:lstStyle/>
          <a:p>
            <a:r>
              <a:rPr lang="en-US" sz="1600"/>
              <a:t>Heavy incisal-lingual wear on anteriors and lingual wear on bicuspids. </a:t>
            </a:r>
          </a:p>
          <a:p>
            <a:r>
              <a:rPr lang="en-US" sz="1600"/>
              <a:t>#7, #10 in buccal version.</a:t>
            </a:r>
          </a:p>
        </p:txBody>
      </p:sp>
      <p:sp>
        <p:nvSpPr>
          <p:cNvPr id="33798" name="Text Box 11"/>
          <p:cNvSpPr txBox="1">
            <a:spLocks noChangeArrowheads="1"/>
          </p:cNvSpPr>
          <p:nvPr/>
        </p:nvSpPr>
        <p:spPr bwMode="auto">
          <a:xfrm>
            <a:off x="5257800" y="990600"/>
            <a:ext cx="2743200" cy="366713"/>
          </a:xfrm>
          <a:prstGeom prst="rect">
            <a:avLst/>
          </a:prstGeom>
          <a:noFill/>
          <a:ln w="9525">
            <a:noFill/>
            <a:miter lim="800000"/>
            <a:headEnd/>
            <a:tailEnd/>
          </a:ln>
        </p:spPr>
        <p:txBody>
          <a:bodyPr>
            <a:spAutoFit/>
          </a:bodyPr>
          <a:lstStyle/>
          <a:p>
            <a:endParaRPr lang="en-US" sz="1800"/>
          </a:p>
        </p:txBody>
      </p:sp>
      <p:sp>
        <p:nvSpPr>
          <p:cNvPr id="33799" name="Text Box 12"/>
          <p:cNvSpPr txBox="1">
            <a:spLocks noChangeArrowheads="1"/>
          </p:cNvSpPr>
          <p:nvPr/>
        </p:nvSpPr>
        <p:spPr bwMode="auto">
          <a:xfrm>
            <a:off x="5267325" y="581025"/>
            <a:ext cx="3733800" cy="581025"/>
          </a:xfrm>
          <a:prstGeom prst="rect">
            <a:avLst/>
          </a:prstGeom>
          <a:noFill/>
          <a:ln w="9525">
            <a:noFill/>
            <a:miter lim="800000"/>
            <a:headEnd/>
            <a:tailEnd/>
          </a:ln>
        </p:spPr>
        <p:txBody>
          <a:bodyPr>
            <a:spAutoFit/>
          </a:bodyPr>
          <a:lstStyle/>
          <a:p>
            <a:r>
              <a:rPr lang="en-US" sz="1600"/>
              <a:t>Heavy wear on incisors. #30 D decay. </a:t>
            </a:r>
          </a:p>
          <a:p>
            <a:r>
              <a:rPr lang="en-US" sz="1600"/>
              <a:t>#27 is in buccal version.</a:t>
            </a:r>
          </a:p>
        </p:txBody>
      </p:sp>
      <p:pic>
        <p:nvPicPr>
          <p:cNvPr id="33800" name="Picture 13" descr="_MG_0779 - Copy"/>
          <p:cNvPicPr>
            <a:picLocks noChangeAspect="1" noChangeArrowheads="1"/>
          </p:cNvPicPr>
          <p:nvPr/>
        </p:nvPicPr>
        <p:blipFill>
          <a:blip r:embed="rId3"/>
          <a:srcRect/>
          <a:stretch>
            <a:fillRect/>
          </a:stretch>
        </p:blipFill>
        <p:spPr bwMode="auto">
          <a:xfrm>
            <a:off x="4800600" y="1447800"/>
            <a:ext cx="4343400" cy="3387725"/>
          </a:xfrm>
          <a:prstGeom prst="rect">
            <a:avLst/>
          </a:prstGeom>
          <a:noFill/>
          <a:ln w="9525">
            <a:noFill/>
            <a:miter lim="800000"/>
            <a:headEnd/>
            <a:tailEnd/>
          </a:ln>
        </p:spPr>
      </p:pic>
      <p:sp>
        <p:nvSpPr>
          <p:cNvPr id="33801" name="Text Box 14"/>
          <p:cNvSpPr txBox="1">
            <a:spLocks noChangeArrowheads="1"/>
          </p:cNvSpPr>
          <p:nvPr/>
        </p:nvSpPr>
        <p:spPr bwMode="auto">
          <a:xfrm>
            <a:off x="1752600" y="4419600"/>
            <a:ext cx="1143000" cy="366713"/>
          </a:xfrm>
          <a:prstGeom prst="rect">
            <a:avLst/>
          </a:prstGeom>
          <a:noFill/>
          <a:ln w="9525">
            <a:noFill/>
            <a:miter lim="800000"/>
            <a:headEnd/>
            <a:tailEnd/>
          </a:ln>
        </p:spPr>
        <p:txBody>
          <a:bodyPr>
            <a:spAutoFit/>
          </a:bodyPr>
          <a:lstStyle/>
          <a:p>
            <a:r>
              <a:rPr lang="en-US" sz="1800"/>
              <a:t>Maxillary</a:t>
            </a:r>
          </a:p>
        </p:txBody>
      </p:sp>
      <p:sp>
        <p:nvSpPr>
          <p:cNvPr id="33802" name="Text Box 15"/>
          <p:cNvSpPr txBox="1">
            <a:spLocks noChangeArrowheads="1"/>
          </p:cNvSpPr>
          <p:nvPr/>
        </p:nvSpPr>
        <p:spPr bwMode="auto">
          <a:xfrm>
            <a:off x="6477000" y="1600200"/>
            <a:ext cx="1314450" cy="366713"/>
          </a:xfrm>
          <a:prstGeom prst="rect">
            <a:avLst/>
          </a:prstGeom>
          <a:noFill/>
          <a:ln w="9525">
            <a:noFill/>
            <a:miter lim="800000"/>
            <a:headEnd/>
            <a:tailEnd/>
          </a:ln>
        </p:spPr>
        <p:txBody>
          <a:bodyPr wrap="none">
            <a:spAutoFit/>
          </a:bodyPr>
          <a:lstStyle/>
          <a:p>
            <a:r>
              <a:rPr lang="en-US" sz="1800"/>
              <a:t>Mandibular</a:t>
            </a:r>
          </a:p>
        </p:txBody>
      </p:sp>
      <p:sp>
        <p:nvSpPr>
          <p:cNvPr id="33803" name="Text Box 12"/>
          <p:cNvSpPr txBox="1">
            <a:spLocks noChangeArrowheads="1"/>
          </p:cNvSpPr>
          <p:nvPr/>
        </p:nvSpPr>
        <p:spPr bwMode="auto">
          <a:xfrm>
            <a:off x="409575" y="4979988"/>
            <a:ext cx="8355013" cy="396875"/>
          </a:xfrm>
          <a:prstGeom prst="rect">
            <a:avLst/>
          </a:prstGeom>
          <a:noFill/>
          <a:ln w="9525">
            <a:noFill/>
            <a:miter lim="800000"/>
            <a:headEnd/>
            <a:tailEnd/>
          </a:ln>
        </p:spPr>
        <p:txBody>
          <a:bodyPr>
            <a:spAutoFit/>
          </a:bodyPr>
          <a:lstStyle/>
          <a:p>
            <a:r>
              <a:rPr lang="en-US" sz="2000" u="sng"/>
              <a:t>Fractured/Worn Teeth</a:t>
            </a:r>
            <a:r>
              <a:rPr lang="en-US" sz="1800"/>
              <a:t>: #3, #7, #8, #9, #10, #12, #13, #25, #26, #30.</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4328</TotalTime>
  <Words>1640</Words>
  <Application>Microsoft Office PowerPoint</Application>
  <PresentationFormat>On-screen Show (4:3)</PresentationFormat>
  <Paragraphs>268</Paragraphs>
  <Slides>40</Slides>
  <Notes>0</Notes>
  <HiddenSlides>0</HiddenSlides>
  <MMClips>0</MMClips>
  <ScaleCrop>false</ScaleCrop>
  <HeadingPairs>
    <vt:vector size="6" baseType="variant">
      <vt:variant>
        <vt:lpstr>Fonts Used</vt:lpstr>
      </vt:variant>
      <vt:variant>
        <vt:i4>9</vt:i4>
      </vt:variant>
      <vt:variant>
        <vt:lpstr>Design Template</vt:lpstr>
      </vt:variant>
      <vt:variant>
        <vt:i4>8</vt:i4>
      </vt:variant>
      <vt:variant>
        <vt:lpstr>Slide Titles</vt:lpstr>
      </vt:variant>
      <vt:variant>
        <vt:i4>40</vt:i4>
      </vt:variant>
    </vt:vector>
  </HeadingPairs>
  <TitlesOfParts>
    <vt:vector size="57" baseType="lpstr">
      <vt:lpstr>Arial</vt:lpstr>
      <vt:lpstr>Lucida Sans</vt:lpstr>
      <vt:lpstr>Book Antiqua</vt:lpstr>
      <vt:lpstr>Wingdings 2</vt:lpstr>
      <vt:lpstr>Wingdings</vt:lpstr>
      <vt:lpstr>Wingdings 3</vt:lpstr>
      <vt:lpstr>Calibri</vt:lpstr>
      <vt:lpstr>Franklin Gothic Book</vt:lpstr>
      <vt:lpstr>Arial Black</vt:lpstr>
      <vt:lpstr>Apex</vt:lpstr>
      <vt:lpstr>Technic</vt:lpstr>
      <vt:lpstr>Apex</vt:lpstr>
      <vt:lpstr>Technic</vt:lpstr>
      <vt:lpstr>Technic</vt:lpstr>
      <vt:lpstr>Technic</vt:lpstr>
      <vt:lpstr>Technic</vt:lpstr>
      <vt:lpstr>Technic</vt:lpstr>
      <vt:lpstr>Slide 1</vt:lpstr>
      <vt:lpstr>                   Personal History</vt:lpstr>
      <vt:lpstr>                 Medical History</vt:lpstr>
      <vt:lpstr>                  Chief Complaints</vt:lpstr>
      <vt:lpstr>                        Profile</vt:lpstr>
      <vt:lpstr>             Family Dental History</vt:lpstr>
      <vt:lpstr>               Dental History</vt:lpstr>
      <vt:lpstr>                  Home Care </vt:lpstr>
      <vt:lpstr>Slide 9</vt:lpstr>
      <vt:lpstr>                 Pano 11-20-2012</vt:lpstr>
      <vt:lpstr>             Perio probing  11-20-12</vt:lpstr>
      <vt:lpstr>                Radiographs   11-20-12</vt:lpstr>
      <vt:lpstr>        Upper Right Posteriors</vt:lpstr>
      <vt:lpstr>Upper Right Posteriors</vt:lpstr>
      <vt:lpstr>                   Upper Anteriors</vt:lpstr>
      <vt:lpstr>                    Upper Anteriors</vt:lpstr>
      <vt:lpstr>               Upper Left Posteriors </vt:lpstr>
      <vt:lpstr>    Upper Left Posteriors</vt:lpstr>
      <vt:lpstr>Lower Left Posteriors</vt:lpstr>
      <vt:lpstr>   Lower Left Posteriors</vt:lpstr>
      <vt:lpstr> Lower Anteriors</vt:lpstr>
      <vt:lpstr> Lower Anteriors </vt:lpstr>
      <vt:lpstr>             Lower Right Posteriors</vt:lpstr>
      <vt:lpstr>Lower Right Posteriors</vt:lpstr>
      <vt:lpstr>Right Side</vt:lpstr>
      <vt:lpstr>   Left Side</vt:lpstr>
      <vt:lpstr>    Diagnosis of Perio</vt:lpstr>
      <vt:lpstr>Diagnosis of Occlusion</vt:lpstr>
      <vt:lpstr>   Occlusion</vt:lpstr>
      <vt:lpstr>      Right Posterior Occlusion</vt:lpstr>
      <vt:lpstr>Diagnosis of Restorative</vt:lpstr>
      <vt:lpstr>Diagnosis of Endo</vt:lpstr>
      <vt:lpstr>Diagnosis of TMJ and Parafunction</vt:lpstr>
      <vt:lpstr>  Treatment Plan</vt:lpstr>
      <vt:lpstr> Phase II Definitive Perio Treatment </vt:lpstr>
      <vt:lpstr>  Phase III </vt:lpstr>
      <vt:lpstr>Phase IV Treatment</vt:lpstr>
      <vt:lpstr>Phase V Treatment</vt:lpstr>
      <vt:lpstr>   Phase VI Treatment    </vt:lpstr>
      <vt:lpstr>  Alternative Treatment 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Inland empire perio study club</dc:title>
  <dc:creator>Rob Hardwick DDS</dc:creator>
  <cp:lastModifiedBy>R</cp:lastModifiedBy>
  <cp:revision>224</cp:revision>
  <dcterms:created xsi:type="dcterms:W3CDTF">2012-12-29T22:11:16Z</dcterms:created>
  <dcterms:modified xsi:type="dcterms:W3CDTF">2013-03-10T14:36:20Z</dcterms:modified>
</cp:coreProperties>
</file>