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8" r:id="rId3"/>
    <p:sldId id="259" r:id="rId4"/>
    <p:sldId id="299" r:id="rId5"/>
    <p:sldId id="260" r:id="rId6"/>
    <p:sldId id="261" r:id="rId7"/>
    <p:sldId id="263" r:id="rId8"/>
    <p:sldId id="262" r:id="rId9"/>
    <p:sldId id="264" r:id="rId10"/>
    <p:sldId id="265" r:id="rId11"/>
    <p:sldId id="266" r:id="rId12"/>
    <p:sldId id="353" r:id="rId13"/>
    <p:sldId id="336" r:id="rId14"/>
    <p:sldId id="323" r:id="rId15"/>
    <p:sldId id="339" r:id="rId16"/>
    <p:sldId id="338" r:id="rId17"/>
    <p:sldId id="352" r:id="rId18"/>
    <p:sldId id="314" r:id="rId19"/>
    <p:sldId id="267" r:id="rId20"/>
    <p:sldId id="268" r:id="rId21"/>
    <p:sldId id="319" r:id="rId22"/>
    <p:sldId id="318" r:id="rId23"/>
    <p:sldId id="317" r:id="rId24"/>
    <p:sldId id="315" r:id="rId25"/>
    <p:sldId id="346" r:id="rId26"/>
    <p:sldId id="355" r:id="rId27"/>
    <p:sldId id="350" r:id="rId28"/>
    <p:sldId id="334" r:id="rId29"/>
    <p:sldId id="335" r:id="rId30"/>
    <p:sldId id="324" r:id="rId31"/>
    <p:sldId id="325" r:id="rId32"/>
    <p:sldId id="326" r:id="rId33"/>
    <p:sldId id="327" r:id="rId34"/>
    <p:sldId id="328" r:id="rId35"/>
    <p:sldId id="347" r:id="rId36"/>
    <p:sldId id="329" r:id="rId37"/>
    <p:sldId id="330" r:id="rId38"/>
    <p:sldId id="345" r:id="rId39"/>
    <p:sldId id="343" r:id="rId40"/>
    <p:sldId id="331" r:id="rId41"/>
    <p:sldId id="269" r:id="rId42"/>
    <p:sldId id="300" r:id="rId43"/>
    <p:sldId id="301" r:id="rId44"/>
    <p:sldId id="333" r:id="rId45"/>
    <p:sldId id="344" r:id="rId46"/>
    <p:sldId id="348" r:id="rId47"/>
    <p:sldId id="302" r:id="rId48"/>
    <p:sldId id="341" r:id="rId49"/>
    <p:sldId id="321" r:id="rId50"/>
    <p:sldId id="354" r:id="rId51"/>
    <p:sldId id="284" r:id="rId52"/>
    <p:sldId id="285" r:id="rId53"/>
    <p:sldId id="286" r:id="rId54"/>
    <p:sldId id="287" r:id="rId55"/>
    <p:sldId id="288" r:id="rId56"/>
    <p:sldId id="349"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60"/>
  </p:normalViewPr>
  <p:slideViewPr>
    <p:cSldViewPr>
      <p:cViewPr varScale="1">
        <p:scale>
          <a:sx n="60" d="100"/>
          <a:sy n="60" d="100"/>
        </p:scale>
        <p:origin x="-283"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cs typeface="+mn-cs"/>
              </a:defRPr>
            </a:lvl1pPr>
          </a:lstStyle>
          <a:p>
            <a:pPr>
              <a:defRPr/>
            </a:pPr>
            <a:fld id="{825FCCC3-44F5-4CE9-88FE-514654781EC5}" type="datetimeFigureOut">
              <a:rPr lang="en-US"/>
              <a:pPr>
                <a:defRPr/>
              </a:pPr>
              <a:t>3/11/2011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cs typeface="+mn-cs"/>
              </a:defRPr>
            </a:lvl1pPr>
          </a:lstStyle>
          <a:p>
            <a:pPr>
              <a:defRPr/>
            </a:pPr>
            <a:fld id="{F2AECF47-5739-4EB1-9C02-AC0C340F832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xfrm>
            <a:off x="-1771650" y="436563"/>
            <a:ext cx="10401300" cy="7800975"/>
          </a:xfrm>
          <a:noFill/>
          <a:ln>
            <a:solidFill>
              <a:srgbClr val="000000"/>
            </a:solidFill>
            <a:miter lim="800000"/>
            <a:headEnd/>
            <a:tailEnd/>
          </a:ln>
        </p:spPr>
      </p:sp>
      <p:sp>
        <p:nvSpPr>
          <p:cNvPr id="4096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724B8E9-D8B0-4154-98C3-5DCF17519EE4}" type="datetimeFigureOut">
              <a:rPr lang="en-US"/>
              <a:pPr>
                <a:defRPr/>
              </a:pPr>
              <a:t>3/11/2011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85F604-C112-494E-B279-58E7C617ABDF}"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FD7262-16A6-4A36-BB39-632B4A51E16B}" type="datetimeFigureOut">
              <a:rPr lang="en-US"/>
              <a:pPr>
                <a:defRPr/>
              </a:pPr>
              <a:t>3/11/2011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5D919D-3580-463C-9884-AADF041430DE}"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F05065-E29A-4265-9100-426D4B55580C}" type="datetimeFigureOut">
              <a:rPr lang="en-US"/>
              <a:pPr>
                <a:defRPr/>
              </a:pPr>
              <a:t>3/11/2011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1964B4-315D-4767-9038-74E01896682A}"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B762A16-D63D-4AD2-8DA5-74F1A4AC2FDC}" type="datetimeFigureOut">
              <a:rPr lang="en-US"/>
              <a:pPr>
                <a:defRPr/>
              </a:pPr>
              <a:t>3/11/2011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6B435-E919-4FBF-8AED-CBA0CB5282B2}"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6747D62-81F7-40A4-80A4-A3B8E375CF58}" type="datetimeFigureOut">
              <a:rPr lang="en-US"/>
              <a:pPr>
                <a:defRPr/>
              </a:pPr>
              <a:t>3/11/2011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7A71DF-35E8-4461-8805-AD9EE5074D57}"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07516F-6918-4E6B-8994-D483A745BB24}" type="datetimeFigureOut">
              <a:rPr lang="en-US"/>
              <a:pPr>
                <a:defRPr/>
              </a:pPr>
              <a:t>3/11/2011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F68CDA-CED8-4C2B-9B02-D9DEB63995B7}"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89928C3-E47E-4161-9F59-3A316DC7669A}" type="datetimeFigureOut">
              <a:rPr lang="en-US"/>
              <a:pPr>
                <a:defRPr/>
              </a:pPr>
              <a:t>3/11/2011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E94043E-3248-464D-A54C-CB094D7A7ECC}"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90A647-27CA-40A8-835C-E1640DF925BD}" type="datetimeFigureOut">
              <a:rPr lang="en-US"/>
              <a:pPr>
                <a:defRPr/>
              </a:pPr>
              <a:t>3/11/2011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7645BDB-F79C-4954-8D49-EEC8544B259A}"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BFE865F-89DE-4B30-88AA-B95C2407BE54}" type="datetimeFigureOut">
              <a:rPr lang="en-US"/>
              <a:pPr>
                <a:defRPr/>
              </a:pPr>
              <a:t>3/11/2011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391D00-613C-4B80-AB9D-E8B5FD691677}"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EADB0F-23F8-4BB6-91FA-76CED2A89760}" type="datetimeFigureOut">
              <a:rPr lang="en-US"/>
              <a:pPr>
                <a:defRPr/>
              </a:pPr>
              <a:t>3/11/2011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317548C-56A1-4699-B243-F44D8931CB69}"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348B19C-2D66-48BF-AE32-20F63D3712DF}" type="datetimeFigureOut">
              <a:rPr lang="en-US"/>
              <a:pPr>
                <a:defRPr/>
              </a:pPr>
              <a:t>3/11/2011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B77F39C-0EF1-4F83-A46A-3F0BA1EAB112}"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BCCEC26-83CA-4B23-870B-A7DE550B8A40}" type="datetimeFigureOut">
              <a:rPr lang="en-US"/>
              <a:pPr>
                <a:defRPr/>
              </a:pPr>
              <a:t>3/11/2011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828CFC6-42F2-4B73-9E1A-6E8FFAC4B1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smtClean="0"/>
              <a:t>Inland Empire Perio Study Club</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Member Presentation</a:t>
            </a:r>
          </a:p>
          <a:p>
            <a:pPr eaLnBrk="1" fontAlgn="auto" hangingPunct="1">
              <a:spcAft>
                <a:spcPts val="0"/>
              </a:spcAft>
              <a:buFont typeface="Arial" pitchFamily="34" charset="0"/>
              <a:buNone/>
              <a:defRPr/>
            </a:pPr>
            <a:r>
              <a:rPr lang="en-US" dirty="0" smtClean="0"/>
              <a:t>March 11, 2011</a:t>
            </a:r>
          </a:p>
          <a:p>
            <a:pPr eaLnBrk="1" fontAlgn="auto" hangingPunct="1">
              <a:spcAft>
                <a:spcPts val="0"/>
              </a:spcAft>
              <a:buFont typeface="Arial" pitchFamily="34" charset="0"/>
              <a:buNone/>
              <a:defRPr/>
            </a:pPr>
            <a:r>
              <a:rPr lang="en-US" dirty="0" smtClean="0"/>
              <a:t>Dr. Rob Hardwick</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b="1" dirty="0" smtClean="0"/>
              <a:t/>
            </a:r>
            <a:br>
              <a:rPr lang="en-US" sz="4000" b="1" dirty="0" smtClean="0"/>
            </a:br>
            <a:r>
              <a:rPr lang="en-US" sz="4000" b="1" dirty="0" smtClean="0"/>
              <a:t/>
            </a:r>
            <a:br>
              <a:rPr lang="en-US" sz="4000" b="1" dirty="0" smtClean="0"/>
            </a:br>
            <a:r>
              <a:rPr lang="en-US" sz="4000" b="1" dirty="0" smtClean="0"/>
              <a:t>Mechanism of Nitrogen Containing Bisphosphonates</a:t>
            </a:r>
            <a:r>
              <a:rPr lang="en-US" sz="4000" dirty="0" smtClean="0"/>
              <a:t/>
            </a:r>
            <a:br>
              <a:rPr lang="en-US" sz="4000" dirty="0" smtClean="0"/>
            </a:br>
            <a:endParaRPr lang="en-US" sz="4000" dirty="0" smtClean="0"/>
          </a:p>
        </p:txBody>
      </p:sp>
      <p:sp>
        <p:nvSpPr>
          <p:cNvPr id="3" name="Content Placeholder 2"/>
          <p:cNvSpPr>
            <a:spLocks noGrp="1"/>
          </p:cNvSpPr>
          <p:nvPr>
            <p:ph idx="1"/>
          </p:nvPr>
        </p:nvSpPr>
        <p:spPr>
          <a:xfrm>
            <a:off x="457200" y="1905000"/>
            <a:ext cx="8229600" cy="4525963"/>
          </a:xfrm>
        </p:spPr>
        <p:txBody>
          <a:bodyPr>
            <a:normAutofit fontScale="92500" lnSpcReduction="10000"/>
          </a:bodyPr>
          <a:lstStyle/>
          <a:p>
            <a:pPr eaLnBrk="1" hangingPunct="1">
              <a:defRPr/>
            </a:pPr>
            <a:r>
              <a:rPr lang="en-US" sz="3000" dirty="0" smtClean="0"/>
              <a:t>They inhibit activity of enzymes that utilize pyrophosphates. </a:t>
            </a:r>
          </a:p>
          <a:p>
            <a:pPr eaLnBrk="1" hangingPunct="1">
              <a:defRPr/>
            </a:pPr>
            <a:r>
              <a:rPr lang="en-US" sz="3000" dirty="0" smtClean="0"/>
              <a:t>These drugs preferentially stick to calcium and bind to it, i.e. mostly on hydroxyapatite in bones.</a:t>
            </a:r>
          </a:p>
          <a:p>
            <a:pPr eaLnBrk="1" hangingPunct="1">
              <a:defRPr/>
            </a:pPr>
            <a:r>
              <a:rPr lang="en-US" sz="3000" dirty="0" smtClean="0"/>
              <a:t>Inhibit osteoclastic mediated bone resorption</a:t>
            </a:r>
            <a:r>
              <a:rPr lang="en-US" sz="2800" dirty="0" smtClean="0"/>
              <a:t> and eventually creates atypical osteoclasts.</a:t>
            </a:r>
            <a:endParaRPr lang="en-US" sz="3000" dirty="0" smtClean="0"/>
          </a:p>
          <a:p>
            <a:pPr eaLnBrk="1" hangingPunct="1">
              <a:defRPr/>
            </a:pPr>
            <a:r>
              <a:rPr lang="en-US" sz="2800" dirty="0" smtClean="0"/>
              <a:t>Creates apoptosis of osteoclasts.</a:t>
            </a:r>
            <a:endParaRPr lang="en-US" sz="3000" dirty="0" smtClean="0"/>
          </a:p>
          <a:p>
            <a:pPr eaLnBrk="1" hangingPunct="1">
              <a:defRPr/>
            </a:pPr>
            <a:r>
              <a:rPr lang="en-US" sz="3000" dirty="0" smtClean="0"/>
              <a:t>Not metabolized by the body.</a:t>
            </a:r>
          </a:p>
          <a:p>
            <a:pPr eaLnBrk="1" hangingPunct="1">
              <a:defRPr/>
            </a:pPr>
            <a:r>
              <a:rPr lang="en-US" sz="3000" dirty="0" smtClean="0"/>
              <a:t>Half-life over ten years (the effect may not be as great if unaffected new bone covers the old).</a:t>
            </a:r>
          </a:p>
          <a:p>
            <a:pPr eaLnBrk="1" hangingPunct="1">
              <a:defRPr/>
            </a:pPr>
            <a:endParaRPr lang="en-US" sz="3000"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52400" y="457200"/>
            <a:ext cx="8382000" cy="1143000"/>
          </a:xfrm>
        </p:spPr>
        <p:txBody>
          <a:bodyPr/>
          <a:lstStyle/>
          <a:p>
            <a:pPr eaLnBrk="1" hangingPunct="1"/>
            <a:r>
              <a:rPr lang="en-US" sz="2700" smtClean="0"/>
              <a:t>Patients taking nitrogen containing bisphosphonates run the risk of developing BRONJ.</a:t>
            </a:r>
            <a:br>
              <a:rPr lang="en-US" sz="2700" smtClean="0"/>
            </a:br>
            <a:r>
              <a:rPr lang="en-US" sz="2400" i="1" smtClean="0"/>
              <a:t>Approved by the Board of Trustees of AAMOS </a:t>
            </a:r>
            <a:br>
              <a:rPr lang="en-US" sz="2400" i="1" smtClean="0"/>
            </a:br>
            <a:r>
              <a:rPr lang="en-US" sz="2400" i="1" smtClean="0"/>
              <a:t>September 25, 2006</a:t>
            </a:r>
            <a:br>
              <a:rPr lang="en-US" sz="2400" i="1" smtClean="0"/>
            </a:br>
            <a:r>
              <a:rPr lang="en-US" sz="2800" i="1" smtClean="0"/>
              <a:t> Bisphosphonate-Related Osteonecrosis of the Jaw</a:t>
            </a:r>
          </a:p>
        </p:txBody>
      </p:sp>
      <p:pic>
        <p:nvPicPr>
          <p:cNvPr id="24578" name="Content Placeholder 3" descr="Perio scans (103).jpg"/>
          <p:cNvPicPr>
            <a:picLocks noGrp="1" noChangeAspect="1"/>
          </p:cNvPicPr>
          <p:nvPr>
            <p:ph idx="1"/>
          </p:nvPr>
        </p:nvPicPr>
        <p:blipFill>
          <a:blip r:embed="rId2"/>
          <a:srcRect/>
          <a:stretch>
            <a:fillRect/>
          </a:stretch>
        </p:blipFill>
        <p:spPr>
          <a:xfrm>
            <a:off x="0" y="2286000"/>
            <a:ext cx="9166225" cy="3657600"/>
          </a:xfrm>
        </p:spPr>
      </p:pic>
      <p:sp>
        <p:nvSpPr>
          <p:cNvPr id="24579" name="TextBox 3"/>
          <p:cNvSpPr txBox="1">
            <a:spLocks noChangeArrowheads="1"/>
          </p:cNvSpPr>
          <p:nvPr/>
        </p:nvSpPr>
        <p:spPr bwMode="auto">
          <a:xfrm>
            <a:off x="762000" y="6248400"/>
            <a:ext cx="8153400" cy="381000"/>
          </a:xfrm>
          <a:prstGeom prst="rect">
            <a:avLst/>
          </a:prstGeom>
          <a:noFill/>
          <a:ln w="9525">
            <a:noFill/>
            <a:miter lim="800000"/>
            <a:headEnd/>
            <a:tailEnd/>
          </a:ln>
        </p:spPr>
        <p:txBody>
          <a:bodyPr>
            <a:spAutoFit/>
          </a:bodyPr>
          <a:lstStyle/>
          <a:p>
            <a:r>
              <a:rPr lang="en-US"/>
              <a:t>Note that diagnosis of BRONJ is driven by clinical observation.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609600"/>
            <a:ext cx="9144000" cy="609600"/>
          </a:xfrm>
        </p:spPr>
        <p:txBody>
          <a:bodyPr/>
          <a:lstStyle/>
          <a:p>
            <a:pPr eaLnBrk="1" hangingPunct="1"/>
            <a:r>
              <a:rPr lang="en-US" sz="4000" smtClean="0"/>
              <a:t>Possible  additional risk factors for BRONJ</a:t>
            </a:r>
          </a:p>
        </p:txBody>
      </p:sp>
      <p:sp>
        <p:nvSpPr>
          <p:cNvPr id="25602" name="Content Placeholder 2"/>
          <p:cNvSpPr>
            <a:spLocks noGrp="1"/>
          </p:cNvSpPr>
          <p:nvPr>
            <p:ph idx="1"/>
          </p:nvPr>
        </p:nvSpPr>
        <p:spPr>
          <a:xfrm>
            <a:off x="381000" y="1600200"/>
            <a:ext cx="8229600" cy="5516563"/>
          </a:xfrm>
        </p:spPr>
        <p:txBody>
          <a:bodyPr/>
          <a:lstStyle/>
          <a:p>
            <a:pPr marL="514350" indent="-514350" eaLnBrk="1" hangingPunct="1">
              <a:buFont typeface="Arial" charset="0"/>
              <a:buNone/>
            </a:pPr>
            <a:r>
              <a:rPr lang="en-US" i="1" smtClean="0"/>
              <a:t> </a:t>
            </a:r>
            <a:r>
              <a:rPr lang="en-US" sz="2000" i="1" smtClean="0"/>
              <a:t>Approved by the Board  of Trustees of AAMOS September 25, 2006</a:t>
            </a:r>
          </a:p>
          <a:p>
            <a:pPr marL="514350" indent="-514350" eaLnBrk="1" hangingPunct="1"/>
            <a:r>
              <a:rPr lang="en-US" smtClean="0"/>
              <a:t>Corticosteroid therapy</a:t>
            </a:r>
          </a:p>
          <a:p>
            <a:pPr marL="514350" indent="-514350" eaLnBrk="1" hangingPunct="1"/>
            <a:r>
              <a:rPr lang="en-US" smtClean="0"/>
              <a:t>Diabetes </a:t>
            </a:r>
          </a:p>
          <a:p>
            <a:pPr marL="514350" indent="-514350" eaLnBrk="1" hangingPunct="1"/>
            <a:r>
              <a:rPr lang="en-US" smtClean="0"/>
              <a:t>Smoking</a:t>
            </a:r>
          </a:p>
          <a:p>
            <a:pPr marL="514350" indent="-514350" eaLnBrk="1" hangingPunct="1"/>
            <a:r>
              <a:rPr lang="en-US" smtClean="0"/>
              <a:t>Alcohol use</a:t>
            </a:r>
          </a:p>
          <a:p>
            <a:pPr marL="514350" indent="-514350" eaLnBrk="1" hangingPunct="1"/>
            <a:r>
              <a:rPr lang="en-US" smtClean="0"/>
              <a:t>Poor oral hygiene </a:t>
            </a:r>
          </a:p>
          <a:p>
            <a:pPr marL="514350" indent="-514350" eaLnBrk="1" hangingPunct="1"/>
            <a:r>
              <a:rPr lang="en-US" smtClean="0"/>
              <a:t>Chemotherapeutic drugs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381000" y="533400"/>
            <a:ext cx="8229600" cy="1143000"/>
          </a:xfrm>
        </p:spPr>
        <p:txBody>
          <a:bodyPr/>
          <a:lstStyle/>
          <a:p>
            <a:pPr eaLnBrk="1" hangingPunct="1"/>
            <a:r>
              <a:rPr lang="en-US" smtClean="0"/>
              <a:t>Early signs of BRONJ</a:t>
            </a:r>
          </a:p>
        </p:txBody>
      </p:sp>
      <p:sp>
        <p:nvSpPr>
          <p:cNvPr id="26626" name="Content Placeholder 2"/>
          <p:cNvSpPr>
            <a:spLocks noGrp="1"/>
          </p:cNvSpPr>
          <p:nvPr>
            <p:ph idx="1"/>
          </p:nvPr>
        </p:nvSpPr>
        <p:spPr>
          <a:xfrm>
            <a:off x="914400" y="1905000"/>
            <a:ext cx="8229600" cy="4525963"/>
          </a:xfrm>
        </p:spPr>
        <p:txBody>
          <a:bodyPr/>
          <a:lstStyle/>
          <a:p>
            <a:pPr lvl="1" eaLnBrk="1" hangingPunct="1"/>
            <a:r>
              <a:rPr lang="en-US" smtClean="0"/>
              <a:t>PA</a:t>
            </a:r>
          </a:p>
          <a:p>
            <a:pPr lvl="2" eaLnBrk="1" hangingPunct="1"/>
            <a:r>
              <a:rPr lang="en-US" smtClean="0"/>
              <a:t>Sclerosis of lamina dura</a:t>
            </a:r>
          </a:p>
          <a:p>
            <a:pPr lvl="2" eaLnBrk="1" hangingPunct="1"/>
            <a:r>
              <a:rPr lang="en-US" smtClean="0"/>
              <a:t>Widening of PDL</a:t>
            </a:r>
          </a:p>
          <a:p>
            <a:pPr lvl="2" eaLnBrk="1" hangingPunct="1"/>
            <a:r>
              <a:rPr lang="en-US" smtClean="0"/>
              <a:t>Also see in hyper-occlusion</a:t>
            </a:r>
          </a:p>
          <a:p>
            <a:pPr lvl="2" eaLnBrk="1" hangingPunct="1"/>
            <a:r>
              <a:rPr lang="en-US" smtClean="0"/>
              <a:t>Bone becomes hyper-mineralized</a:t>
            </a:r>
          </a:p>
          <a:p>
            <a:pPr lvl="3" eaLnBrk="1" hangingPunct="1"/>
            <a:r>
              <a:rPr lang="en-US" smtClean="0">
                <a:solidFill>
                  <a:schemeClr val="tx2"/>
                </a:solidFill>
              </a:rPr>
              <a:t>Short term </a:t>
            </a:r>
            <a:r>
              <a:rPr lang="en-US" smtClean="0">
                <a:solidFill>
                  <a:schemeClr val="tx2"/>
                </a:solidFill>
                <a:sym typeface="Wingdings" pitchFamily="2" charset="2"/>
              </a:rPr>
              <a:t> Good</a:t>
            </a:r>
          </a:p>
          <a:p>
            <a:pPr lvl="3" eaLnBrk="1" hangingPunct="1"/>
            <a:r>
              <a:rPr lang="en-US" smtClean="0">
                <a:solidFill>
                  <a:schemeClr val="tx2"/>
                </a:solidFill>
                <a:sym typeface="Wingdings" pitchFamily="2" charset="2"/>
              </a:rPr>
              <a:t>Long term  Brittle</a:t>
            </a:r>
          </a:p>
          <a:p>
            <a:pPr lvl="1" eaLnBrk="1" hangingPunct="1"/>
            <a:r>
              <a:rPr lang="en-US" smtClean="0"/>
              <a:t>Mobile teeth</a:t>
            </a:r>
          </a:p>
          <a:p>
            <a:pPr lvl="1" eaLnBrk="1" hangingPunct="1"/>
            <a:r>
              <a:rPr lang="en-US" smtClean="0"/>
              <a:t>Pain</a:t>
            </a:r>
          </a:p>
          <a:p>
            <a:pPr eaLnBrk="1" hangingPunct="1"/>
            <a:endParaRPr 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Bisphosphonate Marx 6"/>
          <p:cNvPicPr>
            <a:picLocks noChangeAspect="1" noChangeArrowheads="1"/>
          </p:cNvPicPr>
          <p:nvPr/>
        </p:nvPicPr>
        <p:blipFill>
          <a:blip r:embed="rId2"/>
          <a:srcRect/>
          <a:stretch>
            <a:fillRect/>
          </a:stretch>
        </p:blipFill>
        <p:spPr bwMode="auto">
          <a:xfrm>
            <a:off x="228600" y="228600"/>
            <a:ext cx="3851275" cy="2895600"/>
          </a:xfrm>
          <a:prstGeom prst="rect">
            <a:avLst/>
          </a:prstGeom>
          <a:noFill/>
          <a:ln w="9525">
            <a:noFill/>
            <a:miter lim="800000"/>
            <a:headEnd/>
            <a:tailEnd/>
          </a:ln>
        </p:spPr>
      </p:pic>
      <p:pic>
        <p:nvPicPr>
          <p:cNvPr id="27650" name="Picture 4" descr="Bisphosphonate Marx 8"/>
          <p:cNvPicPr>
            <a:picLocks noChangeAspect="1" noChangeArrowheads="1"/>
          </p:cNvPicPr>
          <p:nvPr/>
        </p:nvPicPr>
        <p:blipFill>
          <a:blip r:embed="rId3"/>
          <a:srcRect/>
          <a:stretch>
            <a:fillRect/>
          </a:stretch>
        </p:blipFill>
        <p:spPr bwMode="auto">
          <a:xfrm>
            <a:off x="533400" y="3276600"/>
            <a:ext cx="3505200" cy="3416300"/>
          </a:xfrm>
          <a:prstGeom prst="rect">
            <a:avLst/>
          </a:prstGeom>
          <a:noFill/>
          <a:ln w="9525">
            <a:noFill/>
            <a:miter lim="800000"/>
            <a:headEnd/>
            <a:tailEnd/>
          </a:ln>
        </p:spPr>
      </p:pic>
      <p:pic>
        <p:nvPicPr>
          <p:cNvPr id="27651" name="Picture 6" descr="Bisphosphonate Marx 1"/>
          <p:cNvPicPr>
            <a:picLocks noChangeAspect="1" noChangeArrowheads="1"/>
          </p:cNvPicPr>
          <p:nvPr/>
        </p:nvPicPr>
        <p:blipFill>
          <a:blip r:embed="rId4"/>
          <a:srcRect/>
          <a:stretch>
            <a:fillRect/>
          </a:stretch>
        </p:blipFill>
        <p:spPr bwMode="auto">
          <a:xfrm>
            <a:off x="4572000" y="3581400"/>
            <a:ext cx="4211638" cy="3162300"/>
          </a:xfrm>
          <a:prstGeom prst="rect">
            <a:avLst/>
          </a:prstGeom>
          <a:noFill/>
          <a:ln w="9525">
            <a:noFill/>
            <a:miter lim="800000"/>
            <a:headEnd/>
            <a:tailEnd/>
          </a:ln>
        </p:spPr>
      </p:pic>
      <p:pic>
        <p:nvPicPr>
          <p:cNvPr id="27652" name="Picture 4" descr="Bisphosphonate Marx 5"/>
          <p:cNvPicPr>
            <a:picLocks noChangeAspect="1" noChangeArrowheads="1"/>
          </p:cNvPicPr>
          <p:nvPr/>
        </p:nvPicPr>
        <p:blipFill>
          <a:blip r:embed="rId5"/>
          <a:srcRect/>
          <a:stretch>
            <a:fillRect/>
          </a:stretch>
        </p:blipFill>
        <p:spPr bwMode="auto">
          <a:xfrm>
            <a:off x="4572000" y="228600"/>
            <a:ext cx="4267200" cy="3201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smtClean="0"/>
              <a:t>Bone Lesion</a:t>
            </a:r>
          </a:p>
        </p:txBody>
      </p:sp>
      <p:pic>
        <p:nvPicPr>
          <p:cNvPr id="28674" name="Picture 4" descr="Bisphosphonate Marx 15"/>
          <p:cNvPicPr>
            <a:picLocks noGrp="1" noChangeAspect="1" noChangeArrowheads="1"/>
          </p:cNvPicPr>
          <p:nvPr>
            <p:ph idx="1"/>
          </p:nvPr>
        </p:nvPicPr>
        <p:blipFill>
          <a:blip r:embed="rId2"/>
          <a:srcRect/>
          <a:stretch>
            <a:fillRect/>
          </a:stretch>
        </p:blipFill>
        <p:spPr>
          <a:xfrm>
            <a:off x="1143000" y="1600200"/>
            <a:ext cx="7019925" cy="3948113"/>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endParaRPr lang="en-US" smtClean="0"/>
          </a:p>
        </p:txBody>
      </p:sp>
      <p:sp>
        <p:nvSpPr>
          <p:cNvPr id="29698" name="Content Placeholder 2"/>
          <p:cNvSpPr>
            <a:spLocks noGrp="1"/>
          </p:cNvSpPr>
          <p:nvPr>
            <p:ph idx="1"/>
          </p:nvPr>
        </p:nvSpPr>
        <p:spPr>
          <a:xfrm>
            <a:off x="457200" y="4114800"/>
            <a:ext cx="8229600" cy="2590800"/>
          </a:xfrm>
        </p:spPr>
        <p:txBody>
          <a:bodyPr/>
          <a:lstStyle/>
          <a:p>
            <a:pPr eaLnBrk="1" hangingPunct="1">
              <a:lnSpc>
                <a:spcPct val="80000"/>
              </a:lnSpc>
            </a:pPr>
            <a:r>
              <a:rPr lang="en-US" sz="2700" smtClean="0"/>
              <a:t>Mx implants 10 years ago</a:t>
            </a:r>
          </a:p>
          <a:p>
            <a:pPr eaLnBrk="1" hangingPunct="1">
              <a:lnSpc>
                <a:spcPct val="80000"/>
              </a:lnSpc>
            </a:pPr>
            <a:r>
              <a:rPr lang="en-US" sz="2700" smtClean="0"/>
              <a:t>On Fosamax for last 5.5 years</a:t>
            </a:r>
          </a:p>
          <a:p>
            <a:pPr eaLnBrk="1" hangingPunct="1">
              <a:lnSpc>
                <a:spcPct val="80000"/>
              </a:lnSpc>
            </a:pPr>
            <a:r>
              <a:rPr lang="en-US" sz="2700" smtClean="0"/>
              <a:t>6 implants placed in Md</a:t>
            </a:r>
          </a:p>
          <a:p>
            <a:pPr eaLnBrk="1" hangingPunct="1">
              <a:lnSpc>
                <a:spcPct val="80000"/>
              </a:lnSpc>
            </a:pPr>
            <a:r>
              <a:rPr lang="en-US" sz="2700" smtClean="0"/>
              <a:t>Necrosis of lower implants</a:t>
            </a:r>
          </a:p>
          <a:p>
            <a:pPr eaLnBrk="1" hangingPunct="1">
              <a:lnSpc>
                <a:spcPct val="80000"/>
              </a:lnSpc>
            </a:pPr>
            <a:r>
              <a:rPr lang="en-US" sz="2700" smtClean="0"/>
              <a:t>Implants placed into bone that had already absorbed bisphosphonates is the problem bone.</a:t>
            </a:r>
          </a:p>
          <a:p>
            <a:pPr eaLnBrk="1" hangingPunct="1">
              <a:lnSpc>
                <a:spcPct val="80000"/>
              </a:lnSpc>
            </a:pPr>
            <a:endParaRPr lang="en-US" sz="2700" smtClean="0"/>
          </a:p>
        </p:txBody>
      </p:sp>
      <p:pic>
        <p:nvPicPr>
          <p:cNvPr id="29699" name="Picture 5" descr="Bisphosphonate Marx 10"/>
          <p:cNvPicPr>
            <a:picLocks noChangeAspect="1" noChangeArrowheads="1"/>
          </p:cNvPicPr>
          <p:nvPr/>
        </p:nvPicPr>
        <p:blipFill>
          <a:blip r:embed="rId2"/>
          <a:srcRect/>
          <a:stretch>
            <a:fillRect/>
          </a:stretch>
        </p:blipFill>
        <p:spPr bwMode="auto">
          <a:xfrm>
            <a:off x="762000" y="152400"/>
            <a:ext cx="7858125" cy="3886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C:\Users\Rob Hardwick DDS\Desktop\Perio scans\Perio scans (102).jpg"/>
          <p:cNvPicPr>
            <a:picLocks noGrp="1" noChangeAspect="1" noChangeArrowheads="1"/>
          </p:cNvPicPr>
          <p:nvPr>
            <p:ph idx="1"/>
          </p:nvPr>
        </p:nvPicPr>
        <p:blipFill>
          <a:blip r:embed="rId2"/>
          <a:srcRect/>
          <a:stretch>
            <a:fillRect/>
          </a:stretch>
        </p:blipFill>
        <p:spPr>
          <a:xfrm>
            <a:off x="168275" y="261938"/>
            <a:ext cx="8823325" cy="6326187"/>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sz="2800" smtClean="0"/>
              <a:t>Patients taking nitrogen containing bisphosphonates run the risk of developing BRONJ.</a:t>
            </a:r>
            <a:br>
              <a:rPr lang="en-US" sz="2800" smtClean="0"/>
            </a:br>
            <a:r>
              <a:rPr lang="en-US" sz="2000" i="1" smtClean="0"/>
              <a:t> Approved by the Board of Trustees of AAMOS </a:t>
            </a:r>
            <a:br>
              <a:rPr lang="en-US" sz="2000" i="1" smtClean="0"/>
            </a:br>
            <a:r>
              <a:rPr lang="en-US" sz="2000" i="1" smtClean="0"/>
              <a:t>September 25, 2006</a:t>
            </a:r>
            <a:endParaRPr lang="en-US" sz="2000" smtClean="0"/>
          </a:p>
        </p:txBody>
      </p:sp>
      <p:pic>
        <p:nvPicPr>
          <p:cNvPr id="31746" name="Picture 2" descr="C:\Users\Rob Hardwick DDS\Desktop\Perio scans\Perio scans (100).jpg"/>
          <p:cNvPicPr>
            <a:picLocks noGrp="1" noChangeAspect="1" noChangeArrowheads="1"/>
          </p:cNvPicPr>
          <p:nvPr>
            <p:ph idx="1"/>
          </p:nvPr>
        </p:nvPicPr>
        <p:blipFill>
          <a:blip r:embed="rId2"/>
          <a:srcRect/>
          <a:stretch>
            <a:fillRect/>
          </a:stretch>
        </p:blipFill>
        <p:spPr>
          <a:xfrm>
            <a:off x="1143000" y="1600200"/>
            <a:ext cx="7321550" cy="5021263"/>
          </a:xfr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b="1" smtClean="0"/>
              <a:t>Risk of IV Bisphosphonates</a:t>
            </a:r>
            <a:endParaRPr lang="en-US" smtClean="0"/>
          </a:p>
        </p:txBody>
      </p:sp>
      <p:sp>
        <p:nvSpPr>
          <p:cNvPr id="32770" name="Content Placeholder 2"/>
          <p:cNvSpPr>
            <a:spLocks noGrp="1"/>
          </p:cNvSpPr>
          <p:nvPr>
            <p:ph idx="1"/>
          </p:nvPr>
        </p:nvSpPr>
        <p:spPr>
          <a:xfrm>
            <a:off x="0" y="1524000"/>
            <a:ext cx="9144000" cy="5029200"/>
          </a:xfrm>
        </p:spPr>
        <p:txBody>
          <a:bodyPr/>
          <a:lstStyle/>
          <a:p>
            <a:pPr eaLnBrk="1" hangingPunct="1">
              <a:lnSpc>
                <a:spcPct val="80000"/>
              </a:lnSpc>
            </a:pPr>
            <a:r>
              <a:rPr lang="en-US" sz="2700" smtClean="0"/>
              <a:t>Rapid osteo-accumulation, i.e., within days, weeks or months.</a:t>
            </a:r>
          </a:p>
          <a:p>
            <a:pPr eaLnBrk="1" hangingPunct="1">
              <a:lnSpc>
                <a:spcPct val="80000"/>
              </a:lnSpc>
            </a:pPr>
            <a:endParaRPr lang="en-US" sz="2700" smtClean="0"/>
          </a:p>
          <a:p>
            <a:pPr eaLnBrk="1" hangingPunct="1">
              <a:lnSpc>
                <a:spcPct val="80000"/>
              </a:lnSpc>
            </a:pPr>
            <a:r>
              <a:rPr lang="en-US" sz="2700" smtClean="0"/>
              <a:t>The cumulative risks of IV BP’s therapy for the incidence of BRONJ are the range of .8 to 12 %.</a:t>
            </a:r>
          </a:p>
          <a:p>
            <a:pPr eaLnBrk="1" hangingPunct="1">
              <a:lnSpc>
                <a:spcPct val="80000"/>
              </a:lnSpc>
              <a:buFont typeface="Arial" charset="0"/>
              <a:buNone/>
            </a:pPr>
            <a:endParaRPr lang="en-US" sz="2700" smtClean="0"/>
          </a:p>
          <a:p>
            <a:pPr eaLnBrk="1" hangingPunct="1">
              <a:lnSpc>
                <a:spcPct val="80000"/>
              </a:lnSpc>
            </a:pPr>
            <a:r>
              <a:rPr lang="en-US" sz="2700" smtClean="0"/>
              <a:t>Placement of dental implants should be avoided in the oncology patient exposed to IV BP’s.</a:t>
            </a:r>
          </a:p>
          <a:p>
            <a:pPr eaLnBrk="1" hangingPunct="1">
              <a:lnSpc>
                <a:spcPct val="80000"/>
              </a:lnSpc>
              <a:buFont typeface="Arial" charset="0"/>
              <a:buNone/>
            </a:pPr>
            <a:endParaRPr lang="en-US" sz="2700" smtClean="0"/>
          </a:p>
          <a:p>
            <a:pPr eaLnBrk="1" hangingPunct="1">
              <a:lnSpc>
                <a:spcPct val="80000"/>
              </a:lnSpc>
            </a:pPr>
            <a:r>
              <a:rPr lang="en-US" sz="2700" smtClean="0"/>
              <a:t> Oncology patients taking IV BP’s are advised to avoid dental implants, and existing implants need to be monitored closely. The patient needs to be advised to do excellent home care and receive regular prophylaxis.</a:t>
            </a:r>
          </a:p>
          <a:p>
            <a:pPr eaLnBrk="1" hangingPunct="1">
              <a:lnSpc>
                <a:spcPct val="80000"/>
              </a:lnSpc>
            </a:pPr>
            <a:endParaRPr lang="en-US" sz="270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0" y="0"/>
            <a:ext cx="9144000" cy="2590800"/>
          </a:xfrm>
        </p:spPr>
        <p:txBody>
          <a:bodyPr/>
          <a:lstStyle/>
          <a:p>
            <a:pPr eaLnBrk="1" hangingPunct="1"/>
            <a:r>
              <a:rPr lang="en-US" b="1" smtClean="0"/>
              <a:t>Bisphosphonates: The Good the Bad and the Ugly</a:t>
            </a:r>
            <a:endParaRPr lang="en-US" smtClean="0"/>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dirty="0"/>
              <a:t>Implant considerations with Bisphosphonates</a:t>
            </a:r>
          </a:p>
          <a:p>
            <a:pPr eaLnBrk="1" fontAlgn="auto" hangingPunct="1">
              <a:spcAft>
                <a:spcPts val="0"/>
              </a:spcAft>
              <a:buFont typeface="Arial" pitchFamily="34" charset="0"/>
              <a:buNone/>
              <a:defRPr/>
            </a:pP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304800"/>
            <a:ext cx="8229600" cy="1143000"/>
          </a:xfrm>
        </p:spPr>
        <p:txBody>
          <a:bodyPr/>
          <a:lstStyle/>
          <a:p>
            <a:pPr eaLnBrk="1" hangingPunct="1"/>
            <a:r>
              <a:rPr lang="en-US" b="1" smtClean="0"/>
              <a:t>Risk of Oral Bisphosphonates</a:t>
            </a:r>
            <a:endParaRPr lang="en-US" smtClean="0"/>
          </a:p>
        </p:txBody>
      </p:sp>
      <p:sp>
        <p:nvSpPr>
          <p:cNvPr id="33794" name="Content Placeholder 2"/>
          <p:cNvSpPr>
            <a:spLocks noGrp="1"/>
          </p:cNvSpPr>
          <p:nvPr>
            <p:ph idx="1"/>
          </p:nvPr>
        </p:nvSpPr>
        <p:spPr/>
        <p:txBody>
          <a:bodyPr/>
          <a:lstStyle/>
          <a:p>
            <a:pPr eaLnBrk="1" hangingPunct="1"/>
            <a:r>
              <a:rPr lang="en-US" smtClean="0"/>
              <a:t>The cumulative risks of oral bisphosphonate for the incidence of BRONJ were calculated by Merck (Fosamax) to be 0.7/100/000 person/years of exposure. </a:t>
            </a:r>
          </a:p>
          <a:p>
            <a:pPr eaLnBrk="1" hangingPunct="1"/>
            <a:r>
              <a:rPr lang="en-US" smtClean="0"/>
              <a:t>This was calculated from the number of reported cases likely to have been BRONJ, divided by the number of alendronate pills prescribed since the drug’s approval.</a:t>
            </a:r>
          </a:p>
          <a:p>
            <a:pPr eaLnBrk="1" hangingPunct="1"/>
            <a:r>
              <a:rPr lang="en-US" smtClean="0"/>
              <a:t>This implies an unspecific cumulative effect.</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533400"/>
            <a:ext cx="8229600" cy="1143000"/>
          </a:xfrm>
        </p:spPr>
        <p:txBody>
          <a:bodyPr/>
          <a:lstStyle/>
          <a:p>
            <a:pPr eaLnBrk="1" hangingPunct="1"/>
            <a:r>
              <a:rPr lang="en-US" b="1" smtClean="0"/>
              <a:t>Risk of Oral Bisphosphonates</a:t>
            </a:r>
            <a:endParaRPr lang="en-US" smtClean="0"/>
          </a:p>
        </p:txBody>
      </p:sp>
      <p:sp>
        <p:nvSpPr>
          <p:cNvPr id="34818" name="Content Placeholder 2"/>
          <p:cNvSpPr>
            <a:spLocks noGrp="1"/>
          </p:cNvSpPr>
          <p:nvPr>
            <p:ph idx="1"/>
          </p:nvPr>
        </p:nvSpPr>
        <p:spPr>
          <a:xfrm>
            <a:off x="457200" y="2057400"/>
            <a:ext cx="8229600" cy="4525963"/>
          </a:xfrm>
        </p:spPr>
        <p:txBody>
          <a:bodyPr/>
          <a:lstStyle/>
          <a:p>
            <a:pPr eaLnBrk="1" hangingPunct="1"/>
            <a:r>
              <a:rPr lang="en-US" smtClean="0"/>
              <a:t>Another comparison of oral bisphosphonates vs. IV bisphosphonates is .01% to .04% versus .07% to 12% (Bedogni, MD 2010). </a:t>
            </a:r>
          </a:p>
          <a:p>
            <a:pPr eaLnBrk="1" hangingPunct="1"/>
            <a:endParaRPr lang="en-US" smtClean="0"/>
          </a:p>
          <a:p>
            <a:pPr eaLnBrk="1" hangingPunct="1"/>
            <a:r>
              <a:rPr lang="en-US" smtClean="0"/>
              <a:t>In other words the prevalence of BRONJ in </a:t>
            </a:r>
            <a:r>
              <a:rPr lang="en-US" i="1" smtClean="0"/>
              <a:t>oral</a:t>
            </a:r>
            <a:r>
              <a:rPr lang="en-US" smtClean="0"/>
              <a:t> bisphosphonates use is much lower.</a:t>
            </a:r>
          </a:p>
          <a:p>
            <a:pPr eaLnBrk="1" hangingPunct="1"/>
            <a:endParaRPr lang="en-US"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mtClean="0"/>
              <a:t>Are oral BPs worth the risk?</a:t>
            </a:r>
            <a:br>
              <a:rPr lang="en-US" smtClean="0"/>
            </a:br>
            <a:r>
              <a:rPr lang="en-US" sz="3600" i="1" smtClean="0"/>
              <a:t>For Treatment of Osteoporosis</a:t>
            </a:r>
          </a:p>
        </p:txBody>
      </p:sp>
      <p:sp>
        <p:nvSpPr>
          <p:cNvPr id="35842" name="Content Placeholder 2"/>
          <p:cNvSpPr>
            <a:spLocks noGrp="1"/>
          </p:cNvSpPr>
          <p:nvPr>
            <p:ph idx="1"/>
          </p:nvPr>
        </p:nvSpPr>
        <p:spPr/>
        <p:txBody>
          <a:bodyPr/>
          <a:lstStyle/>
          <a:p>
            <a:pPr eaLnBrk="1" hangingPunct="1"/>
            <a:r>
              <a:rPr lang="en-US" sz="2400" smtClean="0"/>
              <a:t>The medical consensus is definitely yes.</a:t>
            </a:r>
          </a:p>
          <a:p>
            <a:pPr eaLnBrk="1" hangingPunct="1"/>
            <a:r>
              <a:rPr lang="en-US" sz="2400" smtClean="0"/>
              <a:t>It is estimated that the number of hip fractures in the United States will triple by 2020 and that 1 of every 2 women will sustain an osteoporosis fracture in her lifetime. In people who sustain hip fractures, less than 25% regain full function and twenty-four percent of the women who fracture a hip will die within a year.</a:t>
            </a:r>
          </a:p>
          <a:p>
            <a:pPr eaLnBrk="1" hangingPunct="1">
              <a:buFont typeface="Arial" charset="0"/>
              <a:buNone/>
            </a:pPr>
            <a:r>
              <a:rPr lang="en-US" sz="2400" smtClean="0"/>
              <a:t>	</a:t>
            </a:r>
            <a:r>
              <a:rPr lang="en-US" sz="2800" smtClean="0"/>
              <a:t> </a:t>
            </a:r>
            <a:r>
              <a:rPr lang="en-US" sz="2000" i="1" smtClean="0"/>
              <a:t>(US Dept. of Health 2004, and ADA Council Scientific Affairs 2006)</a:t>
            </a:r>
            <a:endParaRPr lang="en-US" sz="2000" smtClean="0"/>
          </a:p>
          <a:p>
            <a:pPr eaLnBrk="1" hangingPunct="1"/>
            <a:r>
              <a:rPr lang="en-US" sz="2400" smtClean="0"/>
              <a:t>Fosamax claims 50% reductions in fractures of the spine and hip with three year use. </a:t>
            </a:r>
          </a:p>
          <a:p>
            <a:pPr eaLnBrk="1" hangingPunct="1"/>
            <a:r>
              <a:rPr lang="en-US" sz="2400" smtClean="0"/>
              <a:t>Concerns: Atypical bone fractures are reported and bone quality is questioned.</a:t>
            </a:r>
          </a:p>
          <a:p>
            <a:pPr eaLnBrk="1" hangingPunct="1">
              <a:buFont typeface="Arial" charset="0"/>
              <a:buNone/>
            </a:pPr>
            <a:r>
              <a:rPr lang="en-US" sz="2000" i="1" smtClean="0"/>
              <a:t>	</a:t>
            </a:r>
            <a:endParaRPr lang="en-US"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txBox="1">
            <a:spLocks noChangeArrowheads="1"/>
          </p:cNvSpPr>
          <p:nvPr/>
        </p:nvSpPr>
        <p:spPr bwMode="auto">
          <a:xfrm>
            <a:off x="381000" y="762000"/>
            <a:ext cx="8382000" cy="2324100"/>
          </a:xfrm>
          <a:prstGeom prst="rect">
            <a:avLst/>
          </a:prstGeom>
          <a:noFill/>
          <a:ln w="9525">
            <a:noFill/>
            <a:miter lim="800000"/>
            <a:headEnd/>
            <a:tailEnd/>
          </a:ln>
        </p:spPr>
        <p:txBody>
          <a:bodyPr/>
          <a:lstStyle/>
          <a:p>
            <a:pPr marL="342900" indent="-342900">
              <a:spcBef>
                <a:spcPct val="20000"/>
              </a:spcBef>
              <a:buFont typeface="Arial" charset="0"/>
              <a:buChar char="•"/>
            </a:pPr>
            <a:r>
              <a:rPr lang="en-US" sz="2500">
                <a:latin typeface="Calibri" pitchFamily="34" charset="0"/>
              </a:rPr>
              <a:t>Osteoporosis &amp; Bone Mineral Density (BMD) WHO definition</a:t>
            </a:r>
          </a:p>
          <a:p>
            <a:pPr marL="742950" lvl="1" indent="-285750">
              <a:spcBef>
                <a:spcPct val="20000"/>
              </a:spcBef>
              <a:buFont typeface="Arial" charset="0"/>
              <a:buChar char="–"/>
            </a:pPr>
            <a:r>
              <a:rPr lang="en-US" sz="2100">
                <a:solidFill>
                  <a:srgbClr val="66FF33"/>
                </a:solidFill>
                <a:latin typeface="Calibri" pitchFamily="34" charset="0"/>
              </a:rPr>
              <a:t>Normal T &gt; -1</a:t>
            </a:r>
          </a:p>
          <a:p>
            <a:pPr marL="742950" lvl="1" indent="-285750">
              <a:spcBef>
                <a:spcPct val="20000"/>
              </a:spcBef>
              <a:buFont typeface="Arial" charset="0"/>
              <a:buChar char="–"/>
            </a:pPr>
            <a:r>
              <a:rPr lang="en-US" sz="2100">
                <a:solidFill>
                  <a:srgbClr val="FFFF00"/>
                </a:solidFill>
                <a:latin typeface="Calibri" pitchFamily="34" charset="0"/>
              </a:rPr>
              <a:t>Osteopenia T -1 to -2.5</a:t>
            </a:r>
          </a:p>
          <a:p>
            <a:pPr marL="742950" lvl="1" indent="-285750">
              <a:spcBef>
                <a:spcPct val="20000"/>
              </a:spcBef>
              <a:buFont typeface="Arial" charset="0"/>
              <a:buChar char="–"/>
            </a:pPr>
            <a:r>
              <a:rPr lang="en-US" sz="2100">
                <a:solidFill>
                  <a:srgbClr val="FF6900"/>
                </a:solidFill>
                <a:latin typeface="Calibri" pitchFamily="34" charset="0"/>
              </a:rPr>
              <a:t>Osteoporosis &lt; -2.5</a:t>
            </a:r>
          </a:p>
          <a:p>
            <a:pPr marL="742950" lvl="1" indent="-285750">
              <a:spcBef>
                <a:spcPct val="20000"/>
              </a:spcBef>
            </a:pPr>
            <a:endParaRPr lang="en-US" sz="2100">
              <a:latin typeface="Calibri" pitchFamily="34" charset="0"/>
            </a:endParaRPr>
          </a:p>
        </p:txBody>
      </p:sp>
      <p:pic>
        <p:nvPicPr>
          <p:cNvPr id="36866" name="Picture 8" descr="Bell Shaped Curve"/>
          <p:cNvPicPr>
            <a:picLocks noChangeAspect="1" noChangeArrowheads="1"/>
          </p:cNvPicPr>
          <p:nvPr/>
        </p:nvPicPr>
        <p:blipFill>
          <a:blip r:embed="rId2"/>
          <a:srcRect l="12381" t="4918" r="-1120" b="19672"/>
          <a:stretch>
            <a:fillRect/>
          </a:stretch>
        </p:blipFill>
        <p:spPr bwMode="auto">
          <a:xfrm>
            <a:off x="2362200" y="3352800"/>
            <a:ext cx="4343400" cy="3027363"/>
          </a:xfrm>
          <a:prstGeom prst="rect">
            <a:avLst/>
          </a:prstGeom>
          <a:noFill/>
          <a:ln w="9525">
            <a:noFill/>
            <a:miter lim="800000"/>
            <a:headEnd/>
            <a:tailEnd/>
          </a:ln>
        </p:spPr>
      </p:pic>
      <p:sp>
        <p:nvSpPr>
          <p:cNvPr id="36867" name="Freeform 9"/>
          <p:cNvSpPr>
            <a:spLocks/>
          </p:cNvSpPr>
          <p:nvPr/>
        </p:nvSpPr>
        <p:spPr bwMode="auto">
          <a:xfrm>
            <a:off x="4038600" y="4419600"/>
            <a:ext cx="2209800" cy="1600200"/>
          </a:xfrm>
          <a:custGeom>
            <a:avLst/>
            <a:gdLst>
              <a:gd name="T0" fmla="*/ 76200 w 1392"/>
              <a:gd name="T1" fmla="*/ 1600200 h 1008"/>
              <a:gd name="T2" fmla="*/ 0 w 1392"/>
              <a:gd name="T3" fmla="*/ 457200 h 1008"/>
              <a:gd name="T4" fmla="*/ 152400 w 1392"/>
              <a:gd name="T5" fmla="*/ 152400 h 1008"/>
              <a:gd name="T6" fmla="*/ 228600 w 1392"/>
              <a:gd name="T7" fmla="*/ 76200 h 1008"/>
              <a:gd name="T8" fmla="*/ 304800 w 1392"/>
              <a:gd name="T9" fmla="*/ 0 h 1008"/>
              <a:gd name="T10" fmla="*/ 457200 w 1392"/>
              <a:gd name="T11" fmla="*/ 0 h 1008"/>
              <a:gd name="T12" fmla="*/ 533400 w 1392"/>
              <a:gd name="T13" fmla="*/ 0 h 1008"/>
              <a:gd name="T14" fmla="*/ 685800 w 1392"/>
              <a:gd name="T15" fmla="*/ 76200 h 1008"/>
              <a:gd name="T16" fmla="*/ 762000 w 1392"/>
              <a:gd name="T17" fmla="*/ 152400 h 1008"/>
              <a:gd name="T18" fmla="*/ 1295400 w 1392"/>
              <a:gd name="T19" fmla="*/ 1219200 h 1008"/>
              <a:gd name="T20" fmla="*/ 1447800 w 1392"/>
              <a:gd name="T21" fmla="*/ 1371600 h 1008"/>
              <a:gd name="T22" fmla="*/ 1600200 w 1392"/>
              <a:gd name="T23" fmla="*/ 1447800 h 1008"/>
              <a:gd name="T24" fmla="*/ 1828800 w 1392"/>
              <a:gd name="T25" fmla="*/ 1524000 h 1008"/>
              <a:gd name="T26" fmla="*/ 2209800 w 1392"/>
              <a:gd name="T27" fmla="*/ 1524000 h 1008"/>
              <a:gd name="T28" fmla="*/ 2209800 w 1392"/>
              <a:gd name="T29" fmla="*/ 1600200 h 1008"/>
              <a:gd name="T30" fmla="*/ 76200 w 1392"/>
              <a:gd name="T31" fmla="*/ 1600200 h 10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2"/>
              <a:gd name="T49" fmla="*/ 0 h 1008"/>
              <a:gd name="T50" fmla="*/ 1392 w 1392"/>
              <a:gd name="T51" fmla="*/ 1008 h 100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2" h="1008">
                <a:moveTo>
                  <a:pt x="48" y="1008"/>
                </a:moveTo>
                <a:lnTo>
                  <a:pt x="0" y="288"/>
                </a:lnTo>
                <a:lnTo>
                  <a:pt x="96" y="96"/>
                </a:lnTo>
                <a:lnTo>
                  <a:pt x="144" y="48"/>
                </a:lnTo>
                <a:lnTo>
                  <a:pt x="192" y="0"/>
                </a:lnTo>
                <a:lnTo>
                  <a:pt x="288" y="0"/>
                </a:lnTo>
                <a:lnTo>
                  <a:pt x="336" y="0"/>
                </a:lnTo>
                <a:lnTo>
                  <a:pt x="432" y="48"/>
                </a:lnTo>
                <a:lnTo>
                  <a:pt x="480" y="96"/>
                </a:lnTo>
                <a:lnTo>
                  <a:pt x="816" y="768"/>
                </a:lnTo>
                <a:lnTo>
                  <a:pt x="912" y="864"/>
                </a:lnTo>
                <a:lnTo>
                  <a:pt x="1008" y="912"/>
                </a:lnTo>
                <a:lnTo>
                  <a:pt x="1152" y="960"/>
                </a:lnTo>
                <a:lnTo>
                  <a:pt x="1392" y="960"/>
                </a:lnTo>
                <a:lnTo>
                  <a:pt x="1392" y="1008"/>
                </a:lnTo>
                <a:lnTo>
                  <a:pt x="48" y="1008"/>
                </a:lnTo>
                <a:close/>
              </a:path>
            </a:pathLst>
          </a:custGeom>
          <a:solidFill>
            <a:srgbClr val="66FF33"/>
          </a:solidFill>
          <a:ln w="12700" cap="flat" cmpd="sng">
            <a:noFill/>
            <a:prstDash val="solid"/>
            <a:round/>
            <a:headEnd type="none" w="sm" len="sm"/>
            <a:tailEnd type="none" w="sm" len="sm"/>
          </a:ln>
        </p:spPr>
        <p:txBody>
          <a:bodyPr anchor="ctr"/>
          <a:lstStyle/>
          <a:p>
            <a:endParaRPr lang="en-US"/>
          </a:p>
        </p:txBody>
      </p:sp>
      <p:sp>
        <p:nvSpPr>
          <p:cNvPr id="36868" name="Freeform 10"/>
          <p:cNvSpPr>
            <a:spLocks/>
          </p:cNvSpPr>
          <p:nvPr/>
        </p:nvSpPr>
        <p:spPr bwMode="auto">
          <a:xfrm>
            <a:off x="3429000" y="4800600"/>
            <a:ext cx="685800" cy="1219200"/>
          </a:xfrm>
          <a:custGeom>
            <a:avLst/>
            <a:gdLst>
              <a:gd name="T0" fmla="*/ 685800 w 432"/>
              <a:gd name="T1" fmla="*/ 0 h 768"/>
              <a:gd name="T2" fmla="*/ 685800 w 432"/>
              <a:gd name="T3" fmla="*/ 1219200 h 768"/>
              <a:gd name="T4" fmla="*/ 0 w 432"/>
              <a:gd name="T5" fmla="*/ 1219200 h 768"/>
              <a:gd name="T6" fmla="*/ 0 w 432"/>
              <a:gd name="T7" fmla="*/ 1066800 h 768"/>
              <a:gd name="T8" fmla="*/ 152400 w 432"/>
              <a:gd name="T9" fmla="*/ 914400 h 768"/>
              <a:gd name="T10" fmla="*/ 381000 w 432"/>
              <a:gd name="T11" fmla="*/ 685800 h 768"/>
              <a:gd name="T12" fmla="*/ 533400 w 432"/>
              <a:gd name="T13" fmla="*/ 228600 h 768"/>
              <a:gd name="T14" fmla="*/ 685800 w 432"/>
              <a:gd name="T15" fmla="*/ 0 h 768"/>
              <a:gd name="T16" fmla="*/ 0 60000 65536"/>
              <a:gd name="T17" fmla="*/ 0 60000 65536"/>
              <a:gd name="T18" fmla="*/ 0 60000 65536"/>
              <a:gd name="T19" fmla="*/ 0 60000 65536"/>
              <a:gd name="T20" fmla="*/ 0 60000 65536"/>
              <a:gd name="T21" fmla="*/ 0 60000 65536"/>
              <a:gd name="T22" fmla="*/ 0 60000 65536"/>
              <a:gd name="T23" fmla="*/ 0 60000 65536"/>
              <a:gd name="T24" fmla="*/ 0 w 432"/>
              <a:gd name="T25" fmla="*/ 0 h 768"/>
              <a:gd name="T26" fmla="*/ 432 w 432"/>
              <a:gd name="T27" fmla="*/ 768 h 7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2" h="768">
                <a:moveTo>
                  <a:pt x="432" y="0"/>
                </a:moveTo>
                <a:lnTo>
                  <a:pt x="432" y="768"/>
                </a:lnTo>
                <a:lnTo>
                  <a:pt x="0" y="768"/>
                </a:lnTo>
                <a:lnTo>
                  <a:pt x="0" y="672"/>
                </a:lnTo>
                <a:lnTo>
                  <a:pt x="96" y="576"/>
                </a:lnTo>
                <a:lnTo>
                  <a:pt x="240" y="432"/>
                </a:lnTo>
                <a:lnTo>
                  <a:pt x="336" y="144"/>
                </a:lnTo>
                <a:lnTo>
                  <a:pt x="432" y="0"/>
                </a:lnTo>
                <a:close/>
              </a:path>
            </a:pathLst>
          </a:custGeom>
          <a:solidFill>
            <a:srgbClr val="FFFF00"/>
          </a:solidFill>
          <a:ln w="12700" cap="flat" cmpd="sng">
            <a:noFill/>
            <a:prstDash val="solid"/>
            <a:round/>
            <a:headEnd type="none" w="sm" len="sm"/>
            <a:tailEnd type="none" w="sm" len="sm"/>
          </a:ln>
        </p:spPr>
        <p:txBody>
          <a:bodyPr anchor="ctr"/>
          <a:lstStyle/>
          <a:p>
            <a:endParaRPr lang="en-US"/>
          </a:p>
        </p:txBody>
      </p:sp>
      <p:sp>
        <p:nvSpPr>
          <p:cNvPr id="36869" name="Freeform 11"/>
          <p:cNvSpPr>
            <a:spLocks/>
          </p:cNvSpPr>
          <p:nvPr/>
        </p:nvSpPr>
        <p:spPr bwMode="auto">
          <a:xfrm>
            <a:off x="2895600" y="5943600"/>
            <a:ext cx="533400" cy="152400"/>
          </a:xfrm>
          <a:custGeom>
            <a:avLst/>
            <a:gdLst>
              <a:gd name="T0" fmla="*/ 533400 w 336"/>
              <a:gd name="T1" fmla="*/ 0 h 96"/>
              <a:gd name="T2" fmla="*/ 457200 w 336"/>
              <a:gd name="T3" fmla="*/ 0 h 96"/>
              <a:gd name="T4" fmla="*/ 304800 w 336"/>
              <a:gd name="T5" fmla="*/ 0 h 96"/>
              <a:gd name="T6" fmla="*/ 0 w 336"/>
              <a:gd name="T7" fmla="*/ 0 h 96"/>
              <a:gd name="T8" fmla="*/ 0 w 336"/>
              <a:gd name="T9" fmla="*/ 152400 h 96"/>
              <a:gd name="T10" fmla="*/ 533400 w 336"/>
              <a:gd name="T11" fmla="*/ 152400 h 96"/>
              <a:gd name="T12" fmla="*/ 533400 w 336"/>
              <a:gd name="T13" fmla="*/ 0 h 96"/>
              <a:gd name="T14" fmla="*/ 0 60000 65536"/>
              <a:gd name="T15" fmla="*/ 0 60000 65536"/>
              <a:gd name="T16" fmla="*/ 0 60000 65536"/>
              <a:gd name="T17" fmla="*/ 0 60000 65536"/>
              <a:gd name="T18" fmla="*/ 0 60000 65536"/>
              <a:gd name="T19" fmla="*/ 0 60000 65536"/>
              <a:gd name="T20" fmla="*/ 0 60000 65536"/>
              <a:gd name="T21" fmla="*/ 0 w 336"/>
              <a:gd name="T22" fmla="*/ 0 h 96"/>
              <a:gd name="T23" fmla="*/ 336 w 336"/>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6" h="96">
                <a:moveTo>
                  <a:pt x="336" y="0"/>
                </a:moveTo>
                <a:lnTo>
                  <a:pt x="288" y="0"/>
                </a:lnTo>
                <a:lnTo>
                  <a:pt x="192" y="0"/>
                </a:lnTo>
                <a:lnTo>
                  <a:pt x="0" y="0"/>
                </a:lnTo>
                <a:lnTo>
                  <a:pt x="0" y="96"/>
                </a:lnTo>
                <a:lnTo>
                  <a:pt x="336" y="96"/>
                </a:lnTo>
                <a:lnTo>
                  <a:pt x="336" y="0"/>
                </a:lnTo>
                <a:close/>
              </a:path>
            </a:pathLst>
          </a:custGeom>
          <a:solidFill>
            <a:srgbClr val="FF6900"/>
          </a:solidFill>
          <a:ln w="12700" cap="flat" cmpd="sng">
            <a:noFill/>
            <a:prstDash val="solid"/>
            <a:round/>
            <a:headEnd type="none" w="sm" len="sm"/>
            <a:tailEnd type="none" w="sm" len="sm"/>
          </a:ln>
        </p:spPr>
        <p:txBody>
          <a:bodyPr anchor="ctr"/>
          <a:lstStyle/>
          <a:p>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274638"/>
            <a:ext cx="8229600" cy="487362"/>
          </a:xfrm>
        </p:spPr>
        <p:txBody>
          <a:bodyPr/>
          <a:lstStyle/>
          <a:p>
            <a:pPr eaLnBrk="1" hangingPunct="1"/>
            <a:r>
              <a:rPr lang="en-US" sz="2400" smtClean="0"/>
              <a:t>Recommendations concerning IV and oral BPs</a:t>
            </a:r>
          </a:p>
        </p:txBody>
      </p:sp>
      <p:pic>
        <p:nvPicPr>
          <p:cNvPr id="37890" name="Picture 2" descr="C:\Users\Rob Hardwick DDS\Desktop\Perio scans\Perio scans (101).jpg"/>
          <p:cNvPicPr>
            <a:picLocks noGrp="1" noChangeAspect="1" noChangeArrowheads="1"/>
          </p:cNvPicPr>
          <p:nvPr>
            <p:ph idx="1"/>
          </p:nvPr>
        </p:nvPicPr>
        <p:blipFill>
          <a:blip r:embed="rId2"/>
          <a:srcRect/>
          <a:stretch>
            <a:fillRect/>
          </a:stretch>
        </p:blipFill>
        <p:spPr>
          <a:xfrm>
            <a:off x="1295400" y="852488"/>
            <a:ext cx="7092950" cy="6005512"/>
          </a:xfr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457200"/>
            <a:ext cx="8229600" cy="1143000"/>
          </a:xfrm>
        </p:spPr>
        <p:txBody>
          <a:bodyPr/>
          <a:lstStyle/>
          <a:p>
            <a:pPr eaLnBrk="1" hangingPunct="1"/>
            <a:r>
              <a:rPr lang="en-US" sz="3200" smtClean="0"/>
              <a:t>Updated ADA Recommendations for Managing the Care of Patients Receiving oral BP Therapy 2008</a:t>
            </a:r>
          </a:p>
        </p:txBody>
      </p:sp>
      <p:sp>
        <p:nvSpPr>
          <p:cNvPr id="38914" name="Content Placeholder 2"/>
          <p:cNvSpPr>
            <a:spLocks noGrp="1"/>
          </p:cNvSpPr>
          <p:nvPr>
            <p:ph idx="1"/>
          </p:nvPr>
        </p:nvSpPr>
        <p:spPr>
          <a:xfrm>
            <a:off x="457200" y="1752600"/>
            <a:ext cx="8229600" cy="4525963"/>
          </a:xfrm>
        </p:spPr>
        <p:txBody>
          <a:bodyPr/>
          <a:lstStyle/>
          <a:p>
            <a:pPr eaLnBrk="1" hangingPunct="1">
              <a:buFont typeface="Arial" charset="0"/>
              <a:buNone/>
            </a:pPr>
            <a:r>
              <a:rPr lang="en-US" smtClean="0"/>
              <a:t>         Implant placement and Maintenance</a:t>
            </a:r>
          </a:p>
          <a:p>
            <a:pPr eaLnBrk="1" hangingPunct="1"/>
            <a:r>
              <a:rPr lang="en-US" sz="2400" smtClean="0"/>
              <a:t>Patients need to be informed of risk. Considered to be small.</a:t>
            </a:r>
          </a:p>
          <a:p>
            <a:pPr eaLnBrk="1" hangingPunct="1"/>
            <a:r>
              <a:rPr lang="en-US" sz="2400" smtClean="0"/>
              <a:t> Because implant placement requires an osteotomy the dentist  and patient should consider other treatment options.</a:t>
            </a:r>
          </a:p>
          <a:p>
            <a:pPr eaLnBrk="1" hangingPunct="1"/>
            <a:r>
              <a:rPr lang="en-US" sz="2400" smtClean="0"/>
              <a:t>Discontinuing  BP therapy may or may not eliminate or reduce the risk of developing BRONJ.</a:t>
            </a:r>
          </a:p>
          <a:p>
            <a:pPr eaLnBrk="1" hangingPunct="1"/>
            <a:r>
              <a:rPr lang="en-US" sz="2400" smtClean="0"/>
              <a:t> Sound oral hygiene and regular dental care are vital.      </a:t>
            </a:r>
          </a:p>
          <a:p>
            <a:pPr eaLnBrk="1" hangingPunct="1"/>
            <a:r>
              <a:rPr lang="en-US" sz="2400" smtClean="0"/>
              <a:t>Use bone grafts judiciously with primary closure if feasible.</a:t>
            </a:r>
          </a:p>
          <a:p>
            <a:pPr eaLnBrk="1" hangingPunct="1"/>
            <a:r>
              <a:rPr lang="en-US" sz="2400" smtClean="0"/>
              <a:t>CTX testing is unreliable and therefore no recommendation.</a:t>
            </a:r>
          </a:p>
          <a:p>
            <a:pPr eaLnBrk="1" hangingPunct="1"/>
            <a:r>
              <a:rPr lang="en-US" sz="2400" smtClean="0"/>
              <a:t>Carefully stage treatment and watch healing results (i.e. one quadrant at a time.)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endParaRPr lang="en-US" smtClean="0"/>
          </a:p>
        </p:txBody>
      </p:sp>
      <p:sp>
        <p:nvSpPr>
          <p:cNvPr id="71683" name="Rectangle 3"/>
          <p:cNvSpPr>
            <a:spLocks noGrp="1"/>
          </p:cNvSpPr>
          <p:nvPr>
            <p:ph type="body" idx="1"/>
          </p:nvPr>
        </p:nvSpPr>
        <p:spPr/>
        <p:txBody>
          <a:bodyPr/>
          <a:lstStyle/>
          <a:p>
            <a:r>
              <a:rPr lang="en-US" smtClean="0"/>
              <a:t>Test Slide to see if Sal’s awake.</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52400" y="152400"/>
            <a:ext cx="8686800" cy="1066800"/>
          </a:xfrm>
        </p:spPr>
        <p:txBody>
          <a:bodyPr/>
          <a:lstStyle/>
          <a:p>
            <a:pPr eaLnBrk="1" hangingPunct="1"/>
            <a:r>
              <a:rPr lang="en-US" sz="4800" smtClean="0"/>
              <a:t>Suggested</a:t>
            </a:r>
            <a:r>
              <a:rPr lang="en-US" smtClean="0"/>
              <a:t> Treatment Guidelines</a:t>
            </a:r>
            <a:br>
              <a:rPr lang="en-US" smtClean="0"/>
            </a:br>
            <a:r>
              <a:rPr lang="en-US" sz="3200" smtClean="0"/>
              <a:t>Proposed by Marks 2007</a:t>
            </a:r>
          </a:p>
        </p:txBody>
      </p:sp>
      <p:sp>
        <p:nvSpPr>
          <p:cNvPr id="294915" name="Rectangle 3"/>
          <p:cNvSpPr>
            <a:spLocks noGrp="1" noChangeArrowheads="1"/>
          </p:cNvSpPr>
          <p:nvPr>
            <p:ph type="body" idx="1"/>
          </p:nvPr>
        </p:nvSpPr>
        <p:spPr>
          <a:xfrm>
            <a:off x="457200" y="1524000"/>
            <a:ext cx="8229600" cy="4525963"/>
          </a:xfrm>
        </p:spPr>
        <p:txBody>
          <a:bodyPr/>
          <a:lstStyle/>
          <a:p>
            <a:pPr eaLnBrk="1" hangingPunct="1">
              <a:lnSpc>
                <a:spcPct val="82000"/>
              </a:lnSpc>
            </a:pPr>
            <a:r>
              <a:rPr lang="en-US" sz="3600" smtClean="0"/>
              <a:t>CTX Test</a:t>
            </a:r>
          </a:p>
          <a:p>
            <a:pPr lvl="1" eaLnBrk="1" hangingPunct="1">
              <a:lnSpc>
                <a:spcPct val="82000"/>
              </a:lnSpc>
            </a:pPr>
            <a:r>
              <a:rPr lang="en-US" sz="3600" smtClean="0"/>
              <a:t>CTX </a:t>
            </a:r>
            <a:r>
              <a:rPr lang="en-US" sz="3600" smtClean="0">
                <a:cs typeface="Arial" charset="0"/>
              </a:rPr>
              <a:t>≤ 100 pg/ml      High risk</a:t>
            </a:r>
          </a:p>
          <a:p>
            <a:pPr lvl="1" eaLnBrk="1" hangingPunct="1">
              <a:lnSpc>
                <a:spcPct val="82000"/>
              </a:lnSpc>
            </a:pPr>
            <a:r>
              <a:rPr lang="en-US" sz="3600" smtClean="0">
                <a:cs typeface="Arial" charset="0"/>
              </a:rPr>
              <a:t>CTX 101-150 pg/ml  Moderate risk</a:t>
            </a:r>
          </a:p>
          <a:p>
            <a:pPr lvl="1" eaLnBrk="1" hangingPunct="1">
              <a:lnSpc>
                <a:spcPct val="82000"/>
              </a:lnSpc>
            </a:pPr>
            <a:r>
              <a:rPr lang="en-US" sz="3600" smtClean="0">
                <a:cs typeface="Arial" charset="0"/>
              </a:rPr>
              <a:t>CTX ≥ 151 pg/ml       Little-no risk</a:t>
            </a:r>
          </a:p>
          <a:p>
            <a:pPr eaLnBrk="1" hangingPunct="1">
              <a:lnSpc>
                <a:spcPct val="82000"/>
              </a:lnSpc>
            </a:pPr>
            <a:r>
              <a:rPr lang="en-US" sz="3600" smtClean="0">
                <a:cs typeface="Arial" charset="0"/>
              </a:rPr>
              <a:t>CTX Rx</a:t>
            </a:r>
          </a:p>
          <a:p>
            <a:pPr lvl="1" eaLnBrk="1" hangingPunct="1">
              <a:lnSpc>
                <a:spcPct val="82000"/>
              </a:lnSpc>
              <a:buFontTx/>
              <a:buNone/>
            </a:pPr>
            <a:r>
              <a:rPr lang="en-US" sz="3600" smtClean="0">
                <a:cs typeface="Arial" charset="0"/>
              </a:rPr>
              <a:t>   Morning fasting serum C-Terminal Telopeptide (CTX) bone turnover marker</a:t>
            </a:r>
          </a:p>
          <a:p>
            <a:pPr lvl="1" eaLnBrk="1" hangingPunct="1">
              <a:lnSpc>
                <a:spcPct val="82000"/>
              </a:lnSpc>
              <a:buFontTx/>
              <a:buNone/>
            </a:pPr>
            <a:r>
              <a:rPr lang="en-US" sz="3600" smtClean="0">
                <a:cs typeface="Arial" charset="0"/>
              </a:rPr>
              <a:t>Dx = Osteonecrosis 733.40</a:t>
            </a:r>
          </a:p>
          <a:p>
            <a:pPr lvl="1" eaLnBrk="1" hangingPunct="1">
              <a:lnSpc>
                <a:spcPct val="82000"/>
              </a:lnSpc>
              <a:buFontTx/>
              <a:buNone/>
            </a:pPr>
            <a:endParaRPr lang="en-US" sz="3600" smtClean="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4915">
                                            <p:txEl>
                                              <p:pRg st="0" end="0"/>
                                            </p:txEl>
                                          </p:spTgt>
                                        </p:tgtEl>
                                        <p:attrNameLst>
                                          <p:attrName>style.visibility</p:attrName>
                                        </p:attrNameLst>
                                      </p:cBhvr>
                                      <p:to>
                                        <p:strVal val="visible"/>
                                      </p:to>
                                    </p:set>
                                    <p:animEffect transition="in" filter="dissolve">
                                      <p:cBhvr>
                                        <p:cTn id="7" dur="500"/>
                                        <p:tgtEl>
                                          <p:spTgt spid="294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94915">
                                            <p:txEl>
                                              <p:pRg st="1" end="1"/>
                                            </p:txEl>
                                          </p:spTgt>
                                        </p:tgtEl>
                                        <p:attrNameLst>
                                          <p:attrName>style.visibility</p:attrName>
                                        </p:attrNameLst>
                                      </p:cBhvr>
                                      <p:to>
                                        <p:strVal val="visible"/>
                                      </p:to>
                                    </p:set>
                                    <p:animEffect transition="in" filter="dissolve">
                                      <p:cBhvr>
                                        <p:cTn id="12" dur="500"/>
                                        <p:tgtEl>
                                          <p:spTgt spid="294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94915">
                                            <p:txEl>
                                              <p:pRg st="2" end="2"/>
                                            </p:txEl>
                                          </p:spTgt>
                                        </p:tgtEl>
                                        <p:attrNameLst>
                                          <p:attrName>style.visibility</p:attrName>
                                        </p:attrNameLst>
                                      </p:cBhvr>
                                      <p:to>
                                        <p:strVal val="visible"/>
                                      </p:to>
                                    </p:set>
                                    <p:animEffect transition="in" filter="dissolve">
                                      <p:cBhvr>
                                        <p:cTn id="17" dur="500"/>
                                        <p:tgtEl>
                                          <p:spTgt spid="294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94915">
                                            <p:txEl>
                                              <p:pRg st="3" end="3"/>
                                            </p:txEl>
                                          </p:spTgt>
                                        </p:tgtEl>
                                        <p:attrNameLst>
                                          <p:attrName>style.visibility</p:attrName>
                                        </p:attrNameLst>
                                      </p:cBhvr>
                                      <p:to>
                                        <p:strVal val="visible"/>
                                      </p:to>
                                    </p:set>
                                    <p:animEffect transition="in" filter="dissolve">
                                      <p:cBhvr>
                                        <p:cTn id="22" dur="500"/>
                                        <p:tgtEl>
                                          <p:spTgt spid="294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94915">
                                            <p:txEl>
                                              <p:pRg st="4" end="4"/>
                                            </p:txEl>
                                          </p:spTgt>
                                        </p:tgtEl>
                                        <p:attrNameLst>
                                          <p:attrName>style.visibility</p:attrName>
                                        </p:attrNameLst>
                                      </p:cBhvr>
                                      <p:to>
                                        <p:strVal val="visible"/>
                                      </p:to>
                                    </p:set>
                                    <p:animEffect transition="in" filter="dissolve">
                                      <p:cBhvr>
                                        <p:cTn id="27" dur="500"/>
                                        <p:tgtEl>
                                          <p:spTgt spid="294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94915">
                                            <p:txEl>
                                              <p:pRg st="5" end="5"/>
                                            </p:txEl>
                                          </p:spTgt>
                                        </p:tgtEl>
                                        <p:attrNameLst>
                                          <p:attrName>style.visibility</p:attrName>
                                        </p:attrNameLst>
                                      </p:cBhvr>
                                      <p:to>
                                        <p:strVal val="visible"/>
                                      </p:to>
                                    </p:set>
                                    <p:animEffect transition="in" filter="dissolve">
                                      <p:cBhvr>
                                        <p:cTn id="32" dur="500"/>
                                        <p:tgtEl>
                                          <p:spTgt spid="294915">
                                            <p:txEl>
                                              <p:pRg st="5" end="5"/>
                                            </p:txEl>
                                          </p:spTgt>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294915">
                                            <p:txEl>
                                              <p:pRg st="6" end="6"/>
                                            </p:txEl>
                                          </p:spTgt>
                                        </p:tgtEl>
                                        <p:attrNameLst>
                                          <p:attrName>style.visibility</p:attrName>
                                        </p:attrNameLst>
                                      </p:cBhvr>
                                      <p:to>
                                        <p:strVal val="visible"/>
                                      </p:to>
                                    </p:set>
                                    <p:animEffect transition="in" filter="dissolve">
                                      <p:cBhvr>
                                        <p:cTn id="35" dur="500"/>
                                        <p:tgtEl>
                                          <p:spTgt spid="294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5" grpId="0" build="p" bldLvl="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838200"/>
            <a:ext cx="8229600" cy="1143000"/>
          </a:xfrm>
        </p:spPr>
        <p:txBody>
          <a:bodyPr/>
          <a:lstStyle/>
          <a:p>
            <a:pPr eaLnBrk="1" hangingPunct="1"/>
            <a:r>
              <a:rPr lang="en-US" smtClean="0"/>
              <a:t>Why the jaws?</a:t>
            </a:r>
          </a:p>
        </p:txBody>
      </p:sp>
      <p:sp>
        <p:nvSpPr>
          <p:cNvPr id="41986" name="Content Placeholder 2"/>
          <p:cNvSpPr>
            <a:spLocks noGrp="1"/>
          </p:cNvSpPr>
          <p:nvPr>
            <p:ph idx="1"/>
          </p:nvPr>
        </p:nvSpPr>
        <p:spPr>
          <a:xfrm>
            <a:off x="228600" y="2286000"/>
            <a:ext cx="8686800" cy="4191000"/>
          </a:xfrm>
        </p:spPr>
        <p:txBody>
          <a:bodyPr/>
          <a:lstStyle/>
          <a:p>
            <a:pPr eaLnBrk="1" hangingPunct="1"/>
            <a:r>
              <a:rPr lang="en-US" smtClean="0"/>
              <a:t>BRONJ starts in the alveolar bone.</a:t>
            </a:r>
          </a:p>
          <a:p>
            <a:pPr eaLnBrk="1" hangingPunct="1"/>
            <a:r>
              <a:rPr lang="en-US" smtClean="0"/>
              <a:t>Recall high remodeling rate in jaws (300%).</a:t>
            </a:r>
          </a:p>
          <a:p>
            <a:pPr eaLnBrk="1" hangingPunct="1"/>
            <a:r>
              <a:rPr lang="en-US" smtClean="0"/>
              <a:t>Remodeling rate in alveolus 10x than that of long bone.</a:t>
            </a:r>
          </a:p>
          <a:p>
            <a:pPr eaLnBrk="1" hangingPunct="1"/>
            <a:r>
              <a:rPr lang="en-US" smtClean="0"/>
              <a:t>All cases have occurred in the jaws, except for a single case occurring after ear surgery.</a:t>
            </a:r>
          </a:p>
          <a:p>
            <a:pPr eaLnBrk="1" hangingPunct="1"/>
            <a:endParaRPr lang="en-US"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txBox="1">
            <a:spLocks noChangeArrowheads="1"/>
          </p:cNvSpPr>
          <p:nvPr/>
        </p:nvSpPr>
        <p:spPr bwMode="auto">
          <a:xfrm>
            <a:off x="381000" y="1676400"/>
            <a:ext cx="4114800" cy="4800600"/>
          </a:xfrm>
          <a:prstGeom prst="rect">
            <a:avLst/>
          </a:prstGeom>
          <a:noFill/>
          <a:ln w="9525">
            <a:noFill/>
            <a:miter lim="800000"/>
            <a:headEnd/>
            <a:tailEnd/>
          </a:ln>
        </p:spPr>
        <p:txBody>
          <a:bodyPr/>
          <a:lstStyle/>
          <a:p>
            <a:pPr marL="342900" indent="-342900">
              <a:spcBef>
                <a:spcPct val="20000"/>
              </a:spcBef>
              <a:buFont typeface="Arial" charset="0"/>
              <a:buChar char="•"/>
            </a:pPr>
            <a:r>
              <a:rPr lang="en-US" sz="2900">
                <a:latin typeface="Calibri" pitchFamily="34" charset="0"/>
              </a:rPr>
              <a:t>Bone is a </a:t>
            </a:r>
            <a:r>
              <a:rPr lang="en-US" sz="2900" i="1">
                <a:latin typeface="Calibri" pitchFamily="34" charset="0"/>
              </a:rPr>
              <a:t>living</a:t>
            </a:r>
            <a:r>
              <a:rPr lang="en-US" sz="2900">
                <a:latin typeface="Calibri" pitchFamily="34" charset="0"/>
              </a:rPr>
              <a:t> tissue</a:t>
            </a:r>
          </a:p>
          <a:p>
            <a:pPr marL="742950" lvl="1" indent="-285750">
              <a:spcBef>
                <a:spcPct val="20000"/>
              </a:spcBef>
              <a:buFont typeface="Arial" charset="0"/>
              <a:buChar char="–"/>
            </a:pPr>
            <a:r>
              <a:rPr lang="en-US" sz="2300">
                <a:latin typeface="Calibri" pitchFamily="34" charset="0"/>
              </a:rPr>
              <a:t>Constant turnover</a:t>
            </a:r>
          </a:p>
          <a:p>
            <a:pPr marL="742950" lvl="1" indent="-285750">
              <a:spcBef>
                <a:spcPct val="20000"/>
              </a:spcBef>
              <a:buFont typeface="Arial" charset="0"/>
              <a:buChar char="–"/>
            </a:pPr>
            <a:r>
              <a:rPr lang="en-US" sz="2300">
                <a:latin typeface="Calibri" pitchFamily="34" charset="0"/>
              </a:rPr>
              <a:t>Body </a:t>
            </a:r>
            <a:r>
              <a:rPr lang="en-US" sz="2300">
                <a:latin typeface="Calibri" pitchFamily="34" charset="0"/>
                <a:sym typeface="Wingdings" pitchFamily="2" charset="2"/>
              </a:rPr>
              <a:t> 30% per year</a:t>
            </a:r>
          </a:p>
          <a:p>
            <a:pPr marL="742950" lvl="1" indent="-285750">
              <a:spcBef>
                <a:spcPct val="20000"/>
              </a:spcBef>
              <a:buFont typeface="Arial" charset="0"/>
              <a:buChar char="–"/>
            </a:pPr>
            <a:r>
              <a:rPr lang="en-US" sz="2300">
                <a:latin typeface="Calibri" pitchFamily="34" charset="0"/>
                <a:sym typeface="Wingdings" pitchFamily="2" charset="2"/>
              </a:rPr>
              <a:t>Jaws  300% per year</a:t>
            </a:r>
          </a:p>
          <a:p>
            <a:pPr marL="742950" lvl="1" indent="-285750">
              <a:spcBef>
                <a:spcPct val="20000"/>
              </a:spcBef>
              <a:buFont typeface="Arial" charset="0"/>
              <a:buChar char="–"/>
            </a:pPr>
            <a:r>
              <a:rPr lang="en-US" sz="2300">
                <a:latin typeface="Calibri" pitchFamily="34" charset="0"/>
                <a:sym typeface="Wingdings" pitchFamily="2" charset="2"/>
              </a:rPr>
              <a:t>Implants  500% per year</a:t>
            </a:r>
            <a:endParaRPr lang="en-US" sz="2300">
              <a:latin typeface="Calibri" pitchFamily="34" charset="0"/>
            </a:endParaRPr>
          </a:p>
          <a:p>
            <a:pPr marL="342900" indent="-342900">
              <a:spcBef>
                <a:spcPct val="20000"/>
              </a:spcBef>
              <a:buFont typeface="Arial" charset="0"/>
              <a:buChar char="•"/>
            </a:pPr>
            <a:endParaRPr lang="en-US" sz="2900">
              <a:latin typeface="Calibri" pitchFamily="34" charset="0"/>
            </a:endParaRPr>
          </a:p>
        </p:txBody>
      </p:sp>
      <p:pic>
        <p:nvPicPr>
          <p:cNvPr id="43010" name="Picture 4" descr="C02_IMPLANT_TOOTH"/>
          <p:cNvPicPr>
            <a:picLocks noChangeAspect="1" noChangeArrowheads="1"/>
          </p:cNvPicPr>
          <p:nvPr/>
        </p:nvPicPr>
        <p:blipFill>
          <a:blip r:embed="rId2"/>
          <a:srcRect/>
          <a:stretch>
            <a:fillRect/>
          </a:stretch>
        </p:blipFill>
        <p:spPr bwMode="auto">
          <a:xfrm>
            <a:off x="5410200" y="1447800"/>
            <a:ext cx="2800350" cy="4800600"/>
          </a:xfrm>
          <a:prstGeom prst="rect">
            <a:avLst/>
          </a:prstGeom>
          <a:noFill/>
          <a:ln w="9525">
            <a:noFill/>
            <a:miter lim="800000"/>
            <a:headEnd/>
            <a:tailEnd/>
          </a:ln>
        </p:spPr>
      </p:pic>
      <p:sp>
        <p:nvSpPr>
          <p:cNvPr id="43011" name="AutoShape 5"/>
          <p:cNvSpPr>
            <a:spLocks noChangeArrowheads="1"/>
          </p:cNvSpPr>
          <p:nvPr/>
        </p:nvSpPr>
        <p:spPr bwMode="auto">
          <a:xfrm>
            <a:off x="5638800" y="4572000"/>
            <a:ext cx="609600" cy="304800"/>
          </a:xfrm>
          <a:prstGeom prst="curvedUpArrow">
            <a:avLst>
              <a:gd name="adj1" fmla="val 40000"/>
              <a:gd name="adj2" fmla="val 80000"/>
              <a:gd name="adj3" fmla="val 33333"/>
            </a:avLst>
          </a:prstGeom>
          <a:solidFill>
            <a:srgbClr val="FCC300"/>
          </a:solidFill>
          <a:ln w="12700">
            <a:solidFill>
              <a:srgbClr val="FCC300"/>
            </a:solidFill>
            <a:miter lim="800000"/>
            <a:headEnd type="none" w="sm" len="sm"/>
            <a:tailEnd type="none" w="sm" len="sm"/>
          </a:ln>
        </p:spPr>
        <p:txBody>
          <a:bodyPr wrap="none" anchor="ctr"/>
          <a:lstStyle/>
          <a:p>
            <a:endParaRPr lang="en-US">
              <a:latin typeface="Calibri" pitchFamily="34" charset="0"/>
            </a:endParaRPr>
          </a:p>
        </p:txBody>
      </p:sp>
      <p:sp>
        <p:nvSpPr>
          <p:cNvPr id="43012" name="AutoShape 6"/>
          <p:cNvSpPr>
            <a:spLocks noChangeArrowheads="1"/>
          </p:cNvSpPr>
          <p:nvPr/>
        </p:nvSpPr>
        <p:spPr bwMode="auto">
          <a:xfrm>
            <a:off x="5638800" y="5562600"/>
            <a:ext cx="609600" cy="304800"/>
          </a:xfrm>
          <a:prstGeom prst="curvedUpArrow">
            <a:avLst>
              <a:gd name="adj1" fmla="val 40000"/>
              <a:gd name="adj2" fmla="val 80000"/>
              <a:gd name="adj3" fmla="val 33333"/>
            </a:avLst>
          </a:prstGeom>
          <a:solidFill>
            <a:srgbClr val="FCC300"/>
          </a:solidFill>
          <a:ln w="12700">
            <a:solidFill>
              <a:srgbClr val="FCC300"/>
            </a:solidFill>
            <a:miter lim="800000"/>
            <a:headEnd type="none" w="sm" len="sm"/>
            <a:tailEnd type="none" w="sm" len="sm"/>
          </a:ln>
        </p:spPr>
        <p:txBody>
          <a:bodyPr wrap="none" anchor="ctr"/>
          <a:lstStyle/>
          <a:p>
            <a:endParaRPr lang="en-US">
              <a:latin typeface="Calibri" pitchFamily="34" charset="0"/>
            </a:endParaRPr>
          </a:p>
        </p:txBody>
      </p:sp>
      <p:sp>
        <p:nvSpPr>
          <p:cNvPr id="43013" name="AutoShape 7"/>
          <p:cNvSpPr>
            <a:spLocks noChangeArrowheads="1"/>
          </p:cNvSpPr>
          <p:nvPr/>
        </p:nvSpPr>
        <p:spPr bwMode="auto">
          <a:xfrm>
            <a:off x="7391400" y="4114800"/>
            <a:ext cx="609600" cy="304800"/>
          </a:xfrm>
          <a:prstGeom prst="curvedUpArrow">
            <a:avLst>
              <a:gd name="adj1" fmla="val 40000"/>
              <a:gd name="adj2" fmla="val 80000"/>
              <a:gd name="adj3" fmla="val 33333"/>
            </a:avLst>
          </a:prstGeom>
          <a:solidFill>
            <a:srgbClr val="FCC300"/>
          </a:solidFill>
          <a:ln w="12700">
            <a:solidFill>
              <a:srgbClr val="FCC300"/>
            </a:solidFill>
            <a:miter lim="800000"/>
            <a:headEnd type="none" w="sm" len="sm"/>
            <a:tailEnd type="none" w="sm" len="sm"/>
          </a:ln>
        </p:spPr>
        <p:txBody>
          <a:bodyPr wrap="none" anchor="ctr"/>
          <a:lstStyle/>
          <a:p>
            <a:endParaRPr lang="en-US">
              <a:latin typeface="Calibri" pitchFamily="34" charset="0"/>
            </a:endParaRPr>
          </a:p>
        </p:txBody>
      </p:sp>
      <p:sp>
        <p:nvSpPr>
          <p:cNvPr id="43014" name="AutoShape 8"/>
          <p:cNvSpPr>
            <a:spLocks noChangeArrowheads="1"/>
          </p:cNvSpPr>
          <p:nvPr/>
        </p:nvSpPr>
        <p:spPr bwMode="auto">
          <a:xfrm>
            <a:off x="7391400" y="4800600"/>
            <a:ext cx="609600" cy="304800"/>
          </a:xfrm>
          <a:prstGeom prst="curvedUpArrow">
            <a:avLst>
              <a:gd name="adj1" fmla="val 40000"/>
              <a:gd name="adj2" fmla="val 80000"/>
              <a:gd name="adj3" fmla="val 33333"/>
            </a:avLst>
          </a:prstGeom>
          <a:solidFill>
            <a:srgbClr val="FCC300"/>
          </a:solidFill>
          <a:ln w="12700">
            <a:solidFill>
              <a:srgbClr val="FCC300"/>
            </a:solidFill>
            <a:miter lim="800000"/>
            <a:headEnd type="none" w="sm" len="sm"/>
            <a:tailEnd type="none" w="sm" len="sm"/>
          </a:ln>
        </p:spPr>
        <p:txBody>
          <a:bodyPr wrap="none" anchor="ctr"/>
          <a:lstStyle/>
          <a:p>
            <a:endParaRPr lang="en-US">
              <a:latin typeface="Calibri" pitchFamily="34" charset="0"/>
            </a:endParaRPr>
          </a:p>
        </p:txBody>
      </p:sp>
      <p:sp>
        <p:nvSpPr>
          <p:cNvPr id="43015" name="AutoShape 9"/>
          <p:cNvSpPr>
            <a:spLocks noChangeArrowheads="1"/>
          </p:cNvSpPr>
          <p:nvPr/>
        </p:nvSpPr>
        <p:spPr bwMode="auto">
          <a:xfrm>
            <a:off x="7391400" y="5486400"/>
            <a:ext cx="609600" cy="304800"/>
          </a:xfrm>
          <a:prstGeom prst="curvedUpArrow">
            <a:avLst>
              <a:gd name="adj1" fmla="val 40000"/>
              <a:gd name="adj2" fmla="val 80000"/>
              <a:gd name="adj3" fmla="val 33333"/>
            </a:avLst>
          </a:prstGeom>
          <a:solidFill>
            <a:srgbClr val="FCC300"/>
          </a:solidFill>
          <a:ln w="12700">
            <a:solidFill>
              <a:srgbClr val="FCC300"/>
            </a:solidFill>
            <a:miter lim="800000"/>
            <a:headEnd type="none" w="sm" len="sm"/>
            <a:tailEnd type="none" w="sm" len="sm"/>
          </a:ln>
        </p:spPr>
        <p:txBody>
          <a:bodyPr wrap="none" anchor="ctr"/>
          <a:lstStyle/>
          <a:p>
            <a:endParaRPr lang="en-US">
              <a:latin typeface="Calibri" pitchFamily="34" charset="0"/>
            </a:endParaRPr>
          </a:p>
        </p:txBody>
      </p:sp>
      <p:sp>
        <p:nvSpPr>
          <p:cNvPr id="43016" name="AutoShape 10"/>
          <p:cNvSpPr>
            <a:spLocks noChangeArrowheads="1"/>
          </p:cNvSpPr>
          <p:nvPr/>
        </p:nvSpPr>
        <p:spPr bwMode="auto">
          <a:xfrm>
            <a:off x="7391400" y="6172200"/>
            <a:ext cx="609600" cy="304800"/>
          </a:xfrm>
          <a:prstGeom prst="curvedUpArrow">
            <a:avLst>
              <a:gd name="adj1" fmla="val 40000"/>
              <a:gd name="adj2" fmla="val 80000"/>
              <a:gd name="adj3" fmla="val 33333"/>
            </a:avLst>
          </a:prstGeom>
          <a:solidFill>
            <a:srgbClr val="FCC300"/>
          </a:solidFill>
          <a:ln w="12700">
            <a:solidFill>
              <a:srgbClr val="FCC300"/>
            </a:solidFill>
            <a:miter lim="800000"/>
            <a:headEnd type="none" w="sm" len="sm"/>
            <a:tailEnd type="none" w="sm" len="sm"/>
          </a:ln>
        </p:spPr>
        <p:txBody>
          <a:bodyPr wrap="none" anchor="ctr"/>
          <a:lstStyle/>
          <a:p>
            <a:endParaRPr lang="en-US">
              <a:latin typeface="Calibri" pitchFamily="34" charset="0"/>
            </a:endParaRPr>
          </a:p>
        </p:txBody>
      </p:sp>
      <p:sp>
        <p:nvSpPr>
          <p:cNvPr id="43017" name="Text Box 11"/>
          <p:cNvSpPr txBox="1">
            <a:spLocks noChangeArrowheads="1"/>
          </p:cNvSpPr>
          <p:nvPr/>
        </p:nvSpPr>
        <p:spPr bwMode="auto">
          <a:xfrm>
            <a:off x="4343400" y="4800600"/>
            <a:ext cx="1143000" cy="519113"/>
          </a:xfrm>
          <a:prstGeom prst="rect">
            <a:avLst/>
          </a:prstGeom>
          <a:noFill/>
          <a:ln w="12700">
            <a:noFill/>
            <a:miter lim="800000"/>
            <a:headEnd type="none" w="sm" len="sm"/>
            <a:tailEnd type="none" w="sm" len="sm"/>
          </a:ln>
        </p:spPr>
        <p:txBody>
          <a:bodyPr>
            <a:spAutoFit/>
          </a:bodyPr>
          <a:lstStyle/>
          <a:p>
            <a:pPr>
              <a:spcBef>
                <a:spcPct val="50000"/>
              </a:spcBef>
            </a:pPr>
            <a:r>
              <a:rPr lang="en-US" sz="2800">
                <a:solidFill>
                  <a:srgbClr val="FCC300"/>
                </a:solidFill>
                <a:latin typeface="Calibri" pitchFamily="34" charset="0"/>
              </a:rPr>
              <a:t>300%</a:t>
            </a:r>
          </a:p>
        </p:txBody>
      </p:sp>
      <p:sp>
        <p:nvSpPr>
          <p:cNvPr id="43018" name="Text Box 12"/>
          <p:cNvSpPr txBox="1">
            <a:spLocks noChangeArrowheads="1"/>
          </p:cNvSpPr>
          <p:nvPr/>
        </p:nvSpPr>
        <p:spPr bwMode="auto">
          <a:xfrm>
            <a:off x="8001000" y="4876800"/>
            <a:ext cx="1219200" cy="519113"/>
          </a:xfrm>
          <a:prstGeom prst="rect">
            <a:avLst/>
          </a:prstGeom>
          <a:noFill/>
          <a:ln w="12700">
            <a:noFill/>
            <a:miter lim="800000"/>
            <a:headEnd type="none" w="sm" len="sm"/>
            <a:tailEnd type="none" w="sm" len="sm"/>
          </a:ln>
        </p:spPr>
        <p:txBody>
          <a:bodyPr>
            <a:spAutoFit/>
          </a:bodyPr>
          <a:lstStyle/>
          <a:p>
            <a:pPr>
              <a:spcBef>
                <a:spcPct val="50000"/>
              </a:spcBef>
            </a:pPr>
            <a:r>
              <a:rPr lang="en-US" sz="2800">
                <a:solidFill>
                  <a:srgbClr val="FCC300"/>
                </a:solidFill>
                <a:latin typeface="Calibri" pitchFamily="34" charset="0"/>
              </a:rPr>
              <a:t>500%</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sz="4000" dirty="0" smtClean="0"/>
              <a:t/>
            </a:r>
            <a:br>
              <a:rPr lang="en-US" sz="4000" dirty="0" smtClean="0"/>
            </a:br>
            <a:r>
              <a:rPr lang="en-US" sz="4000" dirty="0" smtClean="0"/>
              <a:t/>
            </a:r>
            <a:br>
              <a:rPr lang="en-US" sz="4000" dirty="0" smtClean="0"/>
            </a:br>
            <a:r>
              <a:rPr lang="en-US" sz="4000" dirty="0" smtClean="0"/>
              <a:t>What are bisphosphonates (also called diphosphonates)? </a:t>
            </a:r>
            <a:br>
              <a:rPr lang="en-US" sz="4000" dirty="0" smtClean="0"/>
            </a:br>
            <a:endParaRPr lang="en-US" sz="4000" dirty="0" smtClean="0"/>
          </a:p>
        </p:txBody>
      </p:sp>
      <p:sp>
        <p:nvSpPr>
          <p:cNvPr id="16386" name="Content Placeholder 2"/>
          <p:cNvSpPr>
            <a:spLocks noGrp="1"/>
          </p:cNvSpPr>
          <p:nvPr>
            <p:ph idx="1"/>
          </p:nvPr>
        </p:nvSpPr>
        <p:spPr>
          <a:xfrm>
            <a:off x="381000" y="1981200"/>
            <a:ext cx="8229600" cy="4525963"/>
          </a:xfrm>
        </p:spPr>
        <p:txBody>
          <a:bodyPr/>
          <a:lstStyle/>
          <a:p>
            <a:pPr eaLnBrk="1" hangingPunct="1"/>
            <a:r>
              <a:rPr lang="en-US" smtClean="0"/>
              <a:t>They are organic compounds with 2 phosphonate (PO</a:t>
            </a:r>
            <a:r>
              <a:rPr lang="en-US" baseline="-25000" smtClean="0"/>
              <a:t>3</a:t>
            </a:r>
            <a:r>
              <a:rPr lang="en-US" smtClean="0"/>
              <a:t>) groups.</a:t>
            </a:r>
          </a:p>
          <a:p>
            <a:pPr eaLnBrk="1" hangingPunct="1"/>
            <a:r>
              <a:rPr lang="en-US" smtClean="0"/>
              <a:t>They are related to pyro-phosphates, the endogenous regulator of bone turnover.</a:t>
            </a:r>
          </a:p>
          <a:p>
            <a:pPr eaLnBrk="1" hangingPunct="1"/>
            <a:r>
              <a:rPr lang="en-US" smtClean="0"/>
              <a:t>-They were developed in 1800’s.</a:t>
            </a:r>
          </a:p>
          <a:p>
            <a:pPr eaLnBrk="1" hangingPunct="1"/>
            <a:r>
              <a:rPr lang="en-US" smtClean="0"/>
              <a:t>-They have been used (etidronic acid) in detergents, water treatment and cosmetics.</a:t>
            </a:r>
          </a:p>
          <a:p>
            <a:pPr eaLnBrk="1" hangingPunct="1"/>
            <a:endParaRPr lang="en-US"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r>
              <a:rPr lang="en-US" smtClean="0"/>
              <a:t>Iran Retrospective Study</a:t>
            </a:r>
            <a:br>
              <a:rPr lang="en-US" smtClean="0"/>
            </a:br>
            <a:r>
              <a:rPr lang="en-US" sz="2400" smtClean="0"/>
              <a:t>Shabestari DDS, MS, 2009</a:t>
            </a:r>
          </a:p>
        </p:txBody>
      </p:sp>
      <p:sp>
        <p:nvSpPr>
          <p:cNvPr id="44034" name="Content Placeholder 2"/>
          <p:cNvSpPr>
            <a:spLocks noGrp="1"/>
          </p:cNvSpPr>
          <p:nvPr>
            <p:ph idx="1"/>
          </p:nvPr>
        </p:nvSpPr>
        <p:spPr/>
        <p:txBody>
          <a:bodyPr/>
          <a:lstStyle/>
          <a:p>
            <a:pPr eaLnBrk="1" hangingPunct="1"/>
            <a:r>
              <a:rPr lang="en-US" smtClean="0"/>
              <a:t>Purpose: To evaluate implant survival in patients with a history of oral bisphosphonate therapy.</a:t>
            </a:r>
          </a:p>
          <a:p>
            <a:pPr eaLnBrk="1" hangingPunct="1"/>
            <a:r>
              <a:rPr lang="en-US" smtClean="0"/>
              <a:t>Data: </a:t>
            </a:r>
          </a:p>
          <a:p>
            <a:pPr lvl="1" eaLnBrk="1" hangingPunct="1"/>
            <a:r>
              <a:rPr lang="en-US" smtClean="0"/>
              <a:t>There were 46 ITI implants placed in 21 osteoporotic females, average age 53, who were evaluated with regards to probing depth, mobility, thread exposure and bleeding. </a:t>
            </a:r>
          </a:p>
          <a:p>
            <a:pPr lvl="1" eaLnBrk="1" hangingPunct="1"/>
            <a:r>
              <a:rPr lang="en-US" smtClean="0"/>
              <a:t>Mean duration of oral BP therapy was 20.5 months(&lt;2yrs).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381000" y="533400"/>
            <a:ext cx="8229600" cy="1143000"/>
          </a:xfrm>
        </p:spPr>
        <p:txBody>
          <a:bodyPr/>
          <a:lstStyle/>
          <a:p>
            <a:pPr eaLnBrk="1" hangingPunct="1"/>
            <a:r>
              <a:rPr lang="en-US" smtClean="0"/>
              <a:t>Iran Study (The Good)</a:t>
            </a:r>
          </a:p>
        </p:txBody>
      </p:sp>
      <p:sp>
        <p:nvSpPr>
          <p:cNvPr id="45058" name="Content Placeholder 2"/>
          <p:cNvSpPr>
            <a:spLocks noGrp="1"/>
          </p:cNvSpPr>
          <p:nvPr>
            <p:ph idx="1"/>
          </p:nvPr>
        </p:nvSpPr>
        <p:spPr>
          <a:xfrm>
            <a:off x="457200" y="2057400"/>
            <a:ext cx="8229600" cy="4525963"/>
          </a:xfrm>
        </p:spPr>
        <p:txBody>
          <a:bodyPr/>
          <a:lstStyle/>
          <a:p>
            <a:pPr eaLnBrk="1" hangingPunct="1"/>
            <a:r>
              <a:rPr lang="en-US" smtClean="0"/>
              <a:t>Summary:</a:t>
            </a:r>
          </a:p>
          <a:p>
            <a:pPr lvl="1" eaLnBrk="1" hangingPunct="1"/>
            <a:r>
              <a:rPr lang="en-US" smtClean="0"/>
              <a:t>None of the implants showed mobility and all patients could be considered free from peri-implantitis.</a:t>
            </a:r>
          </a:p>
          <a:p>
            <a:pPr lvl="1" eaLnBrk="1" hangingPunct="1"/>
            <a:r>
              <a:rPr lang="en-US" smtClean="0"/>
              <a:t>Many other studies report similar findings, especially with short-term oral bisphosphonate use. </a:t>
            </a:r>
          </a:p>
          <a:p>
            <a:pPr lvl="1" eaLnBrk="1" hangingPunct="1"/>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381000"/>
            <a:ext cx="8229600" cy="1143000"/>
          </a:xfrm>
        </p:spPr>
        <p:txBody>
          <a:bodyPr/>
          <a:lstStyle/>
          <a:p>
            <a:pPr eaLnBrk="1" hangingPunct="1"/>
            <a:r>
              <a:rPr lang="en-US" smtClean="0"/>
              <a:t>Swiss Systemic Review</a:t>
            </a:r>
            <a:br>
              <a:rPr lang="en-US" smtClean="0"/>
            </a:br>
            <a:r>
              <a:rPr lang="en-US" sz="2800" smtClean="0"/>
              <a:t>Dr. Madrid, Dept of Oral Surgery, 2009</a:t>
            </a:r>
          </a:p>
        </p:txBody>
      </p:sp>
      <p:sp>
        <p:nvSpPr>
          <p:cNvPr id="46082" name="Content Placeholder 2"/>
          <p:cNvSpPr>
            <a:spLocks noGrp="1"/>
          </p:cNvSpPr>
          <p:nvPr>
            <p:ph idx="1"/>
          </p:nvPr>
        </p:nvSpPr>
        <p:spPr>
          <a:xfrm>
            <a:off x="457200" y="1981200"/>
            <a:ext cx="8229600" cy="4525963"/>
          </a:xfrm>
        </p:spPr>
        <p:txBody>
          <a:bodyPr/>
          <a:lstStyle/>
          <a:p>
            <a:pPr eaLnBrk="1" hangingPunct="1"/>
            <a:r>
              <a:rPr lang="en-US" smtClean="0"/>
              <a:t>Purpose: Evaluating the risk of developing BRONJ with implant patients receiving IV and oral BP therapy.</a:t>
            </a:r>
          </a:p>
          <a:p>
            <a:pPr eaLnBrk="1" hangingPunct="1"/>
            <a:r>
              <a:rPr lang="en-US" smtClean="0"/>
              <a:t>Data:</a:t>
            </a:r>
          </a:p>
          <a:p>
            <a:pPr lvl="1" eaLnBrk="1" hangingPunct="1"/>
            <a:r>
              <a:rPr lang="en-US" smtClean="0"/>
              <a:t>Literature review found: there is a consensus on contraindicating implants under IV BP therapy, and not contraindicating dental implants in oral BP patients.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685800"/>
            <a:ext cx="8229600" cy="1143000"/>
          </a:xfrm>
        </p:spPr>
        <p:txBody>
          <a:bodyPr/>
          <a:lstStyle/>
          <a:p>
            <a:pPr eaLnBrk="1" hangingPunct="1"/>
            <a:r>
              <a:rPr lang="en-US" smtClean="0"/>
              <a:t>Swiss Study (The Good)</a:t>
            </a:r>
          </a:p>
        </p:txBody>
      </p:sp>
      <p:sp>
        <p:nvSpPr>
          <p:cNvPr id="47106" name="Content Placeholder 2"/>
          <p:cNvSpPr>
            <a:spLocks noGrp="1"/>
          </p:cNvSpPr>
          <p:nvPr>
            <p:ph idx="1"/>
          </p:nvPr>
        </p:nvSpPr>
        <p:spPr>
          <a:xfrm>
            <a:off x="457200" y="2332038"/>
            <a:ext cx="8229600" cy="4525962"/>
          </a:xfrm>
        </p:spPr>
        <p:txBody>
          <a:bodyPr/>
          <a:lstStyle/>
          <a:p>
            <a:pPr eaLnBrk="1" hangingPunct="1"/>
            <a:r>
              <a:rPr lang="en-US" smtClean="0"/>
              <a:t>Summary: </a:t>
            </a:r>
          </a:p>
          <a:p>
            <a:pPr lvl="1" eaLnBrk="1" hangingPunct="1"/>
            <a:r>
              <a:rPr lang="en-US" smtClean="0"/>
              <a:t>The placement implants may be considered a safe procedure in patients taking oral BPs less than 5 years related to BRONJ. </a:t>
            </a:r>
          </a:p>
          <a:p>
            <a:pPr lvl="1" eaLnBrk="1" hangingPunct="1"/>
            <a:r>
              <a:rPr lang="en-US" smtClean="0"/>
              <a:t>Also, BPs do not influence short-term (1-4 years) implant survival rate.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Swiss Study</a:t>
            </a:r>
          </a:p>
        </p:txBody>
      </p:sp>
      <p:sp>
        <p:nvSpPr>
          <p:cNvPr id="48130" name="Content Placeholder 2"/>
          <p:cNvSpPr>
            <a:spLocks noGrp="1"/>
          </p:cNvSpPr>
          <p:nvPr>
            <p:ph idx="1"/>
          </p:nvPr>
        </p:nvSpPr>
        <p:spPr>
          <a:xfrm>
            <a:off x="457200" y="1447800"/>
            <a:ext cx="8229600" cy="4525963"/>
          </a:xfrm>
        </p:spPr>
        <p:txBody>
          <a:bodyPr/>
          <a:lstStyle/>
          <a:p>
            <a:pPr eaLnBrk="1" hangingPunct="1"/>
            <a:r>
              <a:rPr lang="en-US" smtClean="0"/>
              <a:t>Points of Interest: The Good</a:t>
            </a:r>
          </a:p>
          <a:p>
            <a:pPr lvl="1" eaLnBrk="1" hangingPunct="1"/>
            <a:r>
              <a:rPr lang="en-US" smtClean="0"/>
              <a:t>Animal studies using monkeys and beagle dogs showed retarded bone loss around affected teeth with alendronate.</a:t>
            </a:r>
          </a:p>
          <a:p>
            <a:pPr lvl="1" eaLnBrk="1" hangingPunct="1"/>
            <a:r>
              <a:rPr lang="en-US" smtClean="0"/>
              <a:t>Orthopedic surgery has studied alendronate with experimental arthroplasty on animals. Results suggest increased bone density and pull-out force necessary to remove implant. There has also been an attempt to coat implants with BPs, which promotes osteogenesis at the bone implant interface.</a:t>
            </a:r>
          </a:p>
          <a:p>
            <a:pPr lvl="1" eaLnBrk="1" hangingPunct="1"/>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533400" y="533400"/>
            <a:ext cx="8229600" cy="1143000"/>
          </a:xfrm>
        </p:spPr>
        <p:txBody>
          <a:bodyPr/>
          <a:lstStyle/>
          <a:p>
            <a:pPr eaLnBrk="1" hangingPunct="1"/>
            <a:r>
              <a:rPr lang="en-US" smtClean="0"/>
              <a:t>Kaiser Retrospective Study</a:t>
            </a:r>
            <a:br>
              <a:rPr lang="en-US" smtClean="0"/>
            </a:br>
            <a:r>
              <a:rPr lang="en-US" sz="3200" smtClean="0"/>
              <a:t>Martin DDS, 2010</a:t>
            </a:r>
          </a:p>
        </p:txBody>
      </p:sp>
      <p:sp>
        <p:nvSpPr>
          <p:cNvPr id="49154" name="Content Placeholder 2"/>
          <p:cNvSpPr>
            <a:spLocks noGrp="1"/>
          </p:cNvSpPr>
          <p:nvPr>
            <p:ph idx="1"/>
          </p:nvPr>
        </p:nvSpPr>
        <p:spPr>
          <a:xfrm>
            <a:off x="533400" y="2133600"/>
            <a:ext cx="8229600" cy="4525963"/>
          </a:xfrm>
        </p:spPr>
        <p:txBody>
          <a:bodyPr/>
          <a:lstStyle/>
          <a:p>
            <a:pPr eaLnBrk="1" hangingPunct="1"/>
            <a:r>
              <a:rPr lang="en-US" smtClean="0"/>
              <a:t>Purpose of the Study: Examine the pattern of implant failures reported in a large cohort of patients (8,572) who received oral bisphosphonate therapy.</a:t>
            </a:r>
          </a:p>
          <a:p>
            <a:pPr eaLnBrk="1" hangingPunct="1">
              <a:buFont typeface="Arial" charset="0"/>
              <a:buNone/>
            </a:pPr>
            <a:endParaRPr lang="en-US" smtClean="0"/>
          </a:p>
          <a:p>
            <a:pPr eaLnBrk="1" hangingPunct="1"/>
            <a:r>
              <a:rPr lang="en-US" smtClean="0"/>
              <a:t>Data/Results:  16 patients (all women, average aged 70 years) had 26 implant failures.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mtClean="0"/>
              <a:t>Kaiser Study (The Bad)</a:t>
            </a:r>
          </a:p>
        </p:txBody>
      </p:sp>
      <p:sp>
        <p:nvSpPr>
          <p:cNvPr id="50178" name="Content Placeholder 2"/>
          <p:cNvSpPr>
            <a:spLocks noGrp="1"/>
          </p:cNvSpPr>
          <p:nvPr>
            <p:ph idx="1"/>
          </p:nvPr>
        </p:nvSpPr>
        <p:spPr/>
        <p:txBody>
          <a:bodyPr/>
          <a:lstStyle/>
          <a:p>
            <a:pPr eaLnBrk="1" hangingPunct="1"/>
            <a:r>
              <a:rPr lang="en-US" smtClean="0"/>
              <a:t>Summary: </a:t>
            </a:r>
          </a:p>
          <a:p>
            <a:pPr lvl="1" eaLnBrk="1" hangingPunct="1"/>
            <a:r>
              <a:rPr lang="en-US" smtClean="0"/>
              <a:t>There were more late than early failures (over one year). </a:t>
            </a:r>
          </a:p>
          <a:p>
            <a:pPr lvl="1" eaLnBrk="1" hangingPunct="1"/>
            <a:r>
              <a:rPr lang="en-US" smtClean="0"/>
              <a:t>Among the 10 patients with 18 late implant failures, 4 were patients whose 10 implants were placed and osseointegrated before starting bisphosphonates. </a:t>
            </a:r>
          </a:p>
          <a:p>
            <a:pPr lvl="1" eaLnBrk="1" hangingPunct="1"/>
            <a:r>
              <a:rPr lang="en-US" smtClean="0"/>
              <a:t>None of the 16 patients with failed implants met AAOMS criteria for BRONJ.</a:t>
            </a:r>
          </a:p>
          <a:p>
            <a:pPr lvl="1" eaLnBrk="1" hangingPunct="1"/>
            <a:endParaRPr lang="en-US" smtClean="0"/>
          </a:p>
          <a:p>
            <a:pPr lvl="1" eaLnBrk="1" hangingPunct="1"/>
            <a:endParaRPr lang="en-US" smtClean="0"/>
          </a:p>
          <a:p>
            <a:pPr lvl="1" eaLnBrk="1" hangingPunct="1"/>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mtClean="0"/>
              <a:t>Italian Case Report (The Ugly)</a:t>
            </a:r>
            <a:br>
              <a:rPr lang="en-US" smtClean="0"/>
            </a:br>
            <a:r>
              <a:rPr lang="en-US" sz="3200" smtClean="0"/>
              <a:t>Bedogni MD, 2010</a:t>
            </a:r>
            <a:endParaRPr lang="en-US" smtClean="0"/>
          </a:p>
        </p:txBody>
      </p:sp>
      <p:sp>
        <p:nvSpPr>
          <p:cNvPr id="51202" name="Content Placeholder 2"/>
          <p:cNvSpPr>
            <a:spLocks noGrp="1"/>
          </p:cNvSpPr>
          <p:nvPr>
            <p:ph idx="1"/>
          </p:nvPr>
        </p:nvSpPr>
        <p:spPr/>
        <p:txBody>
          <a:bodyPr/>
          <a:lstStyle/>
          <a:p>
            <a:pPr eaLnBrk="1" hangingPunct="1"/>
            <a:r>
              <a:rPr lang="en-US" smtClean="0"/>
              <a:t>Purpose: Documents case of BRONJ as a result of oral BP therapy.</a:t>
            </a:r>
          </a:p>
          <a:p>
            <a:pPr eaLnBrk="1" hangingPunct="1"/>
            <a:r>
              <a:rPr lang="en-US" smtClean="0"/>
              <a:t>Data:</a:t>
            </a:r>
          </a:p>
          <a:p>
            <a:pPr lvl="1" eaLnBrk="1" hangingPunct="1"/>
            <a:r>
              <a:rPr lang="en-US" smtClean="0"/>
              <a:t>63 year old patient who developed BRONJ 6 years after oral BP therapy, and two years after implant placement.</a:t>
            </a:r>
          </a:p>
        </p:txBody>
      </p:sp>
      <p:pic>
        <p:nvPicPr>
          <p:cNvPr id="51203" name="Picture 2" descr="C:\Users\Rob Hardwick DDS\Desktop\Perio scans\Perio scans (110).jpg"/>
          <p:cNvPicPr>
            <a:picLocks noChangeAspect="1" noChangeArrowheads="1"/>
          </p:cNvPicPr>
          <p:nvPr/>
        </p:nvPicPr>
        <p:blipFill>
          <a:blip r:embed="rId2"/>
          <a:srcRect/>
          <a:stretch>
            <a:fillRect/>
          </a:stretch>
        </p:blipFill>
        <p:spPr bwMode="auto">
          <a:xfrm>
            <a:off x="5562600" y="4572000"/>
            <a:ext cx="3449638" cy="1519238"/>
          </a:xfrm>
          <a:prstGeom prst="rect">
            <a:avLst/>
          </a:prstGeom>
          <a:noFill/>
          <a:ln w="9525">
            <a:noFill/>
            <a:miter lim="800000"/>
            <a:headEnd/>
            <a:tailEnd/>
          </a:ln>
        </p:spPr>
      </p:pic>
      <p:pic>
        <p:nvPicPr>
          <p:cNvPr id="51204" name="Picture 4" descr="C:\Users\Rob Hardwick DDS\Desktop\Perio scans\Perio scans (105).jpg"/>
          <p:cNvPicPr>
            <a:picLocks noChangeAspect="1" noChangeArrowheads="1"/>
          </p:cNvPicPr>
          <p:nvPr/>
        </p:nvPicPr>
        <p:blipFill>
          <a:blip r:embed="rId3"/>
          <a:srcRect/>
          <a:stretch>
            <a:fillRect/>
          </a:stretch>
        </p:blipFill>
        <p:spPr bwMode="auto">
          <a:xfrm>
            <a:off x="381000" y="4572000"/>
            <a:ext cx="3571875" cy="2090738"/>
          </a:xfrm>
          <a:prstGeom prst="rect">
            <a:avLst/>
          </a:prstGeom>
          <a:noFill/>
          <a:ln w="9525">
            <a:noFill/>
            <a:miter lim="800000"/>
            <a:headEnd/>
            <a:tailEnd/>
          </a:ln>
        </p:spPr>
      </p:pic>
      <p:sp>
        <p:nvSpPr>
          <p:cNvPr id="51205" name="TextBox 6"/>
          <p:cNvSpPr txBox="1">
            <a:spLocks noChangeArrowheads="1"/>
          </p:cNvSpPr>
          <p:nvPr/>
        </p:nvSpPr>
        <p:spPr bwMode="auto">
          <a:xfrm>
            <a:off x="3886200" y="4572000"/>
            <a:ext cx="1752600" cy="830263"/>
          </a:xfrm>
          <a:prstGeom prst="rect">
            <a:avLst/>
          </a:prstGeom>
          <a:noFill/>
          <a:ln w="9525">
            <a:noFill/>
            <a:miter lim="800000"/>
            <a:headEnd/>
            <a:tailEnd/>
          </a:ln>
        </p:spPr>
        <p:txBody>
          <a:bodyPr>
            <a:spAutoFit/>
          </a:bodyPr>
          <a:lstStyle/>
          <a:p>
            <a:r>
              <a:rPr lang="en-US" sz="1600"/>
              <a:t>Notice increased bone density of left mandible.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t>Italian Case Report</a:t>
            </a:r>
          </a:p>
        </p:txBody>
      </p:sp>
      <p:sp>
        <p:nvSpPr>
          <p:cNvPr id="52226" name="Text Placeholder 2"/>
          <p:cNvSpPr>
            <a:spLocks noGrp="1"/>
          </p:cNvSpPr>
          <p:nvPr>
            <p:ph type="body" idx="1"/>
          </p:nvPr>
        </p:nvSpPr>
        <p:spPr/>
        <p:txBody>
          <a:bodyPr/>
          <a:lstStyle/>
          <a:p>
            <a:pPr eaLnBrk="1" hangingPunct="1"/>
            <a:endParaRPr lang="en-US" smtClean="0"/>
          </a:p>
        </p:txBody>
      </p:sp>
      <p:sp>
        <p:nvSpPr>
          <p:cNvPr id="52227" name="Content Placeholder 3"/>
          <p:cNvSpPr>
            <a:spLocks noGrp="1"/>
          </p:cNvSpPr>
          <p:nvPr>
            <p:ph sz="half" idx="2"/>
          </p:nvPr>
        </p:nvSpPr>
        <p:spPr/>
        <p:txBody>
          <a:bodyPr/>
          <a:lstStyle/>
          <a:p>
            <a:pPr eaLnBrk="1" hangingPunct="1"/>
            <a:endParaRPr lang="en-US" smtClean="0"/>
          </a:p>
        </p:txBody>
      </p:sp>
      <p:sp>
        <p:nvSpPr>
          <p:cNvPr id="52228" name="Text Placeholder 4"/>
          <p:cNvSpPr>
            <a:spLocks noGrp="1"/>
          </p:cNvSpPr>
          <p:nvPr>
            <p:ph type="body" sz="quarter" idx="3"/>
          </p:nvPr>
        </p:nvSpPr>
        <p:spPr/>
        <p:txBody>
          <a:bodyPr/>
          <a:lstStyle/>
          <a:p>
            <a:pPr eaLnBrk="1" hangingPunct="1"/>
            <a:endParaRPr lang="en-US" smtClean="0"/>
          </a:p>
        </p:txBody>
      </p:sp>
      <p:sp>
        <p:nvSpPr>
          <p:cNvPr id="52229" name="Content Placeholder 5"/>
          <p:cNvSpPr>
            <a:spLocks noGrp="1"/>
          </p:cNvSpPr>
          <p:nvPr>
            <p:ph sz="quarter" idx="4"/>
          </p:nvPr>
        </p:nvSpPr>
        <p:spPr/>
        <p:txBody>
          <a:bodyPr/>
          <a:lstStyle/>
          <a:p>
            <a:pPr eaLnBrk="1" hangingPunct="1"/>
            <a:r>
              <a:rPr lang="en-US" smtClean="0"/>
              <a:t>Peri-implant necrotic bone exposed in first molar region (arrow) associated with purulent discharge. This is BRONJ with late onset (&gt;1 yr), i.e. not related to osteotomy. The patients poor oral hygiene should be noted.</a:t>
            </a:r>
          </a:p>
        </p:txBody>
      </p:sp>
      <p:pic>
        <p:nvPicPr>
          <p:cNvPr id="52230" name="Picture 2" descr="C:\Users\Rob Hardwick DDS\Desktop\Pictures\jaw5.jpg"/>
          <p:cNvPicPr>
            <a:picLocks noChangeAspect="1" noChangeArrowheads="1"/>
          </p:cNvPicPr>
          <p:nvPr/>
        </p:nvPicPr>
        <p:blipFill>
          <a:blip r:embed="rId2"/>
          <a:srcRect/>
          <a:stretch>
            <a:fillRect/>
          </a:stretch>
        </p:blipFill>
        <p:spPr bwMode="auto">
          <a:xfrm>
            <a:off x="457200" y="3048000"/>
            <a:ext cx="4075113" cy="2728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Italian Case Report</a:t>
            </a:r>
          </a:p>
        </p:txBody>
      </p:sp>
      <p:sp>
        <p:nvSpPr>
          <p:cNvPr id="53250" name="Content Placeholder 2"/>
          <p:cNvSpPr>
            <a:spLocks noGrp="1"/>
          </p:cNvSpPr>
          <p:nvPr>
            <p:ph idx="1"/>
          </p:nvPr>
        </p:nvSpPr>
        <p:spPr>
          <a:xfrm>
            <a:off x="4800600" y="1447800"/>
            <a:ext cx="4495800" cy="4602163"/>
          </a:xfrm>
        </p:spPr>
        <p:txBody>
          <a:bodyPr/>
          <a:lstStyle/>
          <a:p>
            <a:pPr eaLnBrk="1" hangingPunct="1"/>
            <a:r>
              <a:rPr lang="en-US" smtClean="0"/>
              <a:t>Anterior View of technetium 99-labeled lukocyte scintigraph. The persistent contrast uptake at 24 hours at the site of mandibular involvement provides evidence of active bone infection.</a:t>
            </a:r>
          </a:p>
        </p:txBody>
      </p:sp>
      <p:pic>
        <p:nvPicPr>
          <p:cNvPr id="53251" name="Picture 2" descr="C:\Users\Rob Hardwick DDS\Desktop\Pictures\Jaw3.jpg"/>
          <p:cNvPicPr>
            <a:picLocks noChangeAspect="1" noChangeArrowheads="1"/>
          </p:cNvPicPr>
          <p:nvPr/>
        </p:nvPicPr>
        <p:blipFill>
          <a:blip r:embed="rId2"/>
          <a:srcRect/>
          <a:stretch>
            <a:fillRect/>
          </a:stretch>
        </p:blipFill>
        <p:spPr bwMode="auto">
          <a:xfrm>
            <a:off x="-457200" y="1600200"/>
            <a:ext cx="5334000" cy="4424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smtClean="0"/>
              <a:t>Nitrogen vs. non-Nitrogen containing Bisphosphonate </a:t>
            </a:r>
          </a:p>
        </p:txBody>
      </p:sp>
      <p:sp>
        <p:nvSpPr>
          <p:cNvPr id="17410" name="Content Placeholder 2"/>
          <p:cNvSpPr>
            <a:spLocks noGrp="1"/>
          </p:cNvSpPr>
          <p:nvPr>
            <p:ph idx="1"/>
          </p:nvPr>
        </p:nvSpPr>
        <p:spPr/>
        <p:txBody>
          <a:bodyPr/>
          <a:lstStyle/>
          <a:p>
            <a:pPr eaLnBrk="1" hangingPunct="1"/>
            <a:r>
              <a:rPr lang="en-US" smtClean="0"/>
              <a:t>Nitrogen containing Bisphosphonates are the newer generation created for medical use.</a:t>
            </a:r>
          </a:p>
          <a:p>
            <a:pPr eaLnBrk="1" hangingPunct="1"/>
            <a:r>
              <a:rPr lang="en-US" smtClean="0"/>
              <a:t>Nitrogen containing Bisphosphonates are more powerful and specific (e.g., osteoclastic inhibition) than non-Nitrogen containing Bisphosphonates.</a:t>
            </a:r>
          </a:p>
          <a:p>
            <a:pPr eaLnBrk="1" hangingPunct="1"/>
            <a:r>
              <a:rPr lang="en-US" smtClean="0"/>
              <a:t>Nitrogen containing Bisphosphonates can be oral (Ibandronate, Alendronate) or IV (Pamidronate, Zoledronate).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533400" y="609600"/>
            <a:ext cx="8229600" cy="1143000"/>
          </a:xfrm>
        </p:spPr>
        <p:txBody>
          <a:bodyPr/>
          <a:lstStyle/>
          <a:p>
            <a:pPr eaLnBrk="1" hangingPunct="1"/>
            <a:r>
              <a:rPr lang="en-US" smtClean="0"/>
              <a:t>Italian Case Report</a:t>
            </a:r>
            <a:br>
              <a:rPr lang="en-US" smtClean="0"/>
            </a:br>
            <a:r>
              <a:rPr lang="en-US" sz="2800" smtClean="0"/>
              <a:t>Literature Review</a:t>
            </a:r>
          </a:p>
        </p:txBody>
      </p:sp>
      <p:sp>
        <p:nvSpPr>
          <p:cNvPr id="54274" name="Content Placeholder 2"/>
          <p:cNvSpPr>
            <a:spLocks noGrp="1"/>
          </p:cNvSpPr>
          <p:nvPr>
            <p:ph idx="1"/>
          </p:nvPr>
        </p:nvSpPr>
        <p:spPr>
          <a:xfrm>
            <a:off x="381000" y="2332038"/>
            <a:ext cx="8229600" cy="4525962"/>
          </a:xfrm>
        </p:spPr>
        <p:txBody>
          <a:bodyPr/>
          <a:lstStyle/>
          <a:p>
            <a:pPr eaLnBrk="1" hangingPunct="1"/>
            <a:r>
              <a:rPr lang="en-US" smtClean="0"/>
              <a:t>Summary: The literature review found 9 BRONJ cases of implants which began with infection. These were oral BP cases with mean duration of 5.5 years of treatment. Mean time from implant placement to jaw infection and BRONJ development was 5.7 months.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304800"/>
            <a:ext cx="8229600" cy="1143000"/>
          </a:xfrm>
        </p:spPr>
        <p:txBody>
          <a:bodyPr/>
          <a:lstStyle/>
          <a:p>
            <a:pPr eaLnBrk="1" hangingPunct="1"/>
            <a:r>
              <a:rPr lang="en-US" smtClean="0"/>
              <a:t>Israeli Study </a:t>
            </a:r>
            <a:br>
              <a:rPr lang="en-US" smtClean="0"/>
            </a:br>
            <a:r>
              <a:rPr lang="en-US" sz="2000" smtClean="0"/>
              <a:t>Lazarovici, DMD, 2010</a:t>
            </a:r>
          </a:p>
        </p:txBody>
      </p:sp>
      <p:sp>
        <p:nvSpPr>
          <p:cNvPr id="55298" name="Content Placeholder 2"/>
          <p:cNvSpPr>
            <a:spLocks noGrp="1"/>
          </p:cNvSpPr>
          <p:nvPr>
            <p:ph idx="1"/>
          </p:nvPr>
        </p:nvSpPr>
        <p:spPr>
          <a:xfrm>
            <a:off x="0" y="1600200"/>
            <a:ext cx="9144000" cy="5486400"/>
          </a:xfrm>
        </p:spPr>
        <p:txBody>
          <a:bodyPr/>
          <a:lstStyle/>
          <a:p>
            <a:pPr eaLnBrk="1" hangingPunct="1">
              <a:lnSpc>
                <a:spcPct val="80000"/>
              </a:lnSpc>
              <a:buFont typeface="Arial" charset="0"/>
              <a:buNone/>
            </a:pPr>
            <a:endParaRPr lang="en-US" sz="2400" smtClean="0"/>
          </a:p>
          <a:p>
            <a:pPr eaLnBrk="1" hangingPunct="1">
              <a:lnSpc>
                <a:spcPct val="80000"/>
              </a:lnSpc>
            </a:pPr>
            <a:r>
              <a:rPr lang="en-US" sz="2400" smtClean="0"/>
              <a:t>An Israeli study in Sheba Medical Center from 2003 to 2009 reviewed patients who had developed BRONJ  associated with dental implants subsequent to bisphosphonate treatment. </a:t>
            </a:r>
          </a:p>
          <a:p>
            <a:pPr eaLnBrk="1" hangingPunct="1">
              <a:lnSpc>
                <a:spcPct val="80000"/>
              </a:lnSpc>
              <a:buFont typeface="Arial" charset="0"/>
              <a:buNone/>
            </a:pPr>
            <a:endParaRPr lang="en-US" sz="2400" smtClean="0"/>
          </a:p>
          <a:p>
            <a:pPr eaLnBrk="1" hangingPunct="1">
              <a:lnSpc>
                <a:spcPct val="80000"/>
              </a:lnSpc>
            </a:pPr>
            <a:r>
              <a:rPr lang="en-US" sz="2400" smtClean="0"/>
              <a:t>145 patients were diagnosed with BRONJ, of which 27 were associated with dental implants. </a:t>
            </a:r>
          </a:p>
          <a:p>
            <a:pPr eaLnBrk="1" hangingPunct="1">
              <a:lnSpc>
                <a:spcPct val="80000"/>
              </a:lnSpc>
              <a:buFont typeface="Arial" charset="0"/>
              <a:buNone/>
            </a:pPr>
            <a:endParaRPr lang="en-US" sz="2400" smtClean="0"/>
          </a:p>
          <a:p>
            <a:pPr eaLnBrk="1" hangingPunct="1">
              <a:lnSpc>
                <a:spcPct val="80000"/>
              </a:lnSpc>
            </a:pPr>
            <a:r>
              <a:rPr lang="en-US" sz="2400" smtClean="0"/>
              <a:t>11 of the 27 were associated with oral bisphosphonate (Fosamax). The rest were IV.</a:t>
            </a:r>
          </a:p>
          <a:p>
            <a:pPr eaLnBrk="1" hangingPunct="1">
              <a:lnSpc>
                <a:spcPct val="80000"/>
              </a:lnSpc>
              <a:buFont typeface="Arial" charset="0"/>
              <a:buNone/>
            </a:pPr>
            <a:endParaRPr lang="en-US" sz="2400" smtClean="0"/>
          </a:p>
          <a:p>
            <a:pPr eaLnBrk="1" hangingPunct="1">
              <a:lnSpc>
                <a:spcPct val="80000"/>
              </a:lnSpc>
            </a:pPr>
            <a:r>
              <a:rPr lang="en-US" sz="2400" smtClean="0"/>
              <a:t>All patients stopped receiving the BPs soon after the diagnosis of BRONJ was established. </a:t>
            </a:r>
          </a:p>
          <a:p>
            <a:pPr eaLnBrk="1" hangingPunct="1">
              <a:lnSpc>
                <a:spcPct val="80000"/>
              </a:lnSpc>
            </a:pPr>
            <a:endParaRPr lang="en-US" sz="220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r>
              <a:rPr lang="en-US" sz="2400" smtClean="0"/>
              <a:t/>
            </a:r>
            <a:br>
              <a:rPr lang="en-US" sz="2400" smtClean="0"/>
            </a:br>
            <a:r>
              <a:rPr lang="en-US" sz="2400" smtClean="0"/>
              <a:t/>
            </a:r>
            <a:br>
              <a:rPr lang="en-US" sz="2400" smtClean="0"/>
            </a:br>
            <a:r>
              <a:rPr lang="en-US" sz="2400" smtClean="0"/>
              <a:t>Israeli Study </a:t>
            </a:r>
            <a:br>
              <a:rPr lang="en-US" sz="2400" smtClean="0"/>
            </a:br>
            <a:r>
              <a:rPr lang="en-US" sz="2400" smtClean="0"/>
              <a:t>Oral bisphosphonate average length of time for development of BRONJ was 5.33 years.</a:t>
            </a:r>
            <a:r>
              <a:rPr lang="en-US" smtClean="0"/>
              <a:t/>
            </a:r>
            <a:br>
              <a:rPr lang="en-US" smtClean="0"/>
            </a:br>
            <a:endParaRPr lang="en-US" smtClean="0"/>
          </a:p>
        </p:txBody>
      </p:sp>
      <p:pic>
        <p:nvPicPr>
          <p:cNvPr id="56322" name="Picture 2" descr="C:\Users\Rob Hardwick DDS\Desktop\Perio scans\Perio scans (109).jpg"/>
          <p:cNvPicPr>
            <a:picLocks noGrp="1" noChangeAspect="1" noChangeArrowheads="1"/>
          </p:cNvPicPr>
          <p:nvPr>
            <p:ph idx="1"/>
          </p:nvPr>
        </p:nvPicPr>
        <p:blipFill>
          <a:blip r:embed="rId2"/>
          <a:srcRect/>
          <a:stretch>
            <a:fillRect/>
          </a:stretch>
        </p:blipFill>
        <p:spPr>
          <a:xfrm>
            <a:off x="914400" y="1479550"/>
            <a:ext cx="3886200" cy="5378450"/>
          </a:xfrm>
        </p:spPr>
      </p:pic>
      <p:sp>
        <p:nvSpPr>
          <p:cNvPr id="56323" name="TextBox 4"/>
          <p:cNvSpPr txBox="1">
            <a:spLocks noChangeArrowheads="1"/>
          </p:cNvSpPr>
          <p:nvPr/>
        </p:nvSpPr>
        <p:spPr bwMode="auto">
          <a:xfrm>
            <a:off x="5257800" y="2209800"/>
            <a:ext cx="3581400" cy="2862263"/>
          </a:xfrm>
          <a:prstGeom prst="rect">
            <a:avLst/>
          </a:prstGeom>
          <a:noFill/>
          <a:ln w="9525">
            <a:noFill/>
            <a:miter lim="800000"/>
            <a:headEnd/>
            <a:tailEnd/>
          </a:ln>
        </p:spPr>
        <p:txBody>
          <a:bodyPr>
            <a:spAutoFit/>
          </a:bodyPr>
          <a:lstStyle/>
          <a:p>
            <a:r>
              <a:rPr lang="en-US"/>
              <a:t>3 years = 36 month window</a:t>
            </a:r>
          </a:p>
          <a:p>
            <a:endParaRPr lang="en-US"/>
          </a:p>
          <a:p>
            <a:r>
              <a:rPr lang="en-US"/>
              <a:t>5 years = 60 month window</a:t>
            </a:r>
          </a:p>
          <a:p>
            <a:endParaRPr lang="en-US"/>
          </a:p>
          <a:p>
            <a:endParaRPr lang="en-US"/>
          </a:p>
          <a:p>
            <a:endParaRPr lang="en-US"/>
          </a:p>
          <a:p>
            <a:endParaRPr lang="en-US"/>
          </a:p>
          <a:p>
            <a:endParaRPr lang="en-US"/>
          </a:p>
          <a:p>
            <a:endParaRPr lang="en-US"/>
          </a:p>
          <a:p>
            <a:r>
              <a:rPr lang="en-US"/>
              <a:t>Discuss case #5, #3</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r>
              <a:rPr lang="en-US" smtClean="0"/>
              <a:t>Israeli Study</a:t>
            </a:r>
            <a:br>
              <a:rPr lang="en-US" smtClean="0"/>
            </a:br>
            <a:endParaRPr lang="en-US" smtClean="0"/>
          </a:p>
        </p:txBody>
      </p:sp>
      <p:pic>
        <p:nvPicPr>
          <p:cNvPr id="57346" name="Picture 2" descr="C:\Users\Rob Hardwick DDS\Desktop\Perio scans\Perio scans (108).jpg"/>
          <p:cNvPicPr>
            <a:picLocks noGrp="1" noChangeAspect="1" noChangeArrowheads="1"/>
          </p:cNvPicPr>
          <p:nvPr>
            <p:ph idx="1"/>
          </p:nvPr>
        </p:nvPicPr>
        <p:blipFill>
          <a:blip r:embed="rId2"/>
          <a:srcRect/>
          <a:stretch>
            <a:fillRect/>
          </a:stretch>
        </p:blipFill>
        <p:spPr>
          <a:xfrm>
            <a:off x="1828800" y="914400"/>
            <a:ext cx="5246688" cy="4010025"/>
          </a:xfrm>
        </p:spPr>
      </p:pic>
      <p:sp>
        <p:nvSpPr>
          <p:cNvPr id="5" name="Title 1"/>
          <p:cNvSpPr txBox="1">
            <a:spLocks/>
          </p:cNvSpPr>
          <p:nvPr/>
        </p:nvSpPr>
        <p:spPr bwMode="auto">
          <a:xfrm>
            <a:off x="533400" y="5334000"/>
            <a:ext cx="8229600" cy="1143000"/>
          </a:xfrm>
          <a:prstGeom prst="rect">
            <a:avLst/>
          </a:prstGeom>
          <a:noFill/>
          <a:ln w="9525">
            <a:noFill/>
            <a:miter lim="800000"/>
            <a:headEnd/>
            <a:tailEnd/>
          </a:ln>
        </p:spPr>
        <p:txBody>
          <a:bodyPr anchor="ctr"/>
          <a:lstStyle/>
          <a:p>
            <a:pPr>
              <a:defRPr/>
            </a:pPr>
            <a:r>
              <a:rPr lang="en-US" sz="2800" dirty="0">
                <a:latin typeface="+mj-lt"/>
                <a:ea typeface="+mj-ea"/>
                <a:cs typeface="+mj-cs"/>
              </a:rPr>
              <a:t>The response to the treatment among patients taking oral BPs was better than that for the patients receiving IV BPs i.e., 63% of the oral BP patients had a complete response compared with only 31% of the IV.</a:t>
            </a:r>
            <a:endParaRPr lang="en-US" sz="28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274638"/>
            <a:ext cx="8229600" cy="715962"/>
          </a:xfrm>
        </p:spPr>
        <p:txBody>
          <a:bodyPr/>
          <a:lstStyle/>
          <a:p>
            <a:pPr eaLnBrk="1" hangingPunct="1"/>
            <a:r>
              <a:rPr lang="en-US" smtClean="0"/>
              <a:t>Before and After</a:t>
            </a:r>
          </a:p>
        </p:txBody>
      </p:sp>
      <p:pic>
        <p:nvPicPr>
          <p:cNvPr id="58370" name="Picture 3" descr="Bisphosphonate Marx 13"/>
          <p:cNvPicPr>
            <a:picLocks noChangeAspect="1" noChangeArrowheads="1"/>
          </p:cNvPicPr>
          <p:nvPr/>
        </p:nvPicPr>
        <p:blipFill>
          <a:blip r:embed="rId2"/>
          <a:srcRect/>
          <a:stretch>
            <a:fillRect/>
          </a:stretch>
        </p:blipFill>
        <p:spPr bwMode="auto">
          <a:xfrm>
            <a:off x="304800" y="4114800"/>
            <a:ext cx="4191000" cy="2579688"/>
          </a:xfrm>
          <a:prstGeom prst="rect">
            <a:avLst/>
          </a:prstGeom>
          <a:noFill/>
          <a:ln w="9525">
            <a:noFill/>
            <a:miter lim="800000"/>
            <a:headEnd/>
            <a:tailEnd/>
          </a:ln>
        </p:spPr>
      </p:pic>
      <p:pic>
        <p:nvPicPr>
          <p:cNvPr id="58371" name="Picture 4" descr="Bisphosphonate Marx 14"/>
          <p:cNvPicPr>
            <a:picLocks noChangeAspect="1" noChangeArrowheads="1"/>
          </p:cNvPicPr>
          <p:nvPr/>
        </p:nvPicPr>
        <p:blipFill>
          <a:blip r:embed="rId3"/>
          <a:srcRect/>
          <a:stretch>
            <a:fillRect/>
          </a:stretch>
        </p:blipFill>
        <p:spPr bwMode="auto">
          <a:xfrm>
            <a:off x="4724400" y="4114800"/>
            <a:ext cx="4114800" cy="2566988"/>
          </a:xfrm>
          <a:prstGeom prst="rect">
            <a:avLst/>
          </a:prstGeom>
          <a:noFill/>
          <a:ln w="9525">
            <a:noFill/>
            <a:miter lim="800000"/>
            <a:headEnd/>
            <a:tailEnd/>
          </a:ln>
        </p:spPr>
      </p:pic>
      <p:pic>
        <p:nvPicPr>
          <p:cNvPr id="58372" name="Picture 3" descr="Bisphosphonate Marx 16"/>
          <p:cNvPicPr>
            <a:picLocks noChangeAspect="1" noChangeArrowheads="1"/>
          </p:cNvPicPr>
          <p:nvPr/>
        </p:nvPicPr>
        <p:blipFill>
          <a:blip r:embed="rId4"/>
          <a:srcRect/>
          <a:stretch>
            <a:fillRect/>
          </a:stretch>
        </p:blipFill>
        <p:spPr bwMode="auto">
          <a:xfrm>
            <a:off x="838200" y="990600"/>
            <a:ext cx="3200400" cy="3027363"/>
          </a:xfrm>
          <a:prstGeom prst="rect">
            <a:avLst/>
          </a:prstGeom>
          <a:noFill/>
          <a:ln w="9525">
            <a:noFill/>
            <a:miter lim="800000"/>
            <a:headEnd/>
            <a:tailEnd/>
          </a:ln>
        </p:spPr>
      </p:pic>
      <p:pic>
        <p:nvPicPr>
          <p:cNvPr id="58373" name="Picture 4" descr="Bisphosphonate Marx 17"/>
          <p:cNvPicPr>
            <a:picLocks noChangeAspect="1" noChangeArrowheads="1"/>
          </p:cNvPicPr>
          <p:nvPr/>
        </p:nvPicPr>
        <p:blipFill>
          <a:blip r:embed="rId5"/>
          <a:srcRect/>
          <a:stretch>
            <a:fillRect/>
          </a:stretch>
        </p:blipFill>
        <p:spPr bwMode="auto">
          <a:xfrm>
            <a:off x="4267200" y="990600"/>
            <a:ext cx="4572000" cy="302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838200" y="0"/>
            <a:ext cx="7772400" cy="838200"/>
          </a:xfrm>
        </p:spPr>
        <p:txBody>
          <a:bodyPr/>
          <a:lstStyle/>
          <a:p>
            <a:pPr eaLnBrk="1" hangingPunct="1"/>
            <a:r>
              <a:rPr lang="en-US" smtClean="0"/>
              <a:t>Israeli Study ( The Bad)</a:t>
            </a:r>
          </a:p>
        </p:txBody>
      </p:sp>
      <p:sp>
        <p:nvSpPr>
          <p:cNvPr id="59394" name="Content Placeholder 5"/>
          <p:cNvSpPr>
            <a:spLocks noGrp="1"/>
          </p:cNvSpPr>
          <p:nvPr>
            <p:ph sz="quarter" idx="4"/>
          </p:nvPr>
        </p:nvSpPr>
        <p:spPr>
          <a:xfrm>
            <a:off x="4267200" y="1066800"/>
            <a:ext cx="4041775" cy="3951288"/>
          </a:xfrm>
        </p:spPr>
        <p:txBody>
          <a:bodyPr/>
          <a:lstStyle/>
          <a:p>
            <a:pPr eaLnBrk="1" hangingPunct="1">
              <a:buFont typeface="Arial" charset="0"/>
              <a:buNone/>
            </a:pPr>
            <a:r>
              <a:rPr lang="en-US" smtClean="0"/>
              <a:t>Spontaneous Implant BRONJ in 65-year-old man with multiple myloma.</a:t>
            </a:r>
          </a:p>
          <a:p>
            <a:pPr eaLnBrk="1" hangingPunct="1"/>
            <a:r>
              <a:rPr lang="en-US" smtClean="0"/>
              <a:t>#A Implants were placed 58 months before comencing IV BP therapy.</a:t>
            </a:r>
          </a:p>
          <a:p>
            <a:pPr eaLnBrk="1" hangingPunct="1"/>
            <a:r>
              <a:rPr lang="en-US" smtClean="0"/>
              <a:t># B is the same area 33months after commencing IV BP therapy. Raiograph demonstrates a sequestrum attached to the mesial of the anterior implant</a:t>
            </a:r>
          </a:p>
        </p:txBody>
      </p:sp>
      <p:pic>
        <p:nvPicPr>
          <p:cNvPr id="59395" name="Picture 2" descr="C:\Users\Rob Hardwick DDS\Desktop\Pictures\jaw7.jpg"/>
          <p:cNvPicPr>
            <a:picLocks noChangeAspect="1" noChangeArrowheads="1"/>
          </p:cNvPicPr>
          <p:nvPr/>
        </p:nvPicPr>
        <p:blipFill>
          <a:blip r:embed="rId2"/>
          <a:srcRect/>
          <a:stretch>
            <a:fillRect/>
          </a:stretch>
        </p:blipFill>
        <p:spPr bwMode="auto">
          <a:xfrm>
            <a:off x="609600" y="790575"/>
            <a:ext cx="3187700" cy="6067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pPr eaLnBrk="1" hangingPunct="1"/>
            <a:r>
              <a:rPr lang="en-US" smtClean="0"/>
              <a:t>Israeli Study (The Ugly)</a:t>
            </a:r>
          </a:p>
        </p:txBody>
      </p:sp>
      <p:pic>
        <p:nvPicPr>
          <p:cNvPr id="60418" name="Picture 2" descr="C:\Users\Rob Hardwick DDS\Desktop\Perio scans\Perio scans (107).jpg"/>
          <p:cNvPicPr>
            <a:picLocks noGrp="1" noChangeAspect="1" noChangeArrowheads="1"/>
          </p:cNvPicPr>
          <p:nvPr>
            <p:ph idx="1"/>
          </p:nvPr>
        </p:nvPicPr>
        <p:blipFill>
          <a:blip r:embed="rId2"/>
          <a:srcRect/>
          <a:stretch>
            <a:fillRect/>
          </a:stretch>
        </p:blipFill>
        <p:spPr>
          <a:xfrm>
            <a:off x="1600200" y="1228725"/>
            <a:ext cx="3276600" cy="5451475"/>
          </a:xfrm>
        </p:spPr>
      </p:pic>
      <p:sp>
        <p:nvSpPr>
          <p:cNvPr id="60419" name="TextBox 4"/>
          <p:cNvSpPr txBox="1">
            <a:spLocks noChangeArrowheads="1"/>
          </p:cNvSpPr>
          <p:nvPr/>
        </p:nvSpPr>
        <p:spPr bwMode="auto">
          <a:xfrm>
            <a:off x="6172200" y="2133600"/>
            <a:ext cx="2667000" cy="2586038"/>
          </a:xfrm>
          <a:prstGeom prst="rect">
            <a:avLst/>
          </a:prstGeom>
          <a:noFill/>
          <a:ln w="9525">
            <a:noFill/>
            <a:miter lim="800000"/>
            <a:headEnd/>
            <a:tailEnd/>
          </a:ln>
        </p:spPr>
        <p:txBody>
          <a:bodyPr>
            <a:spAutoFit/>
          </a:bodyPr>
          <a:lstStyle/>
          <a:p>
            <a:r>
              <a:rPr lang="en-US"/>
              <a:t>Because the IV BP 60 year old multiple myeloma patient  did not respond to nonsurgical treatment, the implants were removed. Note the necrotic bone integrated with the implants.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US" smtClean="0"/>
              <a:t>Israeli Study</a:t>
            </a:r>
          </a:p>
        </p:txBody>
      </p:sp>
      <p:sp>
        <p:nvSpPr>
          <p:cNvPr id="4" name="Title 1"/>
          <p:cNvSpPr txBox="1">
            <a:spLocks noGrp="1"/>
          </p:cNvSpPr>
          <p:nvPr>
            <p:ph idx="1"/>
          </p:nvPr>
        </p:nvSpPr>
        <p:spPr>
          <a:xfrm>
            <a:off x="381000" y="1676400"/>
            <a:ext cx="8229600" cy="3687763"/>
          </a:xfrm>
        </p:spPr>
        <p:txBody>
          <a:bodyPr anchor="ctr"/>
          <a:lstStyle/>
          <a:p>
            <a:pPr marL="0" indent="0" eaLnBrk="1" hangingPunct="1">
              <a:spcBef>
                <a:spcPct val="0"/>
              </a:spcBef>
              <a:buFontTx/>
              <a:buNone/>
              <a:defRPr/>
            </a:pPr>
            <a:r>
              <a:rPr lang="en-US" sz="2800" dirty="0" smtClean="0">
                <a:latin typeface="+mj-lt"/>
                <a:ea typeface="+mj-ea"/>
                <a:cs typeface="+mj-cs"/>
              </a:rPr>
              <a:t>Conclusions: </a:t>
            </a:r>
          </a:p>
          <a:p>
            <a:pPr marL="514350" indent="-514350" eaLnBrk="1" hangingPunct="1">
              <a:spcBef>
                <a:spcPct val="0"/>
              </a:spcBef>
              <a:defRPr/>
            </a:pPr>
            <a:endParaRPr lang="en-US" sz="2800" dirty="0" smtClean="0">
              <a:latin typeface="+mj-lt"/>
              <a:ea typeface="+mj-ea"/>
              <a:cs typeface="+mj-cs"/>
            </a:endParaRPr>
          </a:p>
          <a:p>
            <a:pPr marL="514350" indent="-514350" eaLnBrk="1" hangingPunct="1">
              <a:spcBef>
                <a:spcPct val="0"/>
              </a:spcBef>
              <a:defRPr/>
            </a:pPr>
            <a:r>
              <a:rPr lang="en-US" sz="2800" dirty="0" smtClean="0">
                <a:latin typeface="+mj-lt"/>
                <a:ea typeface="+mj-ea"/>
                <a:cs typeface="+mj-cs"/>
              </a:rPr>
              <a:t>The study revealed that the development of BRONJ associated with implants is a late complication and that it is usually not related to the oral surgery.</a:t>
            </a:r>
          </a:p>
          <a:p>
            <a:pPr marL="514350" indent="-514350" eaLnBrk="1" hangingPunct="1">
              <a:spcBef>
                <a:spcPct val="0"/>
              </a:spcBef>
              <a:buFont typeface="Arial" charset="0"/>
              <a:buNone/>
              <a:defRPr/>
            </a:pPr>
            <a:endParaRPr lang="en-US" sz="2800" dirty="0" smtClean="0">
              <a:latin typeface="+mj-lt"/>
              <a:ea typeface="+mj-ea"/>
              <a:cs typeface="+mj-cs"/>
            </a:endParaRPr>
          </a:p>
          <a:p>
            <a:pPr marL="514350" indent="-514350" eaLnBrk="1" hangingPunct="1">
              <a:spcBef>
                <a:spcPct val="0"/>
              </a:spcBef>
              <a:defRPr/>
            </a:pPr>
            <a:r>
              <a:rPr lang="en-US" sz="2800" dirty="0" smtClean="0">
                <a:latin typeface="+mj-lt"/>
                <a:ea typeface="+mj-ea"/>
                <a:cs typeface="+mj-cs"/>
              </a:rPr>
              <a:t>Some cases of BRONJ can be cured with discontinuation of BP and antibiotics, especially oral BP.</a:t>
            </a:r>
          </a:p>
          <a:p>
            <a:pPr marL="514350" indent="-514350" eaLnBrk="1" hangingPunct="1">
              <a:spcBef>
                <a:spcPct val="0"/>
              </a:spcBef>
              <a:buFont typeface="Arial" charset="0"/>
              <a:buNone/>
              <a:defRPr/>
            </a:pPr>
            <a:endParaRPr lang="en-US" sz="2800" dirty="0" smtClean="0">
              <a:latin typeface="+mj-lt"/>
              <a:ea typeface="+mj-ea"/>
              <a:cs typeface="+mj-cs"/>
            </a:endParaRPr>
          </a:p>
          <a:p>
            <a:pPr marL="514350" indent="-514350" eaLnBrk="1" hangingPunct="1">
              <a:spcBef>
                <a:spcPct val="0"/>
              </a:spcBef>
              <a:defRPr/>
            </a:pPr>
            <a:r>
              <a:rPr lang="en-US" sz="2800" dirty="0" smtClean="0">
                <a:latin typeface="+mj-lt"/>
                <a:ea typeface="+mj-ea"/>
                <a:cs typeface="+mj-cs"/>
              </a:rPr>
              <a:t>Patients treated with BPs who receive implants should be followed for long periods of time.</a:t>
            </a:r>
            <a:endParaRPr lang="en-US" sz="2800" dirty="0">
              <a:latin typeface="+mj-lt"/>
              <a:ea typeface="+mj-ea"/>
              <a:cs typeface="+mj-cs"/>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5562600"/>
            <a:ext cx="8229600" cy="1143000"/>
          </a:xfrm>
        </p:spPr>
        <p:txBody>
          <a:bodyPr/>
          <a:lstStyle/>
          <a:p>
            <a:pPr eaLnBrk="1" hangingPunct="1"/>
            <a:r>
              <a:rPr lang="en-US" sz="2000" smtClean="0"/>
              <a:t>In large studies, women taking bisphosphonates for osteoporosis have had atypical fractures in the femur in the shaft,  rather than at the head of the bone, which is the most common site of fracture.  These unusual fractures, however, are extremely rare. </a:t>
            </a:r>
          </a:p>
        </p:txBody>
      </p:sp>
      <p:sp>
        <p:nvSpPr>
          <p:cNvPr id="62466" name="TextBox 3"/>
          <p:cNvSpPr txBox="1">
            <a:spLocks noChangeArrowheads="1"/>
          </p:cNvSpPr>
          <p:nvPr/>
        </p:nvSpPr>
        <p:spPr bwMode="auto">
          <a:xfrm>
            <a:off x="1143000" y="152400"/>
            <a:ext cx="6858000" cy="646113"/>
          </a:xfrm>
          <a:prstGeom prst="rect">
            <a:avLst/>
          </a:prstGeom>
          <a:noFill/>
          <a:ln w="9525">
            <a:noFill/>
            <a:miter lim="800000"/>
            <a:headEnd/>
            <a:tailEnd/>
          </a:ln>
        </p:spPr>
        <p:txBody>
          <a:bodyPr>
            <a:spAutoFit/>
          </a:bodyPr>
          <a:lstStyle/>
          <a:p>
            <a:pPr algn="ctr"/>
            <a:r>
              <a:rPr lang="en-US" sz="3600"/>
              <a:t>The Ugly</a:t>
            </a:r>
          </a:p>
        </p:txBody>
      </p:sp>
      <p:pic>
        <p:nvPicPr>
          <p:cNvPr id="62467" name="Picture 4" descr="Femur-break.jpg"/>
          <p:cNvPicPr>
            <a:picLocks noChangeAspect="1"/>
          </p:cNvPicPr>
          <p:nvPr/>
        </p:nvPicPr>
        <p:blipFill>
          <a:blip r:embed="rId2"/>
          <a:srcRect/>
          <a:stretch>
            <a:fillRect/>
          </a:stretch>
        </p:blipFill>
        <p:spPr bwMode="auto">
          <a:xfrm>
            <a:off x="2362200" y="838200"/>
            <a:ext cx="3987800" cy="4670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US" smtClean="0"/>
              <a:t>The Ugly</a:t>
            </a:r>
          </a:p>
        </p:txBody>
      </p:sp>
      <p:sp>
        <p:nvSpPr>
          <p:cNvPr id="63490" name="Content Placeholder 3"/>
          <p:cNvSpPr>
            <a:spLocks noGrp="1"/>
          </p:cNvSpPr>
          <p:nvPr>
            <p:ph sz="half" idx="2"/>
          </p:nvPr>
        </p:nvSpPr>
        <p:spPr/>
        <p:txBody>
          <a:bodyPr/>
          <a:lstStyle/>
          <a:p>
            <a:pPr eaLnBrk="1" hangingPunct="1"/>
            <a:r>
              <a:rPr lang="en-US" sz="2500" smtClean="0"/>
              <a:t>IV Induced</a:t>
            </a:r>
          </a:p>
          <a:p>
            <a:pPr eaLnBrk="1" hangingPunct="1"/>
            <a:r>
              <a:rPr lang="en-US" sz="2500" smtClean="0"/>
              <a:t>Multiple myeloma</a:t>
            </a:r>
          </a:p>
          <a:p>
            <a:pPr eaLnBrk="1" hangingPunct="1"/>
            <a:r>
              <a:rPr lang="en-US" sz="2500" smtClean="0"/>
              <a:t>Implants still solid</a:t>
            </a:r>
          </a:p>
          <a:p>
            <a:pPr eaLnBrk="1" hangingPunct="1"/>
            <a:r>
              <a:rPr lang="en-US" sz="2500" smtClean="0"/>
              <a:t>Manage with antibiotics and peridex</a:t>
            </a:r>
          </a:p>
          <a:p>
            <a:pPr eaLnBrk="1" hangingPunct="1"/>
            <a:r>
              <a:rPr lang="en-US" sz="2500" smtClean="0"/>
              <a:t>Best bet is to manage non-surgically</a:t>
            </a:r>
          </a:p>
          <a:p>
            <a:pPr lvl="1" eaLnBrk="1" hangingPunct="1"/>
            <a:r>
              <a:rPr lang="en-US" sz="2100" smtClean="0"/>
              <a:t>Surgery is last resort</a:t>
            </a:r>
          </a:p>
          <a:p>
            <a:pPr eaLnBrk="1" hangingPunct="1"/>
            <a:r>
              <a:rPr lang="en-US" sz="2500" smtClean="0"/>
              <a:t>Minor debridement is counter-productive</a:t>
            </a:r>
          </a:p>
          <a:p>
            <a:pPr eaLnBrk="1" hangingPunct="1"/>
            <a:endParaRPr lang="en-US" smtClean="0"/>
          </a:p>
        </p:txBody>
      </p:sp>
      <p:pic>
        <p:nvPicPr>
          <p:cNvPr id="63491" name="Picture 7" descr="Bisphosphonate Marx 7"/>
          <p:cNvPicPr>
            <a:picLocks noGrp="1" noChangeAspect="1" noChangeArrowheads="1"/>
          </p:cNvPicPr>
          <p:nvPr>
            <p:ph sz="half" idx="1"/>
          </p:nvPr>
        </p:nvPicPr>
        <p:blipFill>
          <a:blip r:embed="rId2"/>
          <a:srcRect/>
          <a:stretch>
            <a:fillRect/>
          </a:stretch>
        </p:blipFill>
        <p:spPr>
          <a:xfrm>
            <a:off x="381000" y="2514600"/>
            <a:ext cx="4114800" cy="2743200"/>
          </a:xfr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0" y="0"/>
            <a:ext cx="9144000" cy="1828800"/>
          </a:xfrm>
        </p:spPr>
        <p:txBody>
          <a:bodyPr/>
          <a:lstStyle/>
          <a:p>
            <a:pPr eaLnBrk="1" hangingPunct="1"/>
            <a:r>
              <a:rPr lang="en-US" b="1" smtClean="0"/>
              <a:t>Bis</a:t>
            </a:r>
            <a:r>
              <a:rPr lang="en-US" smtClean="0"/>
              <a:t>phosphonate chemical formulas</a:t>
            </a:r>
          </a:p>
        </p:txBody>
      </p:sp>
      <p:pic>
        <p:nvPicPr>
          <p:cNvPr id="18434" name="Content Placeholder 3" descr="Perio scans (104).jpg"/>
          <p:cNvPicPr>
            <a:picLocks noGrp="1" noChangeAspect="1"/>
          </p:cNvPicPr>
          <p:nvPr>
            <p:ph idx="1"/>
          </p:nvPr>
        </p:nvPicPr>
        <p:blipFill>
          <a:blip r:embed="rId2"/>
          <a:srcRect/>
          <a:stretch>
            <a:fillRect/>
          </a:stretch>
        </p:blipFill>
        <p:spPr>
          <a:xfrm>
            <a:off x="0" y="1524000"/>
            <a:ext cx="9144000" cy="5334000"/>
          </a:xfrm>
        </p:spPr>
      </p:pic>
      <p:sp>
        <p:nvSpPr>
          <p:cNvPr id="4" name="Title 1"/>
          <p:cNvSpPr txBox="1">
            <a:spLocks/>
          </p:cNvSpPr>
          <p:nvPr/>
        </p:nvSpPr>
        <p:spPr bwMode="auto">
          <a:xfrm>
            <a:off x="6858000" y="1524000"/>
            <a:ext cx="2286000" cy="228600"/>
          </a:xfrm>
          <a:prstGeom prst="rect">
            <a:avLst/>
          </a:prstGeom>
          <a:solidFill>
            <a:schemeClr val="tx1"/>
          </a:solidFill>
          <a:ln w="9525">
            <a:noFill/>
            <a:miter lim="800000"/>
            <a:headEnd/>
            <a:tailEnd/>
          </a:ln>
        </p:spPr>
        <p:txBody>
          <a:bodyPr anchor="ctr"/>
          <a:lstStyle/>
          <a:p>
            <a:pPr algn="ctr">
              <a:defRPr/>
            </a:pPr>
            <a:r>
              <a:rPr lang="en-US" sz="4400" dirty="0">
                <a:latin typeface="+mj-lt"/>
                <a:ea typeface="+mj-ea"/>
                <a:cs typeface="+mj-cs"/>
              </a:rPr>
              <a:t> chemical formulas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533400" y="0"/>
            <a:ext cx="8229600" cy="868363"/>
          </a:xfrm>
        </p:spPr>
        <p:txBody>
          <a:bodyPr/>
          <a:lstStyle/>
          <a:p>
            <a:pPr eaLnBrk="1" hangingPunct="1"/>
            <a:r>
              <a:rPr lang="en-US" smtClean="0"/>
              <a:t>Conclusions</a:t>
            </a:r>
          </a:p>
        </p:txBody>
      </p:sp>
      <p:sp>
        <p:nvSpPr>
          <p:cNvPr id="64514" name="Content Placeholder 2"/>
          <p:cNvSpPr>
            <a:spLocks noGrp="1"/>
          </p:cNvSpPr>
          <p:nvPr>
            <p:ph idx="1"/>
          </p:nvPr>
        </p:nvSpPr>
        <p:spPr>
          <a:xfrm>
            <a:off x="0" y="838200"/>
            <a:ext cx="9144000" cy="5867400"/>
          </a:xfrm>
        </p:spPr>
        <p:txBody>
          <a:bodyPr/>
          <a:lstStyle/>
          <a:p>
            <a:pPr eaLnBrk="1" hangingPunct="1">
              <a:buFont typeface="Calibri" pitchFamily="34" charset="0"/>
              <a:buAutoNum type="arabicPeriod"/>
            </a:pPr>
            <a:r>
              <a:rPr lang="en-US" sz="2000" smtClean="0"/>
              <a:t>Do not place implants in IV bisphosphonate cancer patients.</a:t>
            </a:r>
          </a:p>
          <a:p>
            <a:pPr eaLnBrk="1" hangingPunct="1">
              <a:buFont typeface="Calibri" pitchFamily="34" charset="0"/>
              <a:buAutoNum type="arabicPeriod"/>
            </a:pPr>
            <a:r>
              <a:rPr lang="en-US" sz="2000" smtClean="0"/>
              <a:t>Furthermore, if your current implant patient ends up with IV bisphosphonate, do a regimented recall schedule with heavy emphasis on home care and regular prophylaxis.  Also counsel to limit other possible risk factors, such as smoking, etc.</a:t>
            </a:r>
          </a:p>
          <a:p>
            <a:pPr eaLnBrk="1" hangingPunct="1">
              <a:buFont typeface="Calibri" pitchFamily="34" charset="0"/>
              <a:buAutoNum type="arabicPeriod"/>
            </a:pPr>
            <a:r>
              <a:rPr lang="en-US" sz="2000" smtClean="0"/>
              <a:t>If your patient is on oral bisphosphonates less than 3 years and no corticosteroids, proceed as normal with well-documented counseling and informed consent.</a:t>
            </a:r>
          </a:p>
          <a:p>
            <a:pPr eaLnBrk="1" hangingPunct="1">
              <a:buFont typeface="Calibri" pitchFamily="34" charset="0"/>
              <a:buAutoNum type="arabicPeriod"/>
            </a:pPr>
            <a:r>
              <a:rPr lang="en-US" sz="2000" smtClean="0"/>
              <a:t>If your patient is on oral bisphosphonates in the 3-5 year range, consider CTX test along with counseling and informed consent. Consider a 3-6 months drug-holiday before placement and at least 3 months past placement (must be approved and coordinated with MD). Do one quadrant at a time and observe healing. OHI and regular prophylaxis.</a:t>
            </a:r>
          </a:p>
          <a:p>
            <a:pPr eaLnBrk="1" hangingPunct="1">
              <a:buFont typeface="Calibri" pitchFamily="34" charset="0"/>
              <a:buAutoNum type="arabicPeriod"/>
            </a:pPr>
            <a:r>
              <a:rPr lang="en-US" sz="2000" smtClean="0"/>
              <a:t>If your patient is on oral bisphosphonates over 5 years, consider alternative treatment to implants. If you and the patient choose implants, be sure to have well-documented counseling and informed consent. I would definitely have a CTX test in the file for supportive evidence. Plan a 3-6 months drug-holiday before placement and at least 3 months past placement or until healing has occurred (must be approved and coordinated with MD). Do one quadrant at a time and observe healing. OHI and regular prophylaxis.</a:t>
            </a:r>
          </a:p>
          <a:p>
            <a:pPr eaLnBrk="1" hangingPunct="1">
              <a:buFont typeface="Arial" charset="0"/>
              <a:buNone/>
            </a:pPr>
            <a:endParaRPr lang="en-US" sz="2000" smtClean="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p:cNvSpPr>
            <a:spLocks noGrp="1"/>
          </p:cNvSpPr>
          <p:nvPr>
            <p:ph type="title"/>
          </p:nvPr>
        </p:nvSpPr>
        <p:spPr>
          <a:xfrm>
            <a:off x="457200" y="274638"/>
            <a:ext cx="8229600" cy="3687762"/>
          </a:xfrm>
        </p:spPr>
        <p:txBody>
          <a:bodyPr/>
          <a:lstStyle/>
          <a:p>
            <a:pPr eaLnBrk="1" hangingPunct="1"/>
            <a:r>
              <a:rPr lang="en-US" sz="8800" smtClean="0"/>
              <a:t>The End</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pPr eaLnBrk="1" hangingPunct="1"/>
            <a:r>
              <a:rPr lang="en-US" smtClean="0"/>
              <a:t>Bibliography</a:t>
            </a:r>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a:t>American Association of Oral and Maxillofacial Surgeons Position Paper on Bisphosphonate-Related Osteonecrosis of the Jaws. September 25, </a:t>
            </a:r>
            <a:r>
              <a:rPr lang="en-US" dirty="0" smtClean="0"/>
              <a:t>2006</a:t>
            </a:r>
            <a:r>
              <a:rPr lang="en-US" dirty="0"/>
              <a:t> </a:t>
            </a:r>
          </a:p>
          <a:p>
            <a:pPr eaLnBrk="1" fontAlgn="auto" hangingPunct="1">
              <a:spcAft>
                <a:spcPts val="0"/>
              </a:spcAft>
              <a:buFont typeface="Arial" pitchFamily="34" charset="0"/>
              <a:buChar char="•"/>
              <a:defRPr/>
            </a:pPr>
            <a:r>
              <a:rPr lang="en-US" dirty="0"/>
              <a:t>Bisphosphonate-Related Osteonecrosis of the Jaw Associated With Dental Implants. T. Lazarovici, DMD, R. </a:t>
            </a:r>
            <a:r>
              <a:rPr lang="en-US" dirty="0" err="1"/>
              <a:t>Yabalom</a:t>
            </a:r>
            <a:r>
              <a:rPr lang="en-US" dirty="0"/>
              <a:t>, DMD, S. </a:t>
            </a:r>
            <a:r>
              <a:rPr lang="en-US" dirty="0" err="1"/>
              <a:t>Taicher</a:t>
            </a:r>
            <a:r>
              <a:rPr lang="en-US" dirty="0"/>
              <a:t>, DMD, D. Schwartz-Arad, DMD, PhD, O. </a:t>
            </a:r>
            <a:r>
              <a:rPr lang="en-US" dirty="0" err="1"/>
              <a:t>Peleg</a:t>
            </a:r>
            <a:r>
              <a:rPr lang="en-US" dirty="0"/>
              <a:t>, DMD, and N. </a:t>
            </a:r>
            <a:r>
              <a:rPr lang="en-US" dirty="0" err="1"/>
              <a:t>Yarom</a:t>
            </a:r>
            <a:r>
              <a:rPr lang="en-US" dirty="0"/>
              <a:t>, DMD. American Association Oral and Maxillofacial Surgeons. 2010.</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pPr eaLnBrk="1" hangingPunct="1"/>
            <a:r>
              <a:rPr lang="en-US" smtClean="0"/>
              <a:t>Bibliography</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n-US" dirty="0"/>
              <a:t>Characteristics of Implant Failures in Patients With a History of Oral Bisphosphonate Therapy. D. Martin, DDS, F. </a:t>
            </a:r>
            <a:r>
              <a:rPr lang="en-US" dirty="0" err="1"/>
              <a:t>O’Ryan</a:t>
            </a:r>
            <a:r>
              <a:rPr lang="en-US" dirty="0"/>
              <a:t>&lt; DDS, A. </a:t>
            </a:r>
            <a:r>
              <a:rPr lang="en-US" dirty="0" err="1"/>
              <a:t>Indresano</a:t>
            </a:r>
            <a:r>
              <a:rPr lang="en-US" dirty="0"/>
              <a:t>, DMD, P. </a:t>
            </a:r>
            <a:r>
              <a:rPr lang="en-US" dirty="0" err="1"/>
              <a:t>Bogdanon</a:t>
            </a:r>
            <a:r>
              <a:rPr lang="en-US" dirty="0"/>
              <a:t>, B. Wang, R. </a:t>
            </a:r>
            <a:r>
              <a:rPr lang="en-US" dirty="0" err="1"/>
              <a:t>Hui</a:t>
            </a:r>
            <a:r>
              <a:rPr lang="en-US" dirty="0"/>
              <a:t>, </a:t>
            </a:r>
            <a:r>
              <a:rPr lang="en-US" dirty="0" err="1"/>
              <a:t>PharmD</a:t>
            </a:r>
            <a:r>
              <a:rPr lang="en-US" dirty="0"/>
              <a:t>, MS, J Lo, MD. American Association of Oral and Maxillofacial Surgeons. 2010.  </a:t>
            </a:r>
          </a:p>
          <a:p>
            <a:pPr eaLnBrk="1" fontAlgn="auto" hangingPunct="1">
              <a:spcAft>
                <a:spcPts val="0"/>
              </a:spcAft>
              <a:buFont typeface="Arial" pitchFamily="34" charset="0"/>
              <a:buChar char="•"/>
              <a:defRPr/>
            </a:pPr>
            <a:r>
              <a:rPr lang="en-US" dirty="0" err="1"/>
              <a:t>Correaltion</a:t>
            </a:r>
            <a:r>
              <a:rPr lang="en-US" dirty="0"/>
              <a:t> Between Serum C-Terminal Cross-Linking Telopeptide of Type I Collagen and Staging of Oral Bisphosphonate-Related Osteonecrosis of the Jaws., Y Kwon, DMD, MSD, PhD, D. Kim, MD, PhD, J </a:t>
            </a:r>
            <a:r>
              <a:rPr lang="en-US" dirty="0" err="1"/>
              <a:t>Ohe</a:t>
            </a:r>
            <a:r>
              <a:rPr lang="en-US" dirty="0"/>
              <a:t>, DMD, J. </a:t>
            </a:r>
            <a:r>
              <a:rPr lang="en-US" dirty="0" err="1"/>
              <a:t>Yoo</a:t>
            </a:r>
            <a:r>
              <a:rPr lang="en-US" dirty="0"/>
              <a:t>, DMD, C  Walter, MD, DDS</a:t>
            </a:r>
            <a:r>
              <a:rPr lang="en-US" dirty="0" smtClean="0"/>
              <a:t>.</a:t>
            </a:r>
            <a:r>
              <a:rPr lang="en-US" dirty="0"/>
              <a:t> </a:t>
            </a:r>
          </a:p>
          <a:p>
            <a:pPr eaLnBrk="1" fontAlgn="auto" hangingPunct="1">
              <a:spcAft>
                <a:spcPts val="0"/>
              </a:spcAft>
              <a:buFont typeface="Arial" pitchFamily="34" charset="0"/>
              <a:buChar char="•"/>
              <a:defRPr/>
            </a:pPr>
            <a:r>
              <a:rPr lang="en-US" dirty="0"/>
              <a:t>Implant Placement in Patients with Oral Bisphosphonate Therapy: A Case Series. G Shabestari, DDSM MS, Y </a:t>
            </a:r>
            <a:r>
              <a:rPr lang="en-US" dirty="0" err="1"/>
              <a:t>Shayesteh</a:t>
            </a:r>
            <a:r>
              <a:rPr lang="en-US" dirty="0"/>
              <a:t>, DDS, MS, A </a:t>
            </a:r>
            <a:r>
              <a:rPr lang="en-US" dirty="0" err="1"/>
              <a:t>Hhojasteh</a:t>
            </a:r>
            <a:r>
              <a:rPr lang="en-US" dirty="0"/>
              <a:t>, DMD&lt; MS, M </a:t>
            </a:r>
            <a:r>
              <a:rPr lang="en-US" dirty="0" err="1"/>
              <a:t>Alikhasi</a:t>
            </a:r>
            <a:r>
              <a:rPr lang="en-US" dirty="0"/>
              <a:t>, DDS, MS, N </a:t>
            </a:r>
            <a:r>
              <a:rPr lang="en-US" dirty="0" err="1"/>
              <a:t>Moslemi</a:t>
            </a:r>
            <a:r>
              <a:rPr lang="en-US" dirty="0"/>
              <a:t>, DDS, MS, A </a:t>
            </a:r>
            <a:r>
              <a:rPr lang="en-US" dirty="0" err="1"/>
              <a:t>Aminian</a:t>
            </a:r>
            <a:r>
              <a:rPr lang="en-US" dirty="0"/>
              <a:t>, DDS, R, </a:t>
            </a:r>
            <a:r>
              <a:rPr lang="en-US" dirty="0" err="1"/>
              <a:t>Masaeli</a:t>
            </a:r>
            <a:r>
              <a:rPr lang="en-US" dirty="0"/>
              <a:t>, DDS, B. </a:t>
            </a:r>
            <a:r>
              <a:rPr lang="en-US" dirty="0" err="1"/>
              <a:t>Eslami</a:t>
            </a:r>
            <a:r>
              <a:rPr lang="en-US" dirty="0"/>
              <a:t>, DDS, MS, N. </a:t>
            </a:r>
            <a:r>
              <a:rPr lang="en-US" dirty="0" err="1"/>
              <a:t>Treister</a:t>
            </a:r>
            <a:r>
              <a:rPr lang="en-US" dirty="0"/>
              <a:t>, DMS, </a:t>
            </a:r>
            <a:r>
              <a:rPr lang="en-US" dirty="0" err="1"/>
              <a:t>SMSc</a:t>
            </a:r>
            <a:r>
              <a:rPr lang="en-US" dirty="0"/>
              <a:t>. Clinical Implant Dentistry and Related Research. </a:t>
            </a:r>
            <a:r>
              <a:rPr lang="en-US" dirty="0" err="1"/>
              <a:t>Vol</a:t>
            </a:r>
            <a:r>
              <a:rPr lang="en-US" dirty="0"/>
              <a:t> 12, No .3, Sept 2010.</a:t>
            </a:r>
          </a:p>
          <a:p>
            <a:pPr eaLnBrk="1" fontAlgn="auto" hangingPunct="1">
              <a:spcAft>
                <a:spcPts val="0"/>
              </a:spcAft>
              <a:buFont typeface="Arial" pitchFamily="34" charset="0"/>
              <a:buChar char="•"/>
              <a:defRPr/>
            </a:pPr>
            <a:endParaRPr lang="en-U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smtClean="0"/>
              <a:t>Bibliography</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n-US" dirty="0"/>
              <a:t>Oral Bisphosphonates and Dental Implants: A Retrospective Study. B. Bell, R Bell DDS. </a:t>
            </a:r>
            <a:r>
              <a:rPr lang="en-US" dirty="0" err="1"/>
              <a:t>Ouranl</a:t>
            </a:r>
            <a:r>
              <a:rPr lang="en-US" dirty="0"/>
              <a:t> Oral Maxillofacial Surgery 66:12022-1024, #5, May, 2008</a:t>
            </a:r>
            <a:r>
              <a:rPr lang="en-US" dirty="0" smtClean="0"/>
              <a:t>.</a:t>
            </a:r>
            <a:r>
              <a:rPr lang="en-US" dirty="0"/>
              <a:t> </a:t>
            </a:r>
          </a:p>
          <a:p>
            <a:pPr eaLnBrk="1" fontAlgn="auto" hangingPunct="1">
              <a:spcAft>
                <a:spcPts val="0"/>
              </a:spcAft>
              <a:buFont typeface="Arial" pitchFamily="34" charset="0"/>
              <a:buChar char="•"/>
              <a:defRPr/>
            </a:pPr>
            <a:r>
              <a:rPr lang="en-US" dirty="0"/>
              <a:t>Oral Bisphosphonate-Associated Osteonecrosis of the Jaw After Implant Surgery: </a:t>
            </a:r>
          </a:p>
          <a:p>
            <a:pPr eaLnBrk="1" fontAlgn="auto" hangingPunct="1">
              <a:spcAft>
                <a:spcPts val="0"/>
              </a:spcAft>
              <a:buFont typeface="Arial" pitchFamily="34" charset="0"/>
              <a:buChar char="•"/>
              <a:defRPr/>
            </a:pPr>
            <a:r>
              <a:rPr lang="en-US" dirty="0"/>
              <a:t>A Case Report and Literature Review. Italy. Albert </a:t>
            </a:r>
            <a:r>
              <a:rPr lang="en-US" dirty="0" err="1"/>
              <a:t>Bedagni</a:t>
            </a:r>
            <a:r>
              <a:rPr lang="en-US" dirty="0"/>
              <a:t>, MD, Georgia </a:t>
            </a:r>
            <a:r>
              <a:rPr lang="en-US" dirty="0" err="1"/>
              <a:t>Sia</a:t>
            </a:r>
            <a:r>
              <a:rPr lang="en-US" dirty="0"/>
              <a:t>, MD, Andrea </a:t>
            </a:r>
            <a:r>
              <a:rPr lang="en-US" dirty="0" err="1"/>
              <a:t>Totola</a:t>
            </a:r>
            <a:r>
              <a:rPr lang="en-US" dirty="0"/>
              <a:t>, DMD, Pier Francesco </a:t>
            </a:r>
            <a:r>
              <a:rPr lang="en-US" dirty="0" err="1"/>
              <a:t>Nocini</a:t>
            </a:r>
            <a:r>
              <a:rPr lang="en-US" dirty="0"/>
              <a:t>, MD, DDS. 2010</a:t>
            </a:r>
            <a:r>
              <a:rPr lang="en-US" dirty="0" smtClean="0"/>
              <a:t>.</a:t>
            </a:r>
            <a:r>
              <a:rPr lang="en-US" dirty="0"/>
              <a:t> </a:t>
            </a:r>
          </a:p>
          <a:p>
            <a:pPr eaLnBrk="1" fontAlgn="auto" hangingPunct="1">
              <a:spcAft>
                <a:spcPts val="0"/>
              </a:spcAft>
              <a:buFont typeface="Arial" pitchFamily="34" charset="0"/>
              <a:buChar char="•"/>
              <a:defRPr/>
            </a:pPr>
            <a:r>
              <a:rPr lang="en-US" dirty="0"/>
              <a:t>Oral Bisphosphonates: Risk, Prevention &amp; Management. Presentation by David </a:t>
            </a:r>
            <a:r>
              <a:rPr lang="en-US" dirty="0" err="1"/>
              <a:t>Engen</a:t>
            </a:r>
            <a:r>
              <a:rPr lang="en-US" dirty="0"/>
              <a:t>. DDS, MSD &amp; R. Hahn, DMD, MS</a:t>
            </a:r>
            <a:r>
              <a:rPr lang="en-US" dirty="0" smtClean="0"/>
              <a:t>.</a:t>
            </a:r>
            <a:r>
              <a:rPr lang="en-US" dirty="0"/>
              <a:t> </a:t>
            </a:r>
          </a:p>
          <a:p>
            <a:pPr eaLnBrk="1" fontAlgn="auto" hangingPunct="1">
              <a:spcAft>
                <a:spcPts val="0"/>
              </a:spcAft>
              <a:buFont typeface="Arial" pitchFamily="34" charset="0"/>
              <a:buChar char="•"/>
              <a:defRPr/>
            </a:pPr>
            <a:r>
              <a:rPr lang="en-US" dirty="0" err="1"/>
              <a:t>Osseointegration</a:t>
            </a:r>
            <a:r>
              <a:rPr lang="en-US" dirty="0"/>
              <a:t> of Dental Implants in Patients Undergoing Bisphosphonate Treatment: A Literature Review. F. </a:t>
            </a:r>
            <a:r>
              <a:rPr lang="en-US" dirty="0" err="1"/>
              <a:t>Javed</a:t>
            </a:r>
            <a:r>
              <a:rPr lang="en-US" dirty="0"/>
              <a:t>, K </a:t>
            </a:r>
            <a:r>
              <a:rPr lang="en-US" dirty="0" err="1"/>
              <a:t>Almas</a:t>
            </a:r>
            <a:r>
              <a:rPr lang="en-US" dirty="0"/>
              <a:t>. J. Periodontal, April 2010.</a:t>
            </a:r>
          </a:p>
          <a:p>
            <a:pPr eaLnBrk="1" fontAlgn="auto" hangingPunct="1">
              <a:spcAft>
                <a:spcPts val="0"/>
              </a:spcAft>
              <a:buFont typeface="Arial" pitchFamily="34" charset="0"/>
              <a:buChar char="•"/>
              <a:defRPr/>
            </a:pPr>
            <a:endParaRPr lang="en-US" dirty="0"/>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pPr eaLnBrk="1" hangingPunct="1"/>
            <a:r>
              <a:rPr lang="en-US" smtClean="0"/>
              <a:t>Bibliography</a:t>
            </a:r>
          </a:p>
        </p:txBody>
      </p:sp>
      <p:sp>
        <p:nvSpPr>
          <p:cNvPr id="3" name="Content Placeholder 2"/>
          <p:cNvSpPr>
            <a:spLocks noGrp="1"/>
          </p:cNvSpPr>
          <p:nvPr>
            <p:ph idx="1"/>
          </p:nvPr>
        </p:nvSpPr>
        <p:spPr/>
        <p:txBody>
          <a:bodyPr rtlCol="0">
            <a:normAutofit fontScale="70000" lnSpcReduction="20000"/>
          </a:bodyPr>
          <a:lstStyle/>
          <a:p>
            <a:pPr eaLnBrk="1" fontAlgn="auto" hangingPunct="1">
              <a:spcAft>
                <a:spcPts val="0"/>
              </a:spcAft>
              <a:buFont typeface="Arial" pitchFamily="34" charset="0"/>
              <a:buChar char="•"/>
              <a:defRPr/>
            </a:pPr>
            <a:r>
              <a:rPr lang="en-US" dirty="0"/>
              <a:t>Outcomes of Placing Dental Implants in Patients Taking Oral </a:t>
            </a:r>
            <a:r>
              <a:rPr lang="en-US" dirty="0" err="1"/>
              <a:t>Visphosphonates</a:t>
            </a:r>
            <a:r>
              <a:rPr lang="en-US" dirty="0"/>
              <a:t>: A Review of 115 cases. B Grant, DDS, C </a:t>
            </a:r>
            <a:r>
              <a:rPr lang="en-US" dirty="0" err="1"/>
              <a:t>Amenenedo</a:t>
            </a:r>
            <a:r>
              <a:rPr lang="en-US" dirty="0"/>
              <a:t>, DDS, K Freeman, </a:t>
            </a:r>
            <a:r>
              <a:rPr lang="en-US" dirty="0" err="1"/>
              <a:t>DrPh</a:t>
            </a:r>
            <a:r>
              <a:rPr lang="en-US" dirty="0"/>
              <a:t>, R Kraut, DDS. American Association of Oral and Maxillofacial Surgeons. Received from Albert Einstein College. 2008.  </a:t>
            </a:r>
          </a:p>
          <a:p>
            <a:pPr eaLnBrk="1" fontAlgn="auto" hangingPunct="1">
              <a:spcAft>
                <a:spcPts val="0"/>
              </a:spcAft>
              <a:buFont typeface="Arial" pitchFamily="34" charset="0"/>
              <a:buChar char="•"/>
              <a:defRPr/>
            </a:pPr>
            <a:r>
              <a:rPr lang="en-US" dirty="0"/>
              <a:t>Updated recommendations for managing the care of patients receiving oral bisphosphonate therapy. An advisory statement from the American Dental Association Council on Scientific Affairs. B. Edwards, MD, FACP, J </a:t>
            </a:r>
            <a:r>
              <a:rPr lang="en-US" dirty="0" err="1"/>
              <a:t>Hellstein</a:t>
            </a:r>
            <a:r>
              <a:rPr lang="en-US" dirty="0"/>
              <a:t>, DDS&lt; MS, P Jacobsen, PhD, DDS, S </a:t>
            </a:r>
            <a:r>
              <a:rPr lang="en-US" dirty="0" err="1"/>
              <a:t>Kaitmean</a:t>
            </a:r>
            <a:r>
              <a:rPr lang="en-US" dirty="0"/>
              <a:t>, DMD, MD, A </a:t>
            </a:r>
            <a:r>
              <a:rPr lang="en-US" dirty="0" err="1"/>
              <a:t>Mariotti</a:t>
            </a:r>
            <a:r>
              <a:rPr lang="en-US" dirty="0"/>
              <a:t>, DDS, PhD, C </a:t>
            </a:r>
            <a:r>
              <a:rPr lang="en-US" dirty="0" err="1"/>
              <a:t>Migliorati</a:t>
            </a:r>
            <a:r>
              <a:rPr lang="en-US" dirty="0"/>
              <a:t>, DDS, MS, PhD. </a:t>
            </a:r>
            <a:r>
              <a:rPr lang="en-US" dirty="0" err="1"/>
              <a:t>Jada</a:t>
            </a:r>
            <a:r>
              <a:rPr lang="en-US" dirty="0"/>
              <a:t> 2008</a:t>
            </a:r>
            <a:r>
              <a:rPr lang="en-US" dirty="0" smtClean="0"/>
              <a:t>.</a:t>
            </a:r>
            <a:r>
              <a:rPr lang="en-US" dirty="0"/>
              <a:t> </a:t>
            </a:r>
          </a:p>
          <a:p>
            <a:pPr eaLnBrk="1" fontAlgn="auto" hangingPunct="1">
              <a:spcAft>
                <a:spcPts val="0"/>
              </a:spcAft>
              <a:buFont typeface="Arial" pitchFamily="34" charset="0"/>
              <a:buChar char="•"/>
              <a:defRPr/>
            </a:pPr>
            <a:r>
              <a:rPr lang="en-US" dirty="0"/>
              <a:t>What impact do systemically administrated bisphosphonates have on oral implant therapy? A systematic review. C. Madrid, M. </a:t>
            </a:r>
            <a:r>
              <a:rPr lang="en-US" dirty="0" err="1"/>
              <a:t>Sanz</a:t>
            </a:r>
            <a:r>
              <a:rPr lang="en-US" dirty="0"/>
              <a:t>, Switzerland. Clinical Oral Implant Res. 20, 2009.</a:t>
            </a:r>
          </a:p>
          <a:p>
            <a:pPr eaLnBrk="1" fontAlgn="auto" hangingPunct="1">
              <a:spcAft>
                <a:spcPts val="0"/>
              </a:spcAft>
              <a:buFont typeface="Arial" pitchFamily="34" charset="0"/>
              <a:buChar char="•"/>
              <a:defRPr/>
            </a:pPr>
            <a:endParaRPr 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pPr eaLnBrk="1" hangingPunct="1"/>
            <a:r>
              <a:rPr lang="en-US" smtClean="0"/>
              <a:t>The bad</a:t>
            </a:r>
          </a:p>
        </p:txBody>
      </p:sp>
      <p:pic>
        <p:nvPicPr>
          <p:cNvPr id="70658" name="Picture 6" descr="Bisphosphonate Marx 1"/>
          <p:cNvPicPr>
            <a:picLocks noGrp="1" noChangeAspect="1" noChangeArrowheads="1"/>
          </p:cNvPicPr>
          <p:nvPr>
            <p:ph idx="1"/>
          </p:nvPr>
        </p:nvPicPr>
        <p:blipFill>
          <a:blip r:embed="rId2"/>
          <a:srcRect/>
          <a:stretch>
            <a:fillRect/>
          </a:stretch>
        </p:blipFill>
        <p:spPr>
          <a:xfrm>
            <a:off x="1524000" y="1676400"/>
            <a:ext cx="6248400" cy="4691063"/>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mtClean="0"/>
              <a:t>History in Medical Use</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dirty="0"/>
              <a:t>They were first investigated in 1960’s for use in disorders of bone metabolism</a:t>
            </a:r>
            <a:r>
              <a:rPr lang="en-US" dirty="0" smtClean="0"/>
              <a:t>.</a:t>
            </a:r>
          </a:p>
          <a:p>
            <a:pPr eaLnBrk="1" fontAlgn="auto" hangingPunct="1">
              <a:spcAft>
                <a:spcPts val="0"/>
              </a:spcAft>
              <a:buFont typeface="Arial" pitchFamily="34" charset="0"/>
              <a:buChar char="•"/>
              <a:defRPr/>
            </a:pPr>
            <a:r>
              <a:rPr lang="en-US" dirty="0"/>
              <a:t>1977 Etidronate (Didronel) (oral non-nitrogen containing bisphosphonate</a:t>
            </a:r>
            <a:r>
              <a:rPr lang="en-US" dirty="0" smtClean="0"/>
              <a:t>): </a:t>
            </a:r>
            <a:r>
              <a:rPr lang="en-US" dirty="0"/>
              <a:t>approval for prescription by FDA to reduce turnover rate of </a:t>
            </a:r>
            <a:r>
              <a:rPr lang="en-US" dirty="0" smtClean="0"/>
              <a:t>bone. It controls </a:t>
            </a:r>
            <a:r>
              <a:rPr lang="en-US" dirty="0"/>
              <a:t>h</a:t>
            </a:r>
            <a:r>
              <a:rPr lang="en-US" dirty="0" smtClean="0"/>
              <a:t>eterotopic </a:t>
            </a:r>
            <a:r>
              <a:rPr lang="en-US" dirty="0"/>
              <a:t>ossification (HO) where bone tissue forms outside of the skeleton often after orthopedic surgery or bone injury and to treat Paget’s bone </a:t>
            </a:r>
            <a:r>
              <a:rPr lang="en-US" dirty="0" smtClean="0"/>
              <a:t>disease (Paget </a:t>
            </a:r>
            <a:r>
              <a:rPr lang="en-US" dirty="0"/>
              <a:t>disease is a chronic disorder that can result in enlarged and misshapen </a:t>
            </a:r>
            <a:r>
              <a:rPr lang="en-US" dirty="0" smtClean="0"/>
              <a:t>bones).</a:t>
            </a:r>
          </a:p>
          <a:p>
            <a:pPr eaLnBrk="1" fontAlgn="auto" hangingPunct="1">
              <a:spcAft>
                <a:spcPts val="0"/>
              </a:spcAft>
              <a:buFont typeface="Arial" charset="0"/>
              <a:buNone/>
              <a:defRPr/>
            </a:pPr>
            <a:endParaRPr lang="en-US" dirty="0"/>
          </a:p>
          <a:p>
            <a:pPr eaLnBrk="1" fontAlgn="auto" hangingPunct="1">
              <a:spcAft>
                <a:spcPts val="0"/>
              </a:spcAft>
              <a:buFont typeface="Arial" pitchFamily="34" charset="0"/>
              <a:buChar char="•"/>
              <a:defRPr/>
            </a:pP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533400" y="609600"/>
            <a:ext cx="8229600" cy="1143000"/>
          </a:xfrm>
        </p:spPr>
        <p:txBody>
          <a:bodyPr/>
          <a:lstStyle/>
          <a:p>
            <a:pPr eaLnBrk="1" hangingPunct="1"/>
            <a:r>
              <a:rPr lang="en-US" smtClean="0"/>
              <a:t>History in Medical Use</a:t>
            </a:r>
          </a:p>
        </p:txBody>
      </p:sp>
      <p:sp>
        <p:nvSpPr>
          <p:cNvPr id="20482" name="Content Placeholder 2"/>
          <p:cNvSpPr>
            <a:spLocks noGrp="1"/>
          </p:cNvSpPr>
          <p:nvPr>
            <p:ph idx="1"/>
          </p:nvPr>
        </p:nvSpPr>
        <p:spPr>
          <a:xfrm>
            <a:off x="533400" y="2332038"/>
            <a:ext cx="8229600" cy="4525962"/>
          </a:xfrm>
        </p:spPr>
        <p:txBody>
          <a:bodyPr/>
          <a:lstStyle/>
          <a:p>
            <a:pPr eaLnBrk="1" hangingPunct="1"/>
            <a:r>
              <a:rPr lang="en-US" smtClean="0"/>
              <a:t>1995 Merck launched Fosamax (Alendronate)-(oral nitrogen containing bisphosphonate) and it made its debut for treatment of osteoporosis primarily in post-menopausal women and Paget’s disease.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mtClean="0"/>
              <a:t>History in Medical Use</a:t>
            </a:r>
          </a:p>
        </p:txBody>
      </p:sp>
      <p:sp>
        <p:nvSpPr>
          <p:cNvPr id="21506" name="Content Placeholder 2"/>
          <p:cNvSpPr>
            <a:spLocks noGrp="1"/>
          </p:cNvSpPr>
          <p:nvPr>
            <p:ph idx="1"/>
          </p:nvPr>
        </p:nvSpPr>
        <p:spPr/>
        <p:txBody>
          <a:bodyPr/>
          <a:lstStyle/>
          <a:p>
            <a:pPr eaLnBrk="1" hangingPunct="1">
              <a:lnSpc>
                <a:spcPct val="90000"/>
              </a:lnSpc>
            </a:pPr>
            <a:r>
              <a:rPr lang="en-US" sz="3000" smtClean="0"/>
              <a:t>2001 Pamidronate (Aredia) was approved in US.</a:t>
            </a:r>
          </a:p>
          <a:p>
            <a:pPr eaLnBrk="1" hangingPunct="1">
              <a:lnSpc>
                <a:spcPct val="90000"/>
              </a:lnSpc>
            </a:pPr>
            <a:r>
              <a:rPr lang="en-US" sz="3000" smtClean="0"/>
              <a:t>2002 Zoledronic acid or zoledronate (Zometa) was approved in US.</a:t>
            </a:r>
          </a:p>
          <a:p>
            <a:pPr eaLnBrk="1" hangingPunct="1">
              <a:lnSpc>
                <a:spcPct val="90000"/>
              </a:lnSpc>
            </a:pPr>
            <a:r>
              <a:rPr lang="en-US" sz="3000" smtClean="0"/>
              <a:t>Both of these IV drugs are powerful, nitrogen containing bisphosphonates. They are approved for treatment of metastatic bone disease, such as multiple myelomas, malignant hypercalcemia (high levels of calcium in the blood caused by tumors) and other tumors with bone metastasis, such as prostate and breast cancers.</a:t>
            </a:r>
          </a:p>
          <a:p>
            <a:pPr eaLnBrk="1" hangingPunct="1">
              <a:lnSpc>
                <a:spcPct val="90000"/>
              </a:lnSpc>
            </a:pPr>
            <a:endParaRPr lang="en-US" sz="3000" smtClean="0"/>
          </a:p>
          <a:p>
            <a:pPr eaLnBrk="1" hangingPunct="1">
              <a:lnSpc>
                <a:spcPct val="90000"/>
              </a:lnSpc>
            </a:pPr>
            <a:endParaRPr lang="en-US" sz="300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b="1" dirty="0"/>
              <a:t>Mechanism of Action of Non-Nitrogen Containing Bisphosphonates </a:t>
            </a:r>
            <a:endParaRPr lang="en-US" dirty="0"/>
          </a:p>
        </p:txBody>
      </p:sp>
      <p:sp>
        <p:nvSpPr>
          <p:cNvPr id="22530" name="Content Placeholder 2"/>
          <p:cNvSpPr>
            <a:spLocks noGrp="1"/>
          </p:cNvSpPr>
          <p:nvPr>
            <p:ph idx="1"/>
          </p:nvPr>
        </p:nvSpPr>
        <p:spPr>
          <a:xfrm>
            <a:off x="457200" y="2057400"/>
            <a:ext cx="8229600" cy="3763963"/>
          </a:xfrm>
        </p:spPr>
        <p:txBody>
          <a:bodyPr/>
          <a:lstStyle/>
          <a:p>
            <a:pPr eaLnBrk="1" hangingPunct="1"/>
            <a:r>
              <a:rPr lang="en-US" smtClean="0"/>
              <a:t>Primarily reduces osteoclastic activity and eventually creates atypical osteoclasts.</a:t>
            </a:r>
          </a:p>
          <a:p>
            <a:pPr eaLnBrk="1" hangingPunct="1"/>
            <a:r>
              <a:rPr lang="en-US" smtClean="0"/>
              <a:t>Creates apoptosis of osteoclasts.</a:t>
            </a:r>
          </a:p>
          <a:p>
            <a:pPr eaLnBrk="1" hangingPunct="1"/>
            <a:r>
              <a:rPr lang="en-US" smtClean="0"/>
              <a:t>Inhibits osteoblasts preventing bone calcification. </a:t>
            </a:r>
          </a:p>
          <a:p>
            <a:pPr eaLnBrk="1" hangingPunct="1"/>
            <a:r>
              <a:rPr lang="en-US" smtClean="0"/>
              <a:t>Is metabolized and has very short half-life.</a:t>
            </a:r>
          </a:p>
          <a:p>
            <a:pPr eaLnBrk="1" hangingPunct="1"/>
            <a:r>
              <a:rPr lang="en-US" smtClean="0"/>
              <a:t>In the long run they can cause osteomalacia (soft bones).</a:t>
            </a:r>
          </a:p>
          <a:p>
            <a:pPr eaLnBrk="1" hangingPunct="1"/>
            <a:endParaRPr lang="en-US"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7994</TotalTime>
  <Words>2517</Words>
  <Application>Microsoft Office PowerPoint</Application>
  <PresentationFormat>On-screen Show (4:3)</PresentationFormat>
  <Paragraphs>239</Paragraphs>
  <Slides>56</Slides>
  <Notes>1</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56</vt:i4>
      </vt:variant>
    </vt:vector>
  </HeadingPairs>
  <TitlesOfParts>
    <vt:vector size="60" baseType="lpstr">
      <vt:lpstr>Arial</vt:lpstr>
      <vt:lpstr>Calibri</vt:lpstr>
      <vt:lpstr>Wingdings</vt:lpstr>
      <vt:lpstr>Office Theme</vt:lpstr>
      <vt:lpstr>Inland Empire Perio Study Club</vt:lpstr>
      <vt:lpstr>Bisphosphonates: The Good the Bad and the Ugly</vt:lpstr>
      <vt:lpstr>  What are bisphosphonates (also called diphosphonates)?  </vt:lpstr>
      <vt:lpstr>Nitrogen vs. non-Nitrogen containing Bisphosphonate </vt:lpstr>
      <vt:lpstr>Bisphosphonate chemical formulas</vt:lpstr>
      <vt:lpstr>History in Medical Use</vt:lpstr>
      <vt:lpstr>History in Medical Use</vt:lpstr>
      <vt:lpstr>History in Medical Use</vt:lpstr>
      <vt:lpstr>Mechanism of Action of Non-Nitrogen Containing Bisphosphonates </vt:lpstr>
      <vt:lpstr>  Mechanism of Nitrogen Containing Bisphosphonates </vt:lpstr>
      <vt:lpstr>Patients taking nitrogen containing bisphosphonates run the risk of developing BRONJ. Approved by the Board of Trustees of AAMOS  September 25, 2006  Bisphosphonate-Related Osteonecrosis of the Jaw</vt:lpstr>
      <vt:lpstr>Possible  additional risk factors for BRONJ</vt:lpstr>
      <vt:lpstr>Early signs of BRONJ</vt:lpstr>
      <vt:lpstr>Slide 14</vt:lpstr>
      <vt:lpstr>Bone Lesion</vt:lpstr>
      <vt:lpstr>Slide 16</vt:lpstr>
      <vt:lpstr>Slide 17</vt:lpstr>
      <vt:lpstr>Patients taking nitrogen containing bisphosphonates run the risk of developing BRONJ.  Approved by the Board of Trustees of AAMOS  September 25, 2006</vt:lpstr>
      <vt:lpstr>Risk of IV Bisphosphonates</vt:lpstr>
      <vt:lpstr>Risk of Oral Bisphosphonates</vt:lpstr>
      <vt:lpstr>Risk of Oral Bisphosphonates</vt:lpstr>
      <vt:lpstr>Are oral BPs worth the risk? For Treatment of Osteoporosis</vt:lpstr>
      <vt:lpstr>Slide 23</vt:lpstr>
      <vt:lpstr>Recommendations concerning IV and oral BPs</vt:lpstr>
      <vt:lpstr>Updated ADA Recommendations for Managing the Care of Patients Receiving oral BP Therapy 2008</vt:lpstr>
      <vt:lpstr>Slide 26</vt:lpstr>
      <vt:lpstr>Suggested Treatment Guidelines Proposed by Marks 2007</vt:lpstr>
      <vt:lpstr>Why the jaws?</vt:lpstr>
      <vt:lpstr>Slide 29</vt:lpstr>
      <vt:lpstr>Iran Retrospective Study Shabestari DDS, MS, 2009</vt:lpstr>
      <vt:lpstr>Iran Study (The Good)</vt:lpstr>
      <vt:lpstr>Swiss Systemic Review Dr. Madrid, Dept of Oral Surgery, 2009</vt:lpstr>
      <vt:lpstr>Swiss Study (The Good)</vt:lpstr>
      <vt:lpstr>Swiss Study</vt:lpstr>
      <vt:lpstr>Kaiser Retrospective Study Martin DDS, 2010</vt:lpstr>
      <vt:lpstr>Kaiser Study (The Bad)</vt:lpstr>
      <vt:lpstr>Italian Case Report (The Ugly) Bedogni MD, 2010</vt:lpstr>
      <vt:lpstr>Italian Case Report</vt:lpstr>
      <vt:lpstr>Italian Case Report</vt:lpstr>
      <vt:lpstr>Italian Case Report Literature Review</vt:lpstr>
      <vt:lpstr>Israeli Study  Lazarovici, DMD, 2010</vt:lpstr>
      <vt:lpstr>  Israeli Study  Oral bisphosphonate average length of time for development of BRONJ was 5.33 years. </vt:lpstr>
      <vt:lpstr>Israeli Study </vt:lpstr>
      <vt:lpstr>Before and After</vt:lpstr>
      <vt:lpstr>Israeli Study ( The Bad)</vt:lpstr>
      <vt:lpstr>Israeli Study (The Ugly)</vt:lpstr>
      <vt:lpstr>Israeli Study</vt:lpstr>
      <vt:lpstr>In large studies, women taking bisphosphonates for osteoporosis have had atypical fractures in the femur in the shaft,  rather than at the head of the bone, which is the most common site of fracture.  These unusual fractures, however, are extremely rare. </vt:lpstr>
      <vt:lpstr>The Ugly</vt:lpstr>
      <vt:lpstr>Conclusions</vt:lpstr>
      <vt:lpstr>The End</vt:lpstr>
      <vt:lpstr>Bibliography</vt:lpstr>
      <vt:lpstr>Bibliography</vt:lpstr>
      <vt:lpstr>Bibliography</vt:lpstr>
      <vt:lpstr>Bibliography</vt:lpstr>
      <vt:lpstr>The bad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 Hardwick DDS</dc:creator>
  <cp:lastModifiedBy>R</cp:lastModifiedBy>
  <cp:revision>92</cp:revision>
  <dcterms:created xsi:type="dcterms:W3CDTF">2011-03-02T21:30:45Z</dcterms:created>
  <dcterms:modified xsi:type="dcterms:W3CDTF">2011-03-12T00:43:20Z</dcterms:modified>
</cp:coreProperties>
</file>