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4" r:id="rId7"/>
    <p:sldId id="265" r:id="rId8"/>
    <p:sldId id="267" r:id="rId9"/>
    <p:sldId id="269" r:id="rId10"/>
    <p:sldId id="270" r:id="rId11"/>
    <p:sldId id="268" r:id="rId12"/>
    <p:sldId id="262" r:id="rId13"/>
    <p:sldId id="271" r:id="rId14"/>
    <p:sldId id="272" r:id="rId15"/>
    <p:sldId id="275" r:id="rId16"/>
    <p:sldId id="273" r:id="rId17"/>
    <p:sldId id="276" r:id="rId18"/>
    <p:sldId id="277" r:id="rId19"/>
    <p:sldId id="279" r:id="rId20"/>
    <p:sldId id="283" r:id="rId21"/>
    <p:sldId id="282" r:id="rId22"/>
    <p:sldId id="280" r:id="rId23"/>
    <p:sldId id="281" r:id="rId24"/>
    <p:sldId id="257" r:id="rId25"/>
    <p:sldId id="263"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0CDB36AB-78E8-4134-AA08-92C61894A199}"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0CDB36AB-78E8-4134-AA08-92C61894A19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EE77C8-1856-4501-B8D1-54F741F10147}" type="datetimeFigureOut">
              <a:rPr lang="en-US" smtClean="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B36AB-78E8-4134-AA08-92C61894A19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EE77C8-1856-4501-B8D1-54F741F10147}" type="datetimeFigureOut">
              <a:rPr lang="en-US" smtClean="0"/>
              <a:t>11/18/2016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CDB36AB-78E8-4134-AA08-92C61894A19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Tatakis%20DN%5bAuthor%5d&amp;cauthor=true&amp;cauthor_uid=25644302" TargetMode="External"/><Relationship Id="rId2" Type="http://schemas.openxmlformats.org/officeDocument/2006/relationships/hyperlink" Target="https://www.ncbi.nlm.nih.gov/pubmed/?term=Chambrone%20L%5bAuthor%5d&amp;cauthor=true&amp;cauthor_uid=25644302" TargetMode="External"/><Relationship Id="rId1" Type="http://schemas.openxmlformats.org/officeDocument/2006/relationships/slideLayout" Target="../slideLayouts/slideLayout2.xml"/><Relationship Id="rId4" Type="http://schemas.openxmlformats.org/officeDocument/2006/relationships/hyperlink" Target="https://www.ncbi.nlm.nih.gov/pubmed/2564430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ubmed/?term=Chambrone%20L%5bAuthor%5d&amp;cauthor=true&amp;cauthor_uid=2564430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term=Chambrone%20L%5bAuthor%5d&amp;cauthor=true&amp;cauthor_uid=256443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hmsrMmqTQAhVCzlQKHRCoCDMQjRwIBw&amp;url=http://idahobusinessreview.com/2016/07/30/idaho-state-dental-association-elects-new-executive-committee/&amp;psig=AFQjCNEzteabkBZCfhIIoq1RYZxc8CKZVA&amp;ust=147907402548544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ubmed/?term=Tatakis%20DN%5bAuthor%5d&amp;cauthor=true&amp;cauthor_uid=25644302" TargetMode="External"/><Relationship Id="rId2" Type="http://schemas.openxmlformats.org/officeDocument/2006/relationships/hyperlink" Target="https://www.ncbi.nlm.nih.gov/pubmed/?term=Chambrone%20L%5bAuthor%5d&amp;cauthor=true&amp;cauthor_uid=25644302" TargetMode="External"/><Relationship Id="rId1" Type="http://schemas.openxmlformats.org/officeDocument/2006/relationships/slideLayout" Target="../slideLayouts/slideLayout2.xml"/><Relationship Id="rId4" Type="http://schemas.openxmlformats.org/officeDocument/2006/relationships/hyperlink" Target="https://www.ncbi.nlm.nih.gov/pubmed/2564430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Comparison of root coverage techniques</a:t>
            </a:r>
            <a:endParaRPr lang="en-US" dirty="0"/>
          </a:p>
        </p:txBody>
      </p:sp>
      <p:sp>
        <p:nvSpPr>
          <p:cNvPr id="3" name="Subtitle 2"/>
          <p:cNvSpPr>
            <a:spLocks noGrp="1"/>
          </p:cNvSpPr>
          <p:nvPr>
            <p:ph type="subTitle" idx="1"/>
          </p:nvPr>
        </p:nvSpPr>
        <p:spPr/>
        <p:txBody>
          <a:bodyPr/>
          <a:lstStyle/>
          <a:p>
            <a:r>
              <a:rPr lang="en-US" dirty="0" smtClean="0"/>
              <a:t>Member presentation</a:t>
            </a:r>
          </a:p>
          <a:p>
            <a:r>
              <a:rPr lang="en-US" dirty="0" smtClean="0"/>
              <a:t>Kirk Davidson</a:t>
            </a:r>
          </a:p>
          <a:p>
            <a:r>
              <a:rPr lang="en-US" dirty="0" smtClean="0"/>
              <a:t>11/18/16</a:t>
            </a:r>
            <a:endParaRPr lang="en-US" dirty="0"/>
          </a:p>
        </p:txBody>
      </p:sp>
    </p:spTree>
    <p:extLst>
      <p:ext uri="{BB962C8B-B14F-4D97-AF65-F5344CB8AC3E}">
        <p14:creationId xmlns:p14="http://schemas.microsoft.com/office/powerpoint/2010/main" val="1965854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Emdogain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EMD + </a:t>
            </a:r>
            <a:r>
              <a:rPr lang="en-US" dirty="0"/>
              <a:t>propylene glycol alginate  </a:t>
            </a:r>
          </a:p>
          <a:p>
            <a:r>
              <a:rPr lang="en-US" dirty="0"/>
              <a:t>derived from developing teeth germs of 6 month old piglets.</a:t>
            </a:r>
          </a:p>
          <a:p>
            <a:endParaRPr lang="en-US" dirty="0" smtClean="0"/>
          </a:p>
          <a:p>
            <a:r>
              <a:rPr lang="en-US" dirty="0" smtClean="0"/>
              <a:t>Emdogain Theory = Attempt </a:t>
            </a:r>
            <a:r>
              <a:rPr lang="en-US" dirty="0"/>
              <a:t>to build new periodontium by replicating the tooth forming apparatus present in tooth development. This is accomplished by:</a:t>
            </a:r>
          </a:p>
          <a:p>
            <a:endParaRPr lang="en-US" dirty="0"/>
          </a:p>
          <a:p>
            <a:pPr lvl="1"/>
            <a:r>
              <a:rPr lang="en-US" dirty="0"/>
              <a:t>Using enamel matrix derivative to form a matrix</a:t>
            </a:r>
          </a:p>
          <a:p>
            <a:pPr lvl="1"/>
            <a:r>
              <a:rPr lang="en-US" dirty="0"/>
              <a:t>Matrix mediates formation of cementum</a:t>
            </a:r>
          </a:p>
          <a:p>
            <a:pPr lvl="1"/>
            <a:r>
              <a:rPr lang="en-US" dirty="0"/>
              <a:t>Matrix provides foundation for all necessary tissues in a functional attachment</a:t>
            </a:r>
          </a:p>
        </p:txBody>
      </p:sp>
    </p:spTree>
    <p:extLst>
      <p:ext uri="{BB962C8B-B14F-4D97-AF65-F5344CB8AC3E}">
        <p14:creationId xmlns:p14="http://schemas.microsoft.com/office/powerpoint/2010/main" val="277359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PROCEDURES USED IN CONJUNCTION WITH CAF</a:t>
            </a:r>
          </a:p>
        </p:txBody>
      </p:sp>
      <p:sp>
        <p:nvSpPr>
          <p:cNvPr id="3" name="Content Placeholder 2"/>
          <p:cNvSpPr>
            <a:spLocks noGrp="1"/>
          </p:cNvSpPr>
          <p:nvPr>
            <p:ph idx="1"/>
          </p:nvPr>
        </p:nvSpPr>
        <p:spPr/>
        <p:txBody>
          <a:bodyPr/>
          <a:lstStyle/>
          <a:p>
            <a:r>
              <a:rPr lang="en-US" sz="2400" dirty="0"/>
              <a:t>ADD CT GRAFT AND EMD</a:t>
            </a:r>
          </a:p>
          <a:p>
            <a:pPr lvl="1"/>
            <a:r>
              <a:rPr lang="en-US" sz="2000" dirty="0"/>
              <a:t>After securing harvested CT graft with resorbable sutures, gently elevate the graft, place EMD on root surface and let sit for 2 minutes, the replace graft over root surface and secure CAF</a:t>
            </a:r>
            <a:r>
              <a:rPr lang="en-US" sz="2000" dirty="0" smtClean="0"/>
              <a:t>. (4)</a:t>
            </a:r>
            <a:endParaRPr lang="en-US" sz="2000" dirty="0"/>
          </a:p>
          <a:p>
            <a:r>
              <a:rPr lang="en-US" sz="2400" dirty="0"/>
              <a:t>ADD ACELLULAR DERMAL MATRIX</a:t>
            </a:r>
          </a:p>
          <a:p>
            <a:pPr lvl="1"/>
            <a:r>
              <a:rPr lang="en-US" sz="2000" dirty="0"/>
              <a:t>Instead of harvesting donor tissue use a product such as Dermis or Alloderm to cover the root prior to securing coronally advanced flap.</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74028"/>
            <a:ext cx="3276600" cy="218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050" y="4572000"/>
            <a:ext cx="1352550" cy="369332"/>
          </a:xfrm>
          <a:prstGeom prst="rect">
            <a:avLst/>
          </a:prstGeom>
          <a:noFill/>
        </p:spPr>
        <p:txBody>
          <a:bodyPr wrap="square" rtlCol="0">
            <a:spAutoFit/>
          </a:bodyPr>
          <a:lstStyle/>
          <a:p>
            <a:r>
              <a:rPr lang="en-US" dirty="0" smtClean="0"/>
              <a:t>Dr. Leone</a:t>
            </a:r>
            <a:endParaRPr lang="en-US" dirty="0"/>
          </a:p>
        </p:txBody>
      </p:sp>
    </p:spTree>
    <p:extLst>
      <p:ext uri="{BB962C8B-B14F-4D97-AF65-F5344CB8AC3E}">
        <p14:creationId xmlns:p14="http://schemas.microsoft.com/office/powerpoint/2010/main" val="146908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research say?</a:t>
            </a:r>
            <a:endParaRPr lang="en-US" dirty="0"/>
          </a:p>
        </p:txBody>
      </p:sp>
      <p:sp>
        <p:nvSpPr>
          <p:cNvPr id="3" name="Content Placeholder 2"/>
          <p:cNvSpPr>
            <a:spLocks noGrp="1"/>
          </p:cNvSpPr>
          <p:nvPr>
            <p:ph idx="1"/>
          </p:nvPr>
        </p:nvSpPr>
        <p:spPr/>
        <p:txBody>
          <a:bodyPr>
            <a:normAutofit fontScale="92500"/>
          </a:bodyPr>
          <a:lstStyle/>
          <a:p>
            <a:pPr marL="137160" indent="0">
              <a:buNone/>
            </a:pPr>
            <a:r>
              <a:rPr lang="en-US" sz="1800" u="sng" dirty="0" smtClean="0">
                <a:hlinkClick r:id="rId2"/>
              </a:rPr>
              <a:t>Chambrone </a:t>
            </a:r>
            <a:r>
              <a:rPr lang="en-US" sz="1800" u="sng" dirty="0">
                <a:hlinkClick r:id="rId2"/>
              </a:rPr>
              <a:t>L</a:t>
            </a:r>
            <a:r>
              <a:rPr lang="en-US" sz="1800" baseline="30000" dirty="0"/>
              <a:t>1</a:t>
            </a:r>
            <a:r>
              <a:rPr lang="en-US" sz="1800" dirty="0"/>
              <a:t>, </a:t>
            </a:r>
            <a:r>
              <a:rPr lang="en-US" sz="1800" u="sng" dirty="0">
                <a:hlinkClick r:id="rId3"/>
              </a:rPr>
              <a:t>Tatakis DN</a:t>
            </a:r>
            <a:r>
              <a:rPr lang="en-US" sz="1800" dirty="0" smtClean="0"/>
              <a:t>.</a:t>
            </a:r>
            <a:r>
              <a:rPr lang="en-US" sz="1800" b="1" dirty="0"/>
              <a:t> Periodontal soft tissue root coverage procedures: a systematic review from the AAP Regeneration Workshop.</a:t>
            </a:r>
          </a:p>
          <a:p>
            <a:pPr marL="137160" indent="0">
              <a:buNone/>
            </a:pPr>
            <a:r>
              <a:rPr lang="en-US" sz="1800" u="sng" dirty="0" smtClean="0">
                <a:hlinkClick r:id="rId4" tooltip="Journal of periodontology."/>
              </a:rPr>
              <a:t>J </a:t>
            </a:r>
            <a:r>
              <a:rPr lang="en-US" sz="1800" u="sng" dirty="0">
                <a:hlinkClick r:id="rId4" tooltip="Journal of periodontology."/>
              </a:rPr>
              <a:t>Periodontol</a:t>
            </a:r>
            <a:r>
              <a:rPr lang="en-US" sz="1900" u="sng" dirty="0">
                <a:hlinkClick r:id="rId4" tooltip="Journal of periodontology."/>
              </a:rPr>
              <a:t>.</a:t>
            </a:r>
            <a:r>
              <a:rPr lang="en-US" sz="1900" dirty="0"/>
              <a:t> 2015 Feb;86(2 Suppl):S8-51. doi: 10.1902/jop.2015.130674</a:t>
            </a:r>
            <a:r>
              <a:rPr lang="en-US" sz="1900" dirty="0" smtClean="0"/>
              <a:t>. (2)</a:t>
            </a:r>
            <a:endParaRPr lang="en-US" sz="1900" dirty="0"/>
          </a:p>
          <a:p>
            <a:endParaRPr lang="en-US" dirty="0" smtClean="0"/>
          </a:p>
          <a:p>
            <a:r>
              <a:rPr lang="en-US" dirty="0" smtClean="0"/>
              <a:t>This is systemic review from 2015 Reviewing Root Coverage procedures</a:t>
            </a:r>
          </a:p>
          <a:p>
            <a:pPr lvl="1"/>
            <a:r>
              <a:rPr lang="en-US" dirty="0" smtClean="0"/>
              <a:t> included information from 17 Systematic reviews or Meta-analysis that were published between 2002 and 2013 comparing surgical treatment for recession</a:t>
            </a:r>
          </a:p>
          <a:p>
            <a:pPr lvl="1"/>
            <a:r>
              <a:rPr lang="en-US" dirty="0" smtClean="0"/>
              <a:t>94 Randomized clinical trials comparing different types of root coverage surgical procedures</a:t>
            </a:r>
          </a:p>
          <a:p>
            <a:pPr lvl="1"/>
            <a:r>
              <a:rPr lang="en-US" dirty="0" smtClean="0"/>
              <a:t>Primarily contained information on CL I and CL II defects</a:t>
            </a:r>
          </a:p>
          <a:p>
            <a:endParaRPr lang="en-US" dirty="0"/>
          </a:p>
        </p:txBody>
      </p:sp>
    </p:spTree>
    <p:extLst>
      <p:ext uri="{BB962C8B-B14F-4D97-AF65-F5344CB8AC3E}">
        <p14:creationId xmlns:p14="http://schemas.microsoft.com/office/powerpoint/2010/main" val="170151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a:hlinkClick r:id="rId2"/>
              </a:rPr>
              <a:t>Chambrone </a:t>
            </a:r>
            <a:r>
              <a:rPr lang="en-US" sz="4400" u="sng" dirty="0" smtClean="0">
                <a:hlinkClick r:id="rId2"/>
              </a:rPr>
              <a:t>L</a:t>
            </a:r>
            <a:r>
              <a:rPr lang="en-US" sz="4400" u="sng" dirty="0" smtClean="0"/>
              <a:t> 2015 (2)</a:t>
            </a:r>
            <a:endParaRPr lang="en-US" dirty="0"/>
          </a:p>
        </p:txBody>
      </p:sp>
      <p:sp>
        <p:nvSpPr>
          <p:cNvPr id="3" name="Content Placeholder 2"/>
          <p:cNvSpPr>
            <a:spLocks noGrp="1"/>
          </p:cNvSpPr>
          <p:nvPr>
            <p:ph idx="1"/>
          </p:nvPr>
        </p:nvSpPr>
        <p:spPr/>
        <p:txBody>
          <a:bodyPr/>
          <a:lstStyle/>
          <a:p>
            <a:r>
              <a:rPr lang="en-US" dirty="0" smtClean="0"/>
              <a:t>The Good News – All of the discussed treatments are effective in treatment of gingival recession. </a:t>
            </a:r>
          </a:p>
          <a:p>
            <a:pPr marL="137160" indent="0">
              <a:buNone/>
            </a:pPr>
            <a:r>
              <a:rPr lang="en-US" dirty="0" smtClean="0"/>
              <a:t>	They all resulted in :</a:t>
            </a:r>
          </a:p>
          <a:p>
            <a:pPr marL="137160" indent="0">
              <a:buNone/>
            </a:pPr>
            <a:r>
              <a:rPr lang="en-US" dirty="0"/>
              <a:t>	</a:t>
            </a:r>
            <a:r>
              <a:rPr lang="en-US" dirty="0" smtClean="0"/>
              <a:t>	Some amount of root coverage</a:t>
            </a:r>
          </a:p>
          <a:p>
            <a:pPr marL="137160" indent="0">
              <a:buNone/>
            </a:pPr>
            <a:r>
              <a:rPr lang="en-US" dirty="0"/>
              <a:t>	</a:t>
            </a:r>
            <a:r>
              <a:rPr lang="en-US" dirty="0" smtClean="0"/>
              <a:t>	Gain in clinical attachment level</a:t>
            </a:r>
          </a:p>
          <a:p>
            <a:pPr marL="137160" indent="0">
              <a:buNone/>
            </a:pPr>
            <a:r>
              <a:rPr lang="en-US" dirty="0"/>
              <a:t>	</a:t>
            </a:r>
            <a:r>
              <a:rPr lang="en-US" dirty="0" smtClean="0"/>
              <a:t>	</a:t>
            </a:r>
            <a:endParaRPr lang="en-US" dirty="0"/>
          </a:p>
          <a:p>
            <a:pPr marL="137160" indent="0">
              <a:buNone/>
            </a:pPr>
            <a:endParaRPr lang="en-US" dirty="0"/>
          </a:p>
        </p:txBody>
      </p:sp>
    </p:spTree>
    <p:extLst>
      <p:ext uri="{BB962C8B-B14F-4D97-AF65-F5344CB8AC3E}">
        <p14:creationId xmlns:p14="http://schemas.microsoft.com/office/powerpoint/2010/main" val="1410285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hlinkClick r:id="rId2"/>
              </a:rPr>
              <a:t>Chambrone L</a:t>
            </a:r>
            <a:r>
              <a:rPr lang="en-US" sz="4000" u="sng" dirty="0"/>
              <a:t> </a:t>
            </a:r>
            <a:r>
              <a:rPr lang="en-US" sz="4000" u="sng" dirty="0" smtClean="0"/>
              <a:t>2015 (2)</a:t>
            </a:r>
            <a:endParaRPr lang="en-US" dirty="0"/>
          </a:p>
        </p:txBody>
      </p:sp>
      <p:sp>
        <p:nvSpPr>
          <p:cNvPr id="3" name="Content Placeholder 2"/>
          <p:cNvSpPr>
            <a:spLocks noGrp="1"/>
          </p:cNvSpPr>
          <p:nvPr>
            <p:ph idx="1"/>
          </p:nvPr>
        </p:nvSpPr>
        <p:spPr/>
        <p:txBody>
          <a:bodyPr/>
          <a:lstStyle/>
          <a:p>
            <a:r>
              <a:rPr lang="en-US" dirty="0" smtClean="0"/>
              <a:t>Keratinized tissue was increased the most by:</a:t>
            </a:r>
          </a:p>
          <a:p>
            <a:endParaRPr lang="en-US" dirty="0"/>
          </a:p>
          <a:p>
            <a:r>
              <a:rPr lang="en-US" dirty="0" smtClean="0"/>
              <a:t>CAF + connective tissue </a:t>
            </a:r>
          </a:p>
          <a:p>
            <a:r>
              <a:rPr lang="en-US" dirty="0" smtClean="0"/>
              <a:t>CAF + ADMG ( i.e. alloderm or dermis)</a:t>
            </a:r>
            <a:endParaRPr lang="en-US" dirty="0"/>
          </a:p>
        </p:txBody>
      </p:sp>
    </p:spTree>
    <p:extLst>
      <p:ext uri="{BB962C8B-B14F-4D97-AF65-F5344CB8AC3E}">
        <p14:creationId xmlns:p14="http://schemas.microsoft.com/office/powerpoint/2010/main" val="4170599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 Down</a:t>
            </a:r>
            <a:endParaRPr lang="en-US" dirty="0"/>
          </a:p>
        </p:txBody>
      </p:sp>
      <p:sp>
        <p:nvSpPr>
          <p:cNvPr id="3" name="Content Placeholder 2"/>
          <p:cNvSpPr>
            <a:spLocks noGrp="1"/>
          </p:cNvSpPr>
          <p:nvPr>
            <p:ph idx="1"/>
          </p:nvPr>
        </p:nvSpPr>
        <p:spPr/>
        <p:txBody>
          <a:bodyPr/>
          <a:lstStyle/>
          <a:p>
            <a:r>
              <a:rPr lang="en-US" dirty="0" smtClean="0"/>
              <a:t>Average amount of root coverage</a:t>
            </a:r>
          </a:p>
          <a:p>
            <a:endParaRPr lang="en-US" dirty="0"/>
          </a:p>
          <a:p>
            <a:endParaRPr lang="en-US" dirty="0" smtClean="0"/>
          </a:p>
          <a:p>
            <a:endParaRPr lang="en-US" dirty="0"/>
          </a:p>
          <a:p>
            <a:r>
              <a:rPr lang="en-US" dirty="0" smtClean="0"/>
              <a:t>Most amount of Keratinized tissue</a:t>
            </a:r>
            <a:endParaRPr lang="en-US" dirty="0"/>
          </a:p>
        </p:txBody>
      </p:sp>
      <p:sp>
        <p:nvSpPr>
          <p:cNvPr id="4" name="TextBox 3"/>
          <p:cNvSpPr txBox="1"/>
          <p:nvPr/>
        </p:nvSpPr>
        <p:spPr>
          <a:xfrm>
            <a:off x="952500" y="2459780"/>
            <a:ext cx="1600200" cy="369332"/>
          </a:xfrm>
          <a:prstGeom prst="rect">
            <a:avLst/>
          </a:prstGeom>
          <a:noFill/>
        </p:spPr>
        <p:txBody>
          <a:bodyPr wrap="square" rtlCol="0">
            <a:spAutoFit/>
          </a:bodyPr>
          <a:lstStyle/>
          <a:p>
            <a:r>
              <a:rPr lang="en-US" dirty="0" smtClean="0"/>
              <a:t>CT +CAF</a:t>
            </a:r>
            <a:endParaRPr lang="en-US" dirty="0"/>
          </a:p>
        </p:txBody>
      </p:sp>
      <p:sp>
        <p:nvSpPr>
          <p:cNvPr id="5" name="TextBox 4"/>
          <p:cNvSpPr txBox="1"/>
          <p:nvPr/>
        </p:nvSpPr>
        <p:spPr>
          <a:xfrm>
            <a:off x="3505200" y="2459780"/>
            <a:ext cx="1828800" cy="646331"/>
          </a:xfrm>
          <a:prstGeom prst="rect">
            <a:avLst/>
          </a:prstGeom>
          <a:noFill/>
        </p:spPr>
        <p:txBody>
          <a:bodyPr wrap="square" rtlCol="0">
            <a:spAutoFit/>
          </a:bodyPr>
          <a:lstStyle/>
          <a:p>
            <a:r>
              <a:rPr lang="en-US" dirty="0" smtClean="0"/>
              <a:t>ADMG + CAF</a:t>
            </a:r>
          </a:p>
          <a:p>
            <a:r>
              <a:rPr lang="en-US" dirty="0" smtClean="0"/>
              <a:t>EMD + CAF</a:t>
            </a:r>
            <a:endParaRPr lang="en-US" dirty="0"/>
          </a:p>
        </p:txBody>
      </p:sp>
      <p:sp>
        <p:nvSpPr>
          <p:cNvPr id="6" name="TextBox 5"/>
          <p:cNvSpPr txBox="1"/>
          <p:nvPr/>
        </p:nvSpPr>
        <p:spPr>
          <a:xfrm>
            <a:off x="6705600" y="2492437"/>
            <a:ext cx="870857" cy="369332"/>
          </a:xfrm>
          <a:prstGeom prst="rect">
            <a:avLst/>
          </a:prstGeom>
          <a:noFill/>
        </p:spPr>
        <p:txBody>
          <a:bodyPr wrap="square" rtlCol="0">
            <a:spAutoFit/>
          </a:bodyPr>
          <a:lstStyle/>
          <a:p>
            <a:r>
              <a:rPr lang="en-US" dirty="0" smtClean="0"/>
              <a:t>CAF</a:t>
            </a:r>
            <a:endParaRPr lang="en-US" dirty="0"/>
          </a:p>
        </p:txBody>
      </p:sp>
      <p:sp>
        <p:nvSpPr>
          <p:cNvPr id="7" name="TextBox 6"/>
          <p:cNvSpPr txBox="1"/>
          <p:nvPr/>
        </p:nvSpPr>
        <p:spPr>
          <a:xfrm>
            <a:off x="2552700" y="2367446"/>
            <a:ext cx="576943" cy="830997"/>
          </a:xfrm>
          <a:prstGeom prst="rect">
            <a:avLst/>
          </a:prstGeom>
          <a:noFill/>
        </p:spPr>
        <p:txBody>
          <a:bodyPr wrap="square" rtlCol="0">
            <a:spAutoFit/>
          </a:bodyPr>
          <a:lstStyle/>
          <a:p>
            <a:r>
              <a:rPr lang="en-US" sz="4800" dirty="0" smtClean="0"/>
              <a:t>&gt;</a:t>
            </a:r>
            <a:endParaRPr lang="en-US" sz="4800" dirty="0"/>
          </a:p>
        </p:txBody>
      </p:sp>
      <p:sp>
        <p:nvSpPr>
          <p:cNvPr id="8" name="TextBox 7"/>
          <p:cNvSpPr txBox="1"/>
          <p:nvPr/>
        </p:nvSpPr>
        <p:spPr>
          <a:xfrm>
            <a:off x="5562600" y="2350921"/>
            <a:ext cx="609600" cy="830997"/>
          </a:xfrm>
          <a:prstGeom prst="rect">
            <a:avLst/>
          </a:prstGeom>
          <a:noFill/>
        </p:spPr>
        <p:txBody>
          <a:bodyPr wrap="square" rtlCol="0">
            <a:spAutoFit/>
          </a:bodyPr>
          <a:lstStyle/>
          <a:p>
            <a:r>
              <a:rPr lang="en-US" sz="4800" dirty="0"/>
              <a:t>&gt;</a:t>
            </a:r>
          </a:p>
        </p:txBody>
      </p:sp>
      <p:sp>
        <p:nvSpPr>
          <p:cNvPr id="9" name="TextBox 8"/>
          <p:cNvSpPr txBox="1"/>
          <p:nvPr/>
        </p:nvSpPr>
        <p:spPr>
          <a:xfrm>
            <a:off x="794657" y="4629834"/>
            <a:ext cx="1758043" cy="646331"/>
          </a:xfrm>
          <a:prstGeom prst="rect">
            <a:avLst/>
          </a:prstGeom>
          <a:noFill/>
        </p:spPr>
        <p:txBody>
          <a:bodyPr wrap="square" rtlCol="0">
            <a:spAutoFit/>
          </a:bodyPr>
          <a:lstStyle/>
          <a:p>
            <a:r>
              <a:rPr lang="en-US" dirty="0" smtClean="0"/>
              <a:t>CT + CAF</a:t>
            </a:r>
          </a:p>
          <a:p>
            <a:r>
              <a:rPr lang="en-US" dirty="0" smtClean="0"/>
              <a:t>ADMG + CAF</a:t>
            </a:r>
            <a:endParaRPr lang="en-US" dirty="0"/>
          </a:p>
        </p:txBody>
      </p:sp>
      <p:sp>
        <p:nvSpPr>
          <p:cNvPr id="10" name="TextBox 9"/>
          <p:cNvSpPr txBox="1"/>
          <p:nvPr/>
        </p:nvSpPr>
        <p:spPr>
          <a:xfrm>
            <a:off x="3392827" y="4768333"/>
            <a:ext cx="1600200" cy="369332"/>
          </a:xfrm>
          <a:prstGeom prst="rect">
            <a:avLst/>
          </a:prstGeom>
          <a:noFill/>
        </p:spPr>
        <p:txBody>
          <a:bodyPr wrap="square" rtlCol="0">
            <a:spAutoFit/>
          </a:bodyPr>
          <a:lstStyle/>
          <a:p>
            <a:r>
              <a:rPr lang="en-US" dirty="0" smtClean="0"/>
              <a:t>EMD + CAF</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514" y="4435473"/>
            <a:ext cx="11033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13702"/>
            <a:ext cx="11033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723996"/>
            <a:ext cx="7556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31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research say cont</a:t>
            </a:r>
            <a:r>
              <a:rPr lang="en-US" dirty="0" smtClean="0"/>
              <a:t>.(2)</a:t>
            </a:r>
            <a:endParaRPr lang="en-US" dirty="0"/>
          </a:p>
        </p:txBody>
      </p:sp>
      <p:sp>
        <p:nvSpPr>
          <p:cNvPr id="3" name="Content Placeholder 2"/>
          <p:cNvSpPr>
            <a:spLocks noGrp="1"/>
          </p:cNvSpPr>
          <p:nvPr>
            <p:ph idx="1"/>
          </p:nvPr>
        </p:nvSpPr>
        <p:spPr/>
        <p:txBody>
          <a:bodyPr/>
          <a:lstStyle/>
          <a:p>
            <a:r>
              <a:rPr lang="en-US" dirty="0" smtClean="0"/>
              <a:t>Root modification Agents such as Tetracycline or citric acid do not appear to increase the success rate for surgical procedures.</a:t>
            </a:r>
          </a:p>
          <a:p>
            <a:r>
              <a:rPr lang="en-US" dirty="0" smtClean="0"/>
              <a:t>CAF + CT procedures less successful in smokers, CAF alone no change in smokers</a:t>
            </a:r>
          </a:p>
          <a:p>
            <a:endParaRPr lang="en-US" dirty="0"/>
          </a:p>
        </p:txBody>
      </p:sp>
    </p:spTree>
    <p:extLst>
      <p:ext uri="{BB962C8B-B14F-4D97-AF65-F5344CB8AC3E}">
        <p14:creationId xmlns:p14="http://schemas.microsoft.com/office/powerpoint/2010/main" val="367551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EMD + CT + CAF?</a:t>
            </a:r>
            <a:endParaRPr lang="en-US" dirty="0"/>
          </a:p>
        </p:txBody>
      </p:sp>
      <p:sp>
        <p:nvSpPr>
          <p:cNvPr id="3" name="Content Placeholder 2"/>
          <p:cNvSpPr>
            <a:spLocks noGrp="1"/>
          </p:cNvSpPr>
          <p:nvPr>
            <p:ph idx="1"/>
          </p:nvPr>
        </p:nvSpPr>
        <p:spPr/>
        <p:txBody>
          <a:bodyPr/>
          <a:lstStyle/>
          <a:p>
            <a:r>
              <a:rPr lang="en-US" dirty="0" smtClean="0"/>
              <a:t>Only a few studies evaluated this</a:t>
            </a:r>
          </a:p>
          <a:p>
            <a:r>
              <a:rPr lang="en-US" dirty="0" smtClean="0"/>
              <a:t>Compared EMD +CAF +CT vs CAF +CT</a:t>
            </a:r>
          </a:p>
          <a:p>
            <a:r>
              <a:rPr lang="en-US" dirty="0" smtClean="0"/>
              <a:t>(3) – Evaluated 56 defects </a:t>
            </a:r>
          </a:p>
          <a:p>
            <a:pPr lvl="1"/>
            <a:r>
              <a:rPr lang="en-US" dirty="0" smtClean="0"/>
              <a:t>30 were treated with CT + CAF</a:t>
            </a:r>
          </a:p>
          <a:p>
            <a:pPr lvl="1"/>
            <a:r>
              <a:rPr lang="en-US" dirty="0" smtClean="0"/>
              <a:t>26 were treated with CT + EMD + CAF	</a:t>
            </a:r>
          </a:p>
          <a:p>
            <a:pPr lvl="2"/>
            <a:r>
              <a:rPr lang="en-US" dirty="0" smtClean="0"/>
              <a:t>The results: </a:t>
            </a:r>
          </a:p>
          <a:p>
            <a:pPr lvl="3"/>
            <a:r>
              <a:rPr lang="en-US" dirty="0" smtClean="0"/>
              <a:t>Both had avg 2 mm gain KT</a:t>
            </a:r>
            <a:endParaRPr lang="en-US" dirty="0"/>
          </a:p>
          <a:p>
            <a:pPr lvl="3"/>
            <a:r>
              <a:rPr lang="en-US" dirty="0" smtClean="0"/>
              <a:t>EMD group had average 0.3 mm more root coverage</a:t>
            </a:r>
          </a:p>
          <a:p>
            <a:pPr lvl="3"/>
            <a:r>
              <a:rPr lang="en-US" dirty="0" smtClean="0"/>
              <a:t>EMD group of patients reported less post op sens.</a:t>
            </a:r>
          </a:p>
          <a:p>
            <a:pPr lvl="5"/>
            <a:r>
              <a:rPr lang="en-US" dirty="0" smtClean="0"/>
              <a:t>No statistically significant difference </a:t>
            </a:r>
          </a:p>
        </p:txBody>
      </p:sp>
    </p:spTree>
    <p:extLst>
      <p:ext uri="{BB962C8B-B14F-4D97-AF65-F5344CB8AC3E}">
        <p14:creationId xmlns:p14="http://schemas.microsoft.com/office/powerpoint/2010/main" val="606984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EMD + CT + CAF?</a:t>
            </a:r>
          </a:p>
        </p:txBody>
      </p:sp>
      <p:sp>
        <p:nvSpPr>
          <p:cNvPr id="3" name="Content Placeholder 2"/>
          <p:cNvSpPr>
            <a:spLocks noGrp="1"/>
          </p:cNvSpPr>
          <p:nvPr>
            <p:ph idx="1"/>
          </p:nvPr>
        </p:nvSpPr>
        <p:spPr/>
        <p:txBody>
          <a:bodyPr/>
          <a:lstStyle/>
          <a:p>
            <a:r>
              <a:rPr lang="en-US" dirty="0" smtClean="0"/>
              <a:t>(4) Compared EMD +CT + CAF vs EMD +CAF</a:t>
            </a:r>
          </a:p>
          <a:p>
            <a:pPr lvl="1"/>
            <a:r>
              <a:rPr lang="en-US" dirty="0" smtClean="0"/>
              <a:t>13 patients, 26 sites (1 site of each type on each patient)</a:t>
            </a:r>
          </a:p>
          <a:p>
            <a:pPr lvl="1"/>
            <a:r>
              <a:rPr lang="en-US" dirty="0" smtClean="0"/>
              <a:t>The results</a:t>
            </a:r>
          </a:p>
          <a:p>
            <a:pPr lvl="2"/>
            <a:r>
              <a:rPr lang="en-US" dirty="0" smtClean="0"/>
              <a:t>The </a:t>
            </a:r>
          </a:p>
        </p:txBody>
      </p:sp>
      <p:graphicFrame>
        <p:nvGraphicFramePr>
          <p:cNvPr id="4" name="Table 3"/>
          <p:cNvGraphicFramePr>
            <a:graphicFrameLocks noGrp="1"/>
          </p:cNvGraphicFramePr>
          <p:nvPr>
            <p:extLst>
              <p:ext uri="{D42A27DB-BD31-4B8C-83A1-F6EECF244321}">
                <p14:modId xmlns:p14="http://schemas.microsoft.com/office/powerpoint/2010/main" val="1147397932"/>
              </p:ext>
            </p:extLst>
          </p:nvPr>
        </p:nvGraphicFramePr>
        <p:xfrm>
          <a:off x="1600200" y="38862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EMD+CT+CAF</a:t>
                      </a:r>
                      <a:endParaRPr lang="en-US" dirty="0"/>
                    </a:p>
                  </a:txBody>
                  <a:tcPr/>
                </a:tc>
                <a:tc>
                  <a:txBody>
                    <a:bodyPr/>
                    <a:lstStyle/>
                    <a:p>
                      <a:r>
                        <a:rPr lang="en-US" dirty="0" smtClean="0"/>
                        <a:t>EMD +CAF</a:t>
                      </a:r>
                      <a:endParaRPr lang="en-US" dirty="0"/>
                    </a:p>
                  </a:txBody>
                  <a:tcPr/>
                </a:tc>
              </a:tr>
              <a:tr h="370840">
                <a:tc>
                  <a:txBody>
                    <a:bodyPr/>
                    <a:lstStyle/>
                    <a:p>
                      <a:r>
                        <a:rPr lang="en-US" dirty="0" smtClean="0"/>
                        <a:t>Avg attch gain</a:t>
                      </a:r>
                      <a:endParaRPr lang="en-US" dirty="0"/>
                    </a:p>
                  </a:txBody>
                  <a:tcPr/>
                </a:tc>
                <a:tc>
                  <a:txBody>
                    <a:bodyPr/>
                    <a:lstStyle/>
                    <a:p>
                      <a:r>
                        <a:rPr lang="en-US" dirty="0" smtClean="0"/>
                        <a:t>3.4 mm</a:t>
                      </a:r>
                      <a:endParaRPr lang="en-US" dirty="0"/>
                    </a:p>
                  </a:txBody>
                  <a:tcPr/>
                </a:tc>
                <a:tc>
                  <a:txBody>
                    <a:bodyPr/>
                    <a:lstStyle/>
                    <a:p>
                      <a:r>
                        <a:rPr lang="en-US" dirty="0" smtClean="0"/>
                        <a:t>3.2</a:t>
                      </a:r>
                      <a:endParaRPr lang="en-US" dirty="0"/>
                    </a:p>
                  </a:txBody>
                  <a:tcPr/>
                </a:tc>
              </a:tr>
              <a:tr h="370840">
                <a:tc>
                  <a:txBody>
                    <a:bodyPr/>
                    <a:lstStyle/>
                    <a:p>
                      <a:r>
                        <a:rPr lang="en-US" dirty="0" smtClean="0"/>
                        <a:t>Increase in KT</a:t>
                      </a:r>
                      <a:endParaRPr lang="en-US" dirty="0"/>
                    </a:p>
                  </a:txBody>
                  <a:tcPr/>
                </a:tc>
                <a:tc>
                  <a:txBody>
                    <a:bodyPr/>
                    <a:lstStyle/>
                    <a:p>
                      <a:r>
                        <a:rPr lang="en-US" dirty="0" smtClean="0"/>
                        <a:t>1.38 mm</a:t>
                      </a:r>
                      <a:endParaRPr lang="en-US" dirty="0"/>
                    </a:p>
                  </a:txBody>
                  <a:tcPr/>
                </a:tc>
                <a:tc>
                  <a:txBody>
                    <a:bodyPr/>
                    <a:lstStyle/>
                    <a:p>
                      <a:r>
                        <a:rPr lang="en-US" dirty="0" smtClean="0"/>
                        <a:t>.69 mm</a:t>
                      </a:r>
                      <a:endParaRPr lang="en-US" dirty="0"/>
                    </a:p>
                  </a:txBody>
                  <a:tcPr/>
                </a:tc>
              </a:tr>
            </a:tbl>
          </a:graphicData>
        </a:graphic>
      </p:graphicFrame>
    </p:spTree>
    <p:extLst>
      <p:ext uri="{BB962C8B-B14F-4D97-AF65-F5344CB8AC3E}">
        <p14:creationId xmlns:p14="http://schemas.microsoft.com/office/powerpoint/2010/main" val="2726557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 noticed reading articles</a:t>
            </a:r>
            <a:endParaRPr lang="en-US" dirty="0"/>
          </a:p>
        </p:txBody>
      </p:sp>
      <p:sp>
        <p:nvSpPr>
          <p:cNvPr id="3" name="Content Placeholder 2"/>
          <p:cNvSpPr>
            <a:spLocks noGrp="1"/>
          </p:cNvSpPr>
          <p:nvPr>
            <p:ph idx="1"/>
          </p:nvPr>
        </p:nvSpPr>
        <p:spPr/>
        <p:txBody>
          <a:bodyPr>
            <a:normAutofit/>
          </a:bodyPr>
          <a:lstStyle/>
          <a:p>
            <a:r>
              <a:rPr lang="en-US" dirty="0" smtClean="0"/>
              <a:t>Root coverage success on all mentioned types of grafts decreased with time</a:t>
            </a:r>
          </a:p>
          <a:p>
            <a:r>
              <a:rPr lang="en-US" dirty="0" smtClean="0"/>
              <a:t>Not many studies over 2 years</a:t>
            </a:r>
          </a:p>
          <a:p>
            <a:r>
              <a:rPr lang="en-US" dirty="0" smtClean="0"/>
              <a:t>Most studies that had follow up of 6 years or </a:t>
            </a:r>
            <a:r>
              <a:rPr lang="en-US" dirty="0" smtClean="0"/>
              <a:t>longer </a:t>
            </a:r>
            <a:r>
              <a:rPr lang="en-US" dirty="0" smtClean="0"/>
              <a:t>had considerably more poor results</a:t>
            </a:r>
          </a:p>
          <a:p>
            <a:r>
              <a:rPr lang="en-US" dirty="0" smtClean="0"/>
              <a:t>Results for all types of surgeries varied widely between studies. i.e. Average root coverage for CT + CAF varied from 65% to 98% at 12 months</a:t>
            </a:r>
          </a:p>
          <a:p>
            <a:r>
              <a:rPr lang="en-US" dirty="0" smtClean="0"/>
              <a:t>Most research done on CL I and CL II defects</a:t>
            </a:r>
            <a:endParaRPr lang="en-US" dirty="0"/>
          </a:p>
        </p:txBody>
      </p:sp>
    </p:spTree>
    <p:extLst>
      <p:ext uri="{BB962C8B-B14F-4D97-AF65-F5344CB8AC3E}">
        <p14:creationId xmlns:p14="http://schemas.microsoft.com/office/powerpoint/2010/main" val="304804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2054" name="Picture 6" descr="Image result for Jim Miller dentist idah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981200"/>
            <a:ext cx="1974401"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2329541"/>
            <a:ext cx="1295400" cy="646331"/>
          </a:xfrm>
          <a:prstGeom prst="rect">
            <a:avLst/>
          </a:prstGeom>
          <a:noFill/>
        </p:spPr>
        <p:txBody>
          <a:bodyPr wrap="square" rtlCol="0">
            <a:spAutoFit/>
          </a:bodyPr>
          <a:lstStyle/>
          <a:p>
            <a:r>
              <a:rPr lang="en-US" sz="3600" dirty="0" smtClean="0"/>
              <a:t>THE</a:t>
            </a:r>
            <a:endParaRPr lang="en-US" sz="3600" dirty="0"/>
          </a:p>
        </p:txBody>
      </p:sp>
      <p:sp>
        <p:nvSpPr>
          <p:cNvPr id="6" name="TextBox 5"/>
          <p:cNvSpPr txBox="1"/>
          <p:nvPr/>
        </p:nvSpPr>
        <p:spPr>
          <a:xfrm>
            <a:off x="1253900" y="4876799"/>
            <a:ext cx="6172200" cy="646331"/>
          </a:xfrm>
          <a:prstGeom prst="rect">
            <a:avLst/>
          </a:prstGeom>
          <a:noFill/>
        </p:spPr>
        <p:txBody>
          <a:bodyPr wrap="square" rtlCol="0">
            <a:spAutoFit/>
          </a:bodyPr>
          <a:lstStyle/>
          <a:p>
            <a:r>
              <a:rPr lang="en-US" sz="3600" dirty="0" smtClean="0"/>
              <a:t>CLASSIFICATION SYSTEM</a:t>
            </a:r>
            <a:endParaRPr lang="en-US" sz="3600" dirty="0"/>
          </a:p>
        </p:txBody>
      </p:sp>
    </p:spTree>
    <p:extLst>
      <p:ext uri="{BB962C8B-B14F-4D97-AF65-F5344CB8AC3E}">
        <p14:creationId xmlns:p14="http://schemas.microsoft.com/office/powerpoint/2010/main" val="342068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 noticed reading articles</a:t>
            </a:r>
          </a:p>
        </p:txBody>
      </p:sp>
      <p:sp>
        <p:nvSpPr>
          <p:cNvPr id="3" name="Content Placeholder 2"/>
          <p:cNvSpPr>
            <a:spLocks noGrp="1"/>
          </p:cNvSpPr>
          <p:nvPr>
            <p:ph idx="1"/>
          </p:nvPr>
        </p:nvSpPr>
        <p:spPr/>
        <p:txBody>
          <a:bodyPr>
            <a:normAutofit lnSpcReduction="10000"/>
          </a:bodyPr>
          <a:lstStyle/>
          <a:p>
            <a:r>
              <a:rPr lang="en-US" dirty="0"/>
              <a:t>Free gingival grafts were not extremely successful when root coverage was the goal with one surgery</a:t>
            </a:r>
          </a:p>
          <a:p>
            <a:r>
              <a:rPr lang="en-US" dirty="0"/>
              <a:t>When CAF conducted alone no consensus on KT width – Does it gain or lose KT?</a:t>
            </a:r>
          </a:p>
          <a:p>
            <a:r>
              <a:rPr lang="en-US" dirty="0"/>
              <a:t>CAF with 3 mm of KT has been well documented as being successful. </a:t>
            </a:r>
          </a:p>
          <a:p>
            <a:r>
              <a:rPr lang="en-US" dirty="0"/>
              <a:t>EMD treated sites appear to heal quicker i.e. – the appearance of an EMD treated site at 2 weeks is similar to a non EMD treated site at 4 weeks.</a:t>
            </a:r>
          </a:p>
          <a:p>
            <a:endParaRPr lang="en-US" dirty="0"/>
          </a:p>
        </p:txBody>
      </p:sp>
    </p:spTree>
    <p:extLst>
      <p:ext uri="{BB962C8B-B14F-4D97-AF65-F5344CB8AC3E}">
        <p14:creationId xmlns:p14="http://schemas.microsoft.com/office/powerpoint/2010/main" val="3199306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All the Discussed surgical techniques are documented as being successful for root coverage in the literature.</a:t>
            </a:r>
          </a:p>
          <a:p>
            <a:endParaRPr lang="en-US" dirty="0"/>
          </a:p>
          <a:p>
            <a:r>
              <a:rPr lang="en-US" dirty="0" smtClean="0"/>
              <a:t>Some work better than others but they all can work</a:t>
            </a:r>
            <a:endParaRPr lang="en-US" dirty="0"/>
          </a:p>
        </p:txBody>
      </p:sp>
    </p:spTree>
    <p:extLst>
      <p:ext uri="{BB962C8B-B14F-4D97-AF65-F5344CB8AC3E}">
        <p14:creationId xmlns:p14="http://schemas.microsoft.com/office/powerpoint/2010/main" val="399733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CT grafts are still the gold standard for treatment of recession defects when: root coverage, improvement in clinical attachment level, increase in keratinized tissue and one surgery is preferred. </a:t>
            </a:r>
          </a:p>
          <a:p>
            <a:endParaRPr lang="en-US" dirty="0" smtClean="0"/>
          </a:p>
          <a:p>
            <a:r>
              <a:rPr lang="en-US" dirty="0" smtClean="0"/>
              <a:t>Due </a:t>
            </a:r>
            <a:r>
              <a:rPr lang="en-US" dirty="0"/>
              <a:t>to technique sensitivity evaluating effectiveness of surgical procedures is difficult</a:t>
            </a:r>
          </a:p>
          <a:p>
            <a:endParaRPr lang="en-US" dirty="0"/>
          </a:p>
          <a:p>
            <a:endParaRPr lang="en-US" dirty="0" smtClean="0"/>
          </a:p>
          <a:p>
            <a:r>
              <a:rPr lang="en-US" dirty="0" smtClean="0"/>
              <a:t>If patient is opposed to a second surgery site ADMG or EMD are both acceptable options</a:t>
            </a:r>
            <a:endParaRPr lang="en-US" dirty="0"/>
          </a:p>
        </p:txBody>
      </p:sp>
    </p:spTree>
    <p:extLst>
      <p:ext uri="{BB962C8B-B14F-4D97-AF65-F5344CB8AC3E}">
        <p14:creationId xmlns:p14="http://schemas.microsoft.com/office/powerpoint/2010/main" val="3022745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buClr>
                <a:prstClr val="white">
                  <a:shade val="95000"/>
                </a:prstClr>
              </a:buClr>
            </a:pPr>
            <a:r>
              <a:rPr lang="en-US" dirty="0" smtClean="0">
                <a:solidFill>
                  <a:prstClr val="white"/>
                </a:solidFill>
              </a:rPr>
              <a:t>If </a:t>
            </a:r>
            <a:r>
              <a:rPr lang="en-US" dirty="0">
                <a:solidFill>
                  <a:prstClr val="white"/>
                </a:solidFill>
              </a:rPr>
              <a:t>the plan is to complete a CAF, then Emdogain will likely improve your results</a:t>
            </a:r>
          </a:p>
          <a:p>
            <a:endParaRPr lang="en-US" dirty="0" smtClean="0"/>
          </a:p>
          <a:p>
            <a:r>
              <a:rPr lang="en-US" dirty="0" smtClean="0"/>
              <a:t>Verdict is still out on if adding EMD to CT +CAF is worth the cost.</a:t>
            </a:r>
          </a:p>
          <a:p>
            <a:endParaRPr lang="en-US" dirty="0" smtClean="0"/>
          </a:p>
          <a:p>
            <a:r>
              <a:rPr lang="en-US" dirty="0" smtClean="0"/>
              <a:t>There are multiple case reports of great success with the technique as well as expert opinions.</a:t>
            </a:r>
          </a:p>
          <a:p>
            <a:pPr lvl="1"/>
            <a:r>
              <a:rPr lang="en-US" dirty="0" smtClean="0"/>
              <a:t>EMD does seem to increase healing time and decrease post op pain</a:t>
            </a:r>
          </a:p>
          <a:p>
            <a:pPr lvl="1"/>
            <a:r>
              <a:rPr lang="en-US" dirty="0" smtClean="0"/>
              <a:t>The one clinical trial I found showed no significant improvement with emdogain</a:t>
            </a:r>
          </a:p>
        </p:txBody>
      </p:sp>
    </p:spTree>
    <p:extLst>
      <p:ext uri="{BB962C8B-B14F-4D97-AF65-F5344CB8AC3E}">
        <p14:creationId xmlns:p14="http://schemas.microsoft.com/office/powerpoint/2010/main" val="3030939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pic>
        <p:nvPicPr>
          <p:cNvPr id="1027" name="Picture 3" descr="C:\Users\kirkandrachel\Pictures\jop.2015.130674-f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0886"/>
            <a:ext cx="6285372" cy="69070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6248400"/>
            <a:ext cx="9144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2229663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000" dirty="0" smtClean="0"/>
              <a:t>1) </a:t>
            </a:r>
            <a:r>
              <a:rPr lang="en-US" sz="2000" dirty="0"/>
              <a:t>Del Pizzo M, Zucchelli G, Modica F, Villa R, Debernardi C. Coronally advanced ﬂap with or without enamel matrix derivative for root coverage: a 2-year study. J Clin Periodontol 2005; 32: 1181–1187. doi: 10.1111/j.1600-051X.2005.00831.x. r Blackwell Munksgaard, 2005.</a:t>
            </a:r>
          </a:p>
          <a:p>
            <a:pPr marL="137160" indent="0">
              <a:buNone/>
            </a:pPr>
            <a:r>
              <a:rPr lang="en-US" sz="2000" dirty="0" smtClean="0"/>
              <a:t>(2)</a:t>
            </a:r>
            <a:r>
              <a:rPr lang="en-US" sz="2000" u="sng" dirty="0">
                <a:hlinkClick r:id="rId2"/>
              </a:rPr>
              <a:t> Chambrone L</a:t>
            </a:r>
            <a:r>
              <a:rPr lang="en-US" sz="2000" baseline="30000" dirty="0"/>
              <a:t>1</a:t>
            </a:r>
            <a:r>
              <a:rPr lang="en-US" sz="2000" dirty="0"/>
              <a:t>, </a:t>
            </a:r>
            <a:r>
              <a:rPr lang="en-US" sz="2000" u="sng" dirty="0">
                <a:hlinkClick r:id="rId3"/>
              </a:rPr>
              <a:t>Tatakis DN</a:t>
            </a:r>
            <a:r>
              <a:rPr lang="en-US" sz="2000" dirty="0"/>
              <a:t>.</a:t>
            </a:r>
            <a:r>
              <a:rPr lang="en-US" sz="2000" b="1" dirty="0"/>
              <a:t> Periodontal soft tissue root coverage procedures: a systematic review from the AAP Regeneration </a:t>
            </a:r>
            <a:r>
              <a:rPr lang="en-US" sz="2000" b="1" dirty="0" smtClean="0"/>
              <a:t>Workshop. </a:t>
            </a:r>
            <a:r>
              <a:rPr lang="en-US" sz="2000" u="sng" dirty="0" smtClean="0">
                <a:hlinkClick r:id="rId4" tooltip="Journal of periodontology."/>
              </a:rPr>
              <a:t>J </a:t>
            </a:r>
            <a:r>
              <a:rPr lang="en-US" sz="2000" u="sng" dirty="0">
                <a:hlinkClick r:id="rId4" tooltip="Journal of periodontology."/>
              </a:rPr>
              <a:t>Periodontol.</a:t>
            </a:r>
            <a:r>
              <a:rPr lang="en-US" sz="2000" dirty="0"/>
              <a:t> 2015 Feb;86(2 Suppl):S8-51. doi: </a:t>
            </a:r>
            <a:r>
              <a:rPr lang="en-US" sz="2000" dirty="0" smtClean="0"/>
              <a:t>10.1902/jop.2015.130674</a:t>
            </a:r>
          </a:p>
          <a:p>
            <a:pPr marL="137160" indent="0">
              <a:buNone/>
            </a:pPr>
            <a:r>
              <a:rPr lang="en-US" sz="2000" dirty="0" smtClean="0"/>
              <a:t>(3) </a:t>
            </a:r>
            <a:r>
              <a:rPr lang="en-US" sz="2000" dirty="0"/>
              <a:t>Rasperini G, Roccuzzo M, Francetti L, Acunzo R, Consonni D, Silvestri M. Subepithelial connective tissue graft for treatment of gingival recessions with and without enamel matrix derivative: A multicenter, randomized controlled clinical trial. </a:t>
            </a:r>
            <a:r>
              <a:rPr lang="en-US" sz="2000" i="1" dirty="0"/>
              <a:t>Int J Periodontics Restorative Dent</a:t>
            </a:r>
            <a:r>
              <a:rPr lang="en-US" sz="2000" dirty="0"/>
              <a:t> 2011;31:133-139</a:t>
            </a:r>
          </a:p>
        </p:txBody>
      </p:sp>
    </p:spTree>
    <p:extLst>
      <p:ext uri="{BB962C8B-B14F-4D97-AF65-F5344CB8AC3E}">
        <p14:creationId xmlns:p14="http://schemas.microsoft.com/office/powerpoint/2010/main" val="4223595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smtClean="0"/>
              <a:t>(</a:t>
            </a:r>
            <a:r>
              <a:rPr lang="en-US" dirty="0"/>
              <a:t>4) Berlucchi I, Francetti L, Del Fabbro M, Testori T, Weinstein RL. Enamel matrix proteins (Emdogain) in combination with coronally advanced flap or subepithelial connective tissue graft in the treatment of shallow gingival recessions. </a:t>
            </a:r>
            <a:r>
              <a:rPr lang="en-US" i="1" dirty="0"/>
              <a:t>Int J Periodontics Restorative Dent</a:t>
            </a:r>
            <a:r>
              <a:rPr lang="en-US" dirty="0"/>
              <a:t> 2002;22:583-593</a:t>
            </a:r>
          </a:p>
        </p:txBody>
      </p:sp>
    </p:spTree>
    <p:extLst>
      <p:ext uri="{BB962C8B-B14F-4D97-AF65-F5344CB8AC3E}">
        <p14:creationId xmlns:p14="http://schemas.microsoft.com/office/powerpoint/2010/main" val="309792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0"/>
            <a:ext cx="8275395" cy="4197350"/>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161114"/>
            <a:ext cx="914400" cy="119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78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76400"/>
            <a:ext cx="6172201" cy="4553713"/>
          </a:xfr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161114"/>
            <a:ext cx="914400" cy="119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67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ROOT COVERAGE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CORONALLY ADVANCED FLAP (CAF)</a:t>
            </a:r>
          </a:p>
          <a:p>
            <a:r>
              <a:rPr lang="en-US" dirty="0" smtClean="0"/>
              <a:t>SUBEPITHELIAL CONNECTIVE TISSUE GRAFT </a:t>
            </a:r>
            <a:r>
              <a:rPr lang="en-US" dirty="0" smtClean="0"/>
              <a:t>(CT)+ </a:t>
            </a:r>
            <a:r>
              <a:rPr lang="en-US" dirty="0" smtClean="0"/>
              <a:t>CAF</a:t>
            </a:r>
          </a:p>
          <a:p>
            <a:r>
              <a:rPr lang="en-US" dirty="0" smtClean="0"/>
              <a:t>CORONALLY ADVANCED FLAP + EMD </a:t>
            </a:r>
          </a:p>
          <a:p>
            <a:pPr lvl="1"/>
            <a:r>
              <a:rPr lang="en-US" sz="1800" dirty="0"/>
              <a:t>(ENAMEL MATRIX DERIVATIVE PROTIEN, I.E. </a:t>
            </a:r>
            <a:r>
              <a:rPr lang="en-US" sz="1800" dirty="0" smtClean="0"/>
              <a:t>EMDOGAIN</a:t>
            </a:r>
            <a:r>
              <a:rPr lang="en-US" dirty="0" smtClean="0"/>
              <a:t>	</a:t>
            </a:r>
            <a:endParaRPr lang="en-US" sz="1400" dirty="0" smtClean="0"/>
          </a:p>
          <a:p>
            <a:r>
              <a:rPr lang="en-US" dirty="0" smtClean="0"/>
              <a:t>CAF + CT GRAFT + EMD</a:t>
            </a:r>
          </a:p>
          <a:p>
            <a:r>
              <a:rPr lang="en-US" dirty="0"/>
              <a:t>CAF + ACELLULAR DERMAL </a:t>
            </a:r>
            <a:r>
              <a:rPr lang="en-US" dirty="0" smtClean="0"/>
              <a:t>MATRIX (ADMG)</a:t>
            </a:r>
            <a:endParaRPr lang="en-US" dirty="0"/>
          </a:p>
          <a:p>
            <a:pPr lvl="1"/>
            <a:r>
              <a:rPr lang="en-US" sz="1800" dirty="0"/>
              <a:t>i.e. ALLODERM OR DERMIS</a:t>
            </a:r>
          </a:p>
          <a:p>
            <a:pPr marL="137160" indent="0">
              <a:buNone/>
            </a:pPr>
            <a:endParaRPr lang="en-US" dirty="0"/>
          </a:p>
        </p:txBody>
      </p:sp>
    </p:spTree>
    <p:extLst>
      <p:ext uri="{BB962C8B-B14F-4D97-AF65-F5344CB8AC3E}">
        <p14:creationId xmlns:p14="http://schemas.microsoft.com/office/powerpoint/2010/main" val="387645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CORONALLY ADVANCED FLAP (CAF</a:t>
            </a:r>
            <a:r>
              <a:rPr lang="en-US" dirty="0" smtClean="0"/>
              <a:t>) (1)</a:t>
            </a:r>
            <a:endParaRPr lang="en-US" dirty="0"/>
          </a:p>
        </p:txBody>
      </p:sp>
      <p:sp>
        <p:nvSpPr>
          <p:cNvPr id="3" name="Content Placeholder 2"/>
          <p:cNvSpPr>
            <a:spLocks noGrp="1"/>
          </p:cNvSpPr>
          <p:nvPr>
            <p:ph idx="1"/>
          </p:nvPr>
        </p:nvSpPr>
        <p:spPr/>
        <p:txBody>
          <a:bodyPr>
            <a:normAutofit fontScale="92500" lnSpcReduction="20000"/>
          </a:bodyPr>
          <a:lstStyle/>
          <a:p>
            <a:r>
              <a:rPr lang="en-US" dirty="0"/>
              <a:t>trapezoidal ﬂap</a:t>
            </a:r>
          </a:p>
          <a:p>
            <a:r>
              <a:rPr lang="en-US" dirty="0"/>
              <a:t>divergent, oblique releasing incisions </a:t>
            </a:r>
          </a:p>
          <a:p>
            <a:r>
              <a:rPr lang="en-US" dirty="0"/>
              <a:t>Split – full – split thickness flap</a:t>
            </a:r>
          </a:p>
          <a:p>
            <a:pPr lvl="1"/>
            <a:r>
              <a:rPr lang="en-US" dirty="0"/>
              <a:t>Split through papilla, full thickness flap as far as depth of recession, release periosteum = </a:t>
            </a:r>
            <a:r>
              <a:rPr lang="en-US" dirty="0" smtClean="0"/>
              <a:t>split thickness flap (tension free flap)</a:t>
            </a:r>
            <a:endParaRPr lang="en-US" dirty="0"/>
          </a:p>
          <a:p>
            <a:r>
              <a:rPr lang="en-US" dirty="0"/>
              <a:t>De-epithelialize papilla</a:t>
            </a:r>
          </a:p>
          <a:p>
            <a:r>
              <a:rPr lang="en-US" dirty="0"/>
              <a:t>Plain root surface</a:t>
            </a:r>
          </a:p>
          <a:p>
            <a:r>
              <a:rPr lang="en-US" dirty="0"/>
              <a:t>Can treat root with tetracycline or ( 24% EDTA in this case)</a:t>
            </a:r>
          </a:p>
          <a:p>
            <a:r>
              <a:rPr lang="en-US" dirty="0" smtClean="0"/>
              <a:t>Position </a:t>
            </a:r>
            <a:r>
              <a:rPr lang="en-US" dirty="0"/>
              <a:t>flap slightly coronal to CEJ – suture of choice </a:t>
            </a:r>
            <a:r>
              <a:rPr lang="en-US" dirty="0" smtClean="0"/>
              <a:t>(</a:t>
            </a:r>
            <a:r>
              <a:rPr lang="en-US" dirty="0" smtClean="0"/>
              <a:t>vicryl</a:t>
            </a:r>
            <a:r>
              <a:rPr lang="en-US" dirty="0" smtClean="0"/>
              <a:t> </a:t>
            </a:r>
            <a:r>
              <a:rPr lang="en-US" dirty="0"/>
              <a:t>in this case) </a:t>
            </a:r>
          </a:p>
          <a:p>
            <a:endParaRPr lang="en-US" dirty="0"/>
          </a:p>
        </p:txBody>
      </p:sp>
    </p:spTree>
    <p:extLst>
      <p:ext uri="{BB962C8B-B14F-4D97-AF65-F5344CB8AC3E}">
        <p14:creationId xmlns:p14="http://schemas.microsoft.com/office/powerpoint/2010/main" val="41225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05000"/>
            <a:ext cx="8475731" cy="3056400"/>
          </a:xfrm>
        </p:spPr>
      </p:pic>
    </p:spTree>
    <p:extLst>
      <p:ext uri="{BB962C8B-B14F-4D97-AF65-F5344CB8AC3E}">
        <p14:creationId xmlns:p14="http://schemas.microsoft.com/office/powerpoint/2010/main" val="292434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PROCEDURES USED IN CONJUNCTION WITH CAF</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2400" dirty="0"/>
              <a:t>ADD CONNECTIVE TISSUE</a:t>
            </a:r>
          </a:p>
          <a:p>
            <a:pPr lvl="1"/>
            <a:r>
              <a:rPr lang="en-US" sz="2000" dirty="0"/>
              <a:t>Harvest CT from patients palate and suture donor tissue with resorbable sutures to cover the exposed root. Then displace flap coronally and suture. </a:t>
            </a:r>
          </a:p>
          <a:p>
            <a:endParaRPr lang="en-US" dirty="0" smtClean="0"/>
          </a:p>
          <a:p>
            <a:endParaRPr lang="en-US" dirty="0"/>
          </a:p>
          <a:p>
            <a:endParaRPr lang="en-US" sz="2400" dirty="0" smtClean="0"/>
          </a:p>
          <a:p>
            <a:r>
              <a:rPr lang="en-US" sz="2400" dirty="0" smtClean="0"/>
              <a:t>ADD </a:t>
            </a:r>
            <a:r>
              <a:rPr lang="en-US" sz="2400" dirty="0"/>
              <a:t>EMD –</a:t>
            </a:r>
          </a:p>
          <a:p>
            <a:pPr lvl="1"/>
            <a:r>
              <a:rPr lang="en-US" sz="2000" dirty="0"/>
              <a:t>PRIOR TO SUTURING FLAP CORONALLY </a:t>
            </a:r>
          </a:p>
          <a:p>
            <a:pPr lvl="2"/>
            <a:r>
              <a:rPr lang="en-US" sz="2000" dirty="0"/>
              <a:t>place EMDOGAIN on root let dry 2 min </a:t>
            </a:r>
          </a:p>
          <a:p>
            <a:pPr lvl="1"/>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757" y="3276600"/>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3429000"/>
            <a:ext cx="1828800" cy="381000"/>
          </a:xfrm>
          <a:prstGeom prst="rect">
            <a:avLst/>
          </a:prstGeom>
          <a:noFill/>
        </p:spPr>
        <p:txBody>
          <a:bodyPr wrap="square" rtlCol="0">
            <a:spAutoFit/>
          </a:bodyPr>
          <a:lstStyle/>
          <a:p>
            <a:r>
              <a:rPr lang="en-US" dirty="0" smtClean="0"/>
              <a:t>Dr. Smart</a:t>
            </a:r>
            <a:endParaRPr lang="en-US" dirty="0"/>
          </a:p>
        </p:txBody>
      </p:sp>
    </p:spTree>
    <p:extLst>
      <p:ext uri="{BB962C8B-B14F-4D97-AF65-F5344CB8AC3E}">
        <p14:creationId xmlns:p14="http://schemas.microsoft.com/office/powerpoint/2010/main" val="3314479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EMD</a:t>
            </a:r>
            <a:endParaRPr lang="en-US" dirty="0"/>
          </a:p>
        </p:txBody>
      </p:sp>
      <p:sp>
        <p:nvSpPr>
          <p:cNvPr id="3" name="Content Placeholder 2"/>
          <p:cNvSpPr>
            <a:spLocks noGrp="1"/>
          </p:cNvSpPr>
          <p:nvPr>
            <p:ph idx="1"/>
          </p:nvPr>
        </p:nvSpPr>
        <p:spPr/>
        <p:txBody>
          <a:bodyPr/>
          <a:lstStyle/>
          <a:p>
            <a:r>
              <a:rPr lang="en-US" dirty="0"/>
              <a:t>Enamel Matrix Derivative (EMD) </a:t>
            </a:r>
            <a:endParaRPr lang="en-US" dirty="0" smtClean="0"/>
          </a:p>
          <a:p>
            <a:endParaRPr lang="en-US" dirty="0"/>
          </a:p>
          <a:p>
            <a:pPr lvl="1"/>
            <a:r>
              <a:rPr lang="en-US" dirty="0"/>
              <a:t>is an extract of enamel matrix that contains amelogenins of various molecular weights</a:t>
            </a:r>
            <a:r>
              <a:rPr lang="en-US" dirty="0" smtClean="0"/>
              <a:t>.</a:t>
            </a:r>
          </a:p>
          <a:p>
            <a:pPr marL="585216" lvl="1" indent="0">
              <a:buNone/>
            </a:pPr>
            <a:endParaRPr lang="en-US" dirty="0"/>
          </a:p>
          <a:p>
            <a:pPr lvl="2"/>
            <a:r>
              <a:rPr lang="en-US" dirty="0" smtClean="0"/>
              <a:t>Amelogenins</a:t>
            </a:r>
            <a:r>
              <a:rPr lang="en-US" dirty="0"/>
              <a:t> </a:t>
            </a:r>
            <a:r>
              <a:rPr lang="en-US" dirty="0" smtClean="0"/>
              <a:t>are proteins that promote amelogenesis = the formation of enamel   </a:t>
            </a:r>
            <a:endParaRPr lang="en-US" dirty="0"/>
          </a:p>
          <a:p>
            <a:r>
              <a:rPr lang="en-US" dirty="0" smtClean="0"/>
              <a:t>Most commonly used is the product from Strauman = Emdogain</a:t>
            </a:r>
          </a:p>
          <a:p>
            <a:endParaRPr lang="en-US" dirty="0"/>
          </a:p>
        </p:txBody>
      </p:sp>
    </p:spTree>
    <p:extLst>
      <p:ext uri="{BB962C8B-B14F-4D97-AF65-F5344CB8AC3E}">
        <p14:creationId xmlns:p14="http://schemas.microsoft.com/office/powerpoint/2010/main" val="4037189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2639</TotalTime>
  <Words>1235</Words>
  <Application>Microsoft Office PowerPoint</Application>
  <PresentationFormat>On-screen Show (4:3)</PresentationFormat>
  <Paragraphs>159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Comparison of root coverage techniques</vt:lpstr>
      <vt:lpstr>PowerPoint Presentation</vt:lpstr>
      <vt:lpstr>CLASSIFICATION</vt:lpstr>
      <vt:lpstr>CLASSIFICATION</vt:lpstr>
      <vt:lpstr>PROCEDURES FOR ROOT COVERAGE</vt:lpstr>
      <vt:lpstr>CORONALLY ADVANCED FLAP (CAF) (1)</vt:lpstr>
      <vt:lpstr>CAF</vt:lpstr>
      <vt:lpstr>OTHER PROCEDURES USED IN CONJUNCTION WITH CAF</vt:lpstr>
      <vt:lpstr>What is EMD</vt:lpstr>
      <vt:lpstr>Emdogain</vt:lpstr>
      <vt:lpstr>OTHER PROCEDURES USED IN CONJUNCTION WITH CAF</vt:lpstr>
      <vt:lpstr>What does the research say?</vt:lpstr>
      <vt:lpstr>Chambrone L 2015 (2)</vt:lpstr>
      <vt:lpstr>Chambrone L 2015 (2)</vt:lpstr>
      <vt:lpstr>The Break Down</vt:lpstr>
      <vt:lpstr>What does the research say cont.(2)</vt:lpstr>
      <vt:lpstr>What about EMD + CT + CAF?</vt:lpstr>
      <vt:lpstr>What about EMD + CT + CAF?</vt:lpstr>
      <vt:lpstr>Trends I noticed reading articles</vt:lpstr>
      <vt:lpstr>Trends I noticed reading articles</vt:lpstr>
      <vt:lpstr>Summary</vt:lpstr>
      <vt:lpstr>Summary</vt:lpstr>
      <vt:lpstr>Summary continued</vt:lpstr>
      <vt:lpstr>Decision Tree</vt:lpstr>
      <vt:lpstr>REFERENCES</vt:lpstr>
      <vt:lpstr>REFERENCES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kirkandrachel</dc:creator>
  <cp:lastModifiedBy>user</cp:lastModifiedBy>
  <cp:revision>30</cp:revision>
  <dcterms:created xsi:type="dcterms:W3CDTF">2016-11-12T21:48:43Z</dcterms:created>
  <dcterms:modified xsi:type="dcterms:W3CDTF">2016-11-18T15:30:24Z</dcterms:modified>
</cp:coreProperties>
</file>