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0"/>
  </p:notesMasterIdLst>
  <p:sldIdLst>
    <p:sldId id="256" r:id="rId2"/>
    <p:sldId id="257" r:id="rId3"/>
    <p:sldId id="258" r:id="rId4"/>
    <p:sldId id="259" r:id="rId5"/>
    <p:sldId id="299" r:id="rId6"/>
    <p:sldId id="304" r:id="rId7"/>
    <p:sldId id="289" r:id="rId8"/>
    <p:sldId id="274" r:id="rId9"/>
    <p:sldId id="264" r:id="rId10"/>
    <p:sldId id="265" r:id="rId11"/>
    <p:sldId id="267" r:id="rId12"/>
    <p:sldId id="268" r:id="rId13"/>
    <p:sldId id="263" r:id="rId14"/>
    <p:sldId id="262" r:id="rId15"/>
    <p:sldId id="269" r:id="rId16"/>
    <p:sldId id="270" r:id="rId17"/>
    <p:sldId id="271" r:id="rId18"/>
    <p:sldId id="272" r:id="rId19"/>
    <p:sldId id="273" r:id="rId20"/>
    <p:sldId id="276" r:id="rId21"/>
    <p:sldId id="277" r:id="rId22"/>
    <p:sldId id="300" r:id="rId23"/>
    <p:sldId id="278" r:id="rId24"/>
    <p:sldId id="301" r:id="rId25"/>
    <p:sldId id="279" r:id="rId26"/>
    <p:sldId id="302" r:id="rId27"/>
    <p:sldId id="303" r:id="rId28"/>
    <p:sldId id="298" r:id="rId29"/>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97" autoAdjust="0"/>
    <p:restoredTop sz="91739" autoAdjust="0"/>
  </p:normalViewPr>
  <p:slideViewPr>
    <p:cSldViewPr snapToGrid="0">
      <p:cViewPr varScale="1">
        <p:scale>
          <a:sx n="84" d="100"/>
          <a:sy n="84" d="100"/>
        </p:scale>
        <p:origin x="-726" y="-84"/>
      </p:cViewPr>
      <p:guideLst>
        <p:guide orient="horz" pos="2160"/>
        <p:guide pos="3840"/>
      </p:guideLst>
    </p:cSldViewPr>
  </p:slideViewPr>
  <p:outlineViewPr>
    <p:cViewPr>
      <p:scale>
        <a:sx n="33" d="100"/>
        <a:sy n="33" d="100"/>
      </p:scale>
      <p:origin x="0" y="294"/>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3B4F2FF0-20E4-43AF-B310-D7F49C3D7DD2}" type="datetimeFigureOut">
              <a:rPr lang="en-US" smtClean="0"/>
              <a:t>1/21/2022</a:t>
            </a:fld>
            <a:endParaRPr lang="en-US"/>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30575"/>
            <a:ext cx="7435850" cy="3154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7975"/>
            <a:ext cx="4029075" cy="3508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6657975"/>
            <a:ext cx="4029075" cy="350838"/>
          </a:xfrm>
          <a:prstGeom prst="rect">
            <a:avLst/>
          </a:prstGeom>
        </p:spPr>
        <p:txBody>
          <a:bodyPr vert="horz" lIns="91440" tIns="45720" rIns="91440" bIns="45720" rtlCol="0" anchor="b"/>
          <a:lstStyle>
            <a:lvl1pPr algn="r">
              <a:defRPr sz="1200"/>
            </a:lvl1pPr>
          </a:lstStyle>
          <a:p>
            <a:fld id="{409D6044-FD77-48C9-92DA-0381E9A55A2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about selective removal without a second visit?</a:t>
            </a:r>
          </a:p>
          <a:p>
            <a:pPr lvl="3"/>
            <a:r>
              <a:rPr lang="en-US" dirty="0" smtClean="0"/>
              <a:t>Single visit does slightly better in the studies.</a:t>
            </a:r>
            <a:r>
              <a:rPr lang="en-US" baseline="30000" dirty="0" smtClean="0"/>
              <a:t>4</a:t>
            </a:r>
            <a:r>
              <a:rPr lang="en-US" dirty="0" smtClean="0"/>
              <a:t> Maybe because initial decay was not as extensive?</a:t>
            </a:r>
          </a:p>
          <a:p>
            <a:endParaRPr lang="en-US" dirty="0"/>
          </a:p>
        </p:txBody>
      </p:sp>
      <p:sp>
        <p:nvSpPr>
          <p:cNvPr id="4" name="Slide Number Placeholder 3"/>
          <p:cNvSpPr>
            <a:spLocks noGrp="1"/>
          </p:cNvSpPr>
          <p:nvPr>
            <p:ph type="sldNum" sz="quarter" idx="10"/>
          </p:nvPr>
        </p:nvSpPr>
        <p:spPr/>
        <p:txBody>
          <a:bodyPr/>
          <a:lstStyle/>
          <a:p>
            <a:fld id="{409D6044-FD77-48C9-92DA-0381E9A55A2F}" type="slidenum">
              <a:rPr lang="en-US" smtClean="0"/>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my</a:t>
            </a:r>
            <a:r>
              <a:rPr lang="en-US" baseline="0" dirty="0" smtClean="0"/>
              <a:t> office, this would probably be </a:t>
            </a:r>
            <a:r>
              <a:rPr lang="en-US" baseline="0" dirty="0" err="1" smtClean="0"/>
              <a:t>pulpotomy</a:t>
            </a:r>
            <a:r>
              <a:rPr lang="en-US" baseline="0" dirty="0" smtClean="0"/>
              <a:t>. Why dink around?</a:t>
            </a:r>
            <a:endParaRPr lang="en-US" dirty="0"/>
          </a:p>
        </p:txBody>
      </p:sp>
      <p:sp>
        <p:nvSpPr>
          <p:cNvPr id="4" name="Slide Number Placeholder 3"/>
          <p:cNvSpPr>
            <a:spLocks noGrp="1"/>
          </p:cNvSpPr>
          <p:nvPr>
            <p:ph type="sldNum" sz="quarter" idx="10"/>
          </p:nvPr>
        </p:nvSpPr>
        <p:spPr/>
        <p:txBody>
          <a:bodyPr/>
          <a:lstStyle/>
          <a:p>
            <a:fld id="{409D6044-FD77-48C9-92DA-0381E9A55A2F}" type="slidenum">
              <a:rPr lang="en-US" smtClean="0"/>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#31 </a:t>
            </a:r>
            <a:r>
              <a:rPr lang="en-US" dirty="0" err="1" smtClean="0"/>
              <a:t>haha</a:t>
            </a:r>
            <a:endParaRPr lang="en-US" dirty="0"/>
          </a:p>
        </p:txBody>
      </p:sp>
      <p:sp>
        <p:nvSpPr>
          <p:cNvPr id="4" name="Slide Number Placeholder 3"/>
          <p:cNvSpPr>
            <a:spLocks noGrp="1"/>
          </p:cNvSpPr>
          <p:nvPr>
            <p:ph type="sldNum" sz="quarter" idx="10"/>
          </p:nvPr>
        </p:nvSpPr>
        <p:spPr/>
        <p:txBody>
          <a:bodyPr/>
          <a:lstStyle/>
          <a:p>
            <a:fld id="{409D6044-FD77-48C9-92DA-0381E9A55A2F}" type="slidenum">
              <a:rPr lang="en-US" smtClean="0"/>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hard to know when you are at good pulp. I’ve never done one of these. When</a:t>
            </a:r>
            <a:r>
              <a:rPr lang="en-US" baseline="0" dirty="0" smtClean="0"/>
              <a:t> in doubt, just do complete </a:t>
            </a:r>
            <a:r>
              <a:rPr lang="en-US" baseline="0" dirty="0" err="1" smtClean="0"/>
              <a:t>pulpotomy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09D6044-FD77-48C9-92DA-0381E9A55A2F}" type="slidenum">
              <a:rPr lang="en-US" smtClean="0"/>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p>
          <a:p>
            <a:r>
              <a:rPr lang="en-US" sz="1200" dirty="0" smtClean="0"/>
              <a:t>I’ve never done this procedure , but it seems technique sensitive- especially in molars. Almost always one-step w/ MTA</a:t>
            </a:r>
          </a:p>
          <a:p>
            <a:endParaRPr lang="en-US" dirty="0"/>
          </a:p>
        </p:txBody>
      </p:sp>
      <p:sp>
        <p:nvSpPr>
          <p:cNvPr id="4" name="Slide Number Placeholder 3"/>
          <p:cNvSpPr>
            <a:spLocks noGrp="1"/>
          </p:cNvSpPr>
          <p:nvPr>
            <p:ph type="sldNum" sz="quarter" idx="10"/>
          </p:nvPr>
        </p:nvSpPr>
        <p:spPr/>
        <p:txBody>
          <a:bodyPr/>
          <a:lstStyle/>
          <a:p>
            <a:fld id="{409D6044-FD77-48C9-92DA-0381E9A55A2F}" type="slidenum">
              <a:rPr lang="en-US" smtClean="0"/>
              <a:t>19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Necrotic lower</a:t>
            </a:r>
            <a:r>
              <a:rPr lang="en-US" baseline="0" dirty="0" smtClean="0"/>
              <a:t> 2</a:t>
            </a:r>
            <a:r>
              <a:rPr lang="en-US" baseline="30000" dirty="0" smtClean="0"/>
              <a:t>nd</a:t>
            </a:r>
            <a:r>
              <a:rPr lang="en-US" baseline="0" dirty="0" smtClean="0"/>
              <a:t> with impacted 3</a:t>
            </a:r>
            <a:r>
              <a:rPr lang="en-US" baseline="30000" dirty="0" smtClean="0"/>
              <a:t>rd</a:t>
            </a:r>
            <a:r>
              <a:rPr lang="en-US" baseline="0" dirty="0" smtClean="0"/>
              <a:t>           Minimum instrumentation and placement of MTA plug with </a:t>
            </a:r>
            <a:r>
              <a:rPr lang="en-US" baseline="0" dirty="0" err="1" smtClean="0"/>
              <a:t>gutta</a:t>
            </a:r>
            <a:r>
              <a:rPr lang="en-US" baseline="0" dirty="0" smtClean="0"/>
              <a:t> </a:t>
            </a:r>
            <a:r>
              <a:rPr lang="en-US" baseline="0" dirty="0" err="1" smtClean="0"/>
              <a:t>percha</a:t>
            </a:r>
            <a:r>
              <a:rPr lang="en-US" baseline="0" dirty="0" smtClean="0"/>
              <a:t>/small </a:t>
            </a:r>
            <a:r>
              <a:rPr lang="en-US" baseline="0" dirty="0" err="1" smtClean="0"/>
              <a:t>endo</a:t>
            </a:r>
            <a:r>
              <a:rPr lang="en-US" baseline="0" dirty="0" smtClean="0"/>
              <a:t> </a:t>
            </a:r>
            <a:r>
              <a:rPr lang="en-US" baseline="0" dirty="0" err="1" smtClean="0"/>
              <a:t>plugger</a:t>
            </a:r>
            <a:r>
              <a:rPr lang="en-US" baseline="0" dirty="0" smtClean="0"/>
              <a:t>    Backfill </a:t>
            </a:r>
            <a:r>
              <a:rPr lang="en-US" baseline="0" dirty="0" err="1" smtClean="0"/>
              <a:t>gp</a:t>
            </a:r>
            <a:endParaRPr lang="en-US" dirty="0"/>
          </a:p>
        </p:txBody>
      </p:sp>
      <p:sp>
        <p:nvSpPr>
          <p:cNvPr id="4" name="Slide Number Placeholder 3"/>
          <p:cNvSpPr>
            <a:spLocks noGrp="1"/>
          </p:cNvSpPr>
          <p:nvPr>
            <p:ph type="sldNum" sz="quarter" idx="10"/>
          </p:nvPr>
        </p:nvSpPr>
        <p:spPr/>
        <p:txBody>
          <a:bodyPr/>
          <a:lstStyle/>
          <a:p>
            <a:fld id="{409D6044-FD77-48C9-92DA-0381E9A55A2F}" type="slidenum">
              <a:rPr lang="en-US" smtClean="0"/>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a:t>
            </a:r>
            <a:r>
              <a:rPr lang="en-US" baseline="0" dirty="0" err="1" smtClean="0"/>
              <a:t>Preop</a:t>
            </a:r>
            <a:r>
              <a:rPr lang="en-US" baseline="0" dirty="0" smtClean="0"/>
              <a:t>- they opened, cleaned, and placed TAP           B-G=visit 2.  TAP; Vital tissue; blood clot; MTA; Final restoration       H-I= Visit 3.  Grey tooth, but good apex</a:t>
            </a:r>
            <a:endParaRPr lang="en-US" dirty="0"/>
          </a:p>
        </p:txBody>
      </p:sp>
      <p:sp>
        <p:nvSpPr>
          <p:cNvPr id="4" name="Slide Number Placeholder 3"/>
          <p:cNvSpPr>
            <a:spLocks noGrp="1"/>
          </p:cNvSpPr>
          <p:nvPr>
            <p:ph type="sldNum" sz="quarter" idx="10"/>
          </p:nvPr>
        </p:nvSpPr>
        <p:spPr/>
        <p:txBody>
          <a:bodyPr/>
          <a:lstStyle/>
          <a:p>
            <a:fld id="{409D6044-FD77-48C9-92DA-0381E9A55A2F}" type="slidenum">
              <a:rPr lang="en-US" smtClean="0"/>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EFA99FB-5674-4BC5-949F-8D45EC167511}"/>
              </a:ext>
            </a:extLst>
          </p:cNvPr>
          <p:cNvSpPr>
            <a:spLocks noGrp="1"/>
          </p:cNvSpPr>
          <p:nvPr>
            <p:ph type="dt" sz="half" idx="10"/>
          </p:nvPr>
        </p:nvSpPr>
        <p:spPr/>
        <p:txBody>
          <a:bodyPr/>
          <a:lstStyle/>
          <a:p>
            <a:fld id="{76969C88-B244-455D-A017-012B25B1ACDD}" type="datetimeFigureOut">
              <a:rPr lang="en-US" smtClean="0"/>
              <a:pPr/>
              <a:t>1/21/2022</a:t>
            </a:fld>
            <a:endParaRPr lang="en-US"/>
          </a:p>
        </p:txBody>
      </p:sp>
      <p:sp>
        <p:nvSpPr>
          <p:cNvPr id="5" name="Footer Placeholder 4">
            <a:extLst>
              <a:ext uri="{FF2B5EF4-FFF2-40B4-BE49-F238E27FC236}">
                <a16:creationId xmlns:a16="http://schemas.microsoft.com/office/drawing/2014/main" xmlns=""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F05E934-32B6-44B1-9622-67F30BDA3F3A}"/>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xmlns="" val="2907523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CAC2BB8-59E0-4EB2-B3BE-59D8641EE133}"/>
              </a:ext>
            </a:extLst>
          </p:cNvPr>
          <p:cNvSpPr>
            <a:spLocks noGrp="1"/>
          </p:cNvSpPr>
          <p:nvPr>
            <p:ph type="dt" sz="half" idx="10"/>
          </p:nvPr>
        </p:nvSpPr>
        <p:spPr/>
        <p:txBody>
          <a:bodyPr/>
          <a:lstStyle/>
          <a:p>
            <a:fld id="{76969C88-B244-455D-A017-012B25B1ACDD}" type="datetimeFigureOut">
              <a:rPr lang="en-US" smtClean="0"/>
              <a:pPr/>
              <a:t>1/21/2022</a:t>
            </a:fld>
            <a:endParaRPr lang="en-US"/>
          </a:p>
        </p:txBody>
      </p:sp>
      <p:sp>
        <p:nvSpPr>
          <p:cNvPr id="5" name="Footer Placeholder 4">
            <a:extLst>
              <a:ext uri="{FF2B5EF4-FFF2-40B4-BE49-F238E27FC236}">
                <a16:creationId xmlns:a16="http://schemas.microsoft.com/office/drawing/2014/main" xmlns=""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7FE7C03-68D3-445E-A5A2-8A935CFC977E}"/>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xmlns="" val="2455836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A961CC7-F5B1-464A-8127-60645FB21081}"/>
              </a:ext>
            </a:extLst>
          </p:cNvPr>
          <p:cNvSpPr>
            <a:spLocks noGrp="1"/>
          </p:cNvSpPr>
          <p:nvPr>
            <p:ph type="dt" sz="half" idx="10"/>
          </p:nvPr>
        </p:nvSpPr>
        <p:spPr/>
        <p:txBody>
          <a:bodyPr/>
          <a:lstStyle/>
          <a:p>
            <a:fld id="{76969C88-B244-455D-A017-012B25B1ACDD}" type="datetimeFigureOut">
              <a:rPr lang="en-US" smtClean="0"/>
              <a:pPr/>
              <a:t>1/21/2022</a:t>
            </a:fld>
            <a:endParaRPr lang="en-US"/>
          </a:p>
        </p:txBody>
      </p:sp>
      <p:sp>
        <p:nvSpPr>
          <p:cNvPr id="5" name="Footer Placeholder 4">
            <a:extLst>
              <a:ext uri="{FF2B5EF4-FFF2-40B4-BE49-F238E27FC236}">
                <a16:creationId xmlns:a16="http://schemas.microsoft.com/office/drawing/2014/main" xmlns=""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E707151-541F-4104-B989-83A9DCA6E616}"/>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xmlns="" val="395563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ECDB9DB-9E62-4292-915C-1DD4134740DB}"/>
              </a:ext>
            </a:extLst>
          </p:cNvPr>
          <p:cNvSpPr>
            <a:spLocks noGrp="1"/>
          </p:cNvSpPr>
          <p:nvPr>
            <p:ph type="dt" sz="half" idx="10"/>
          </p:nvPr>
        </p:nvSpPr>
        <p:spPr/>
        <p:txBody>
          <a:bodyPr/>
          <a:lstStyle/>
          <a:p>
            <a:fld id="{76969C88-B244-455D-A017-012B25B1ACDD}" type="datetimeFigureOut">
              <a:rPr lang="en-US" smtClean="0"/>
              <a:pPr/>
              <a:t>1/21/2022</a:t>
            </a:fld>
            <a:endParaRPr lang="en-US"/>
          </a:p>
        </p:txBody>
      </p:sp>
      <p:sp>
        <p:nvSpPr>
          <p:cNvPr id="5" name="Footer Placeholder 4">
            <a:extLst>
              <a:ext uri="{FF2B5EF4-FFF2-40B4-BE49-F238E27FC236}">
                <a16:creationId xmlns:a16="http://schemas.microsoft.com/office/drawing/2014/main" xmlns=""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C92EE8A-96DF-4D7D-B434-778324756D04}"/>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xmlns="" val="766851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EC43B56-4DC7-490B-AEFD-55ED1ECFF82E}"/>
              </a:ext>
            </a:extLst>
          </p:cNvPr>
          <p:cNvSpPr>
            <a:spLocks noGrp="1"/>
          </p:cNvSpPr>
          <p:nvPr>
            <p:ph type="dt" sz="half" idx="10"/>
          </p:nvPr>
        </p:nvSpPr>
        <p:spPr/>
        <p:txBody>
          <a:bodyPr/>
          <a:lstStyle/>
          <a:p>
            <a:fld id="{76969C88-B244-455D-A017-012B25B1ACDD}" type="datetimeFigureOut">
              <a:rPr lang="en-US" smtClean="0"/>
              <a:pPr/>
              <a:t>1/21/2022</a:t>
            </a:fld>
            <a:endParaRPr lang="en-US"/>
          </a:p>
        </p:txBody>
      </p:sp>
      <p:sp>
        <p:nvSpPr>
          <p:cNvPr id="5" name="Footer Placeholder 4">
            <a:extLst>
              <a:ext uri="{FF2B5EF4-FFF2-40B4-BE49-F238E27FC236}">
                <a16:creationId xmlns:a16="http://schemas.microsoft.com/office/drawing/2014/main" xmlns=""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4F43D49-23F8-4C4B-9C30-EDC030EE6F7E}"/>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xmlns="" val="3274421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BED84EB-AF90-4F19-A376-0FE5E50F9EA5}"/>
              </a:ext>
            </a:extLst>
          </p:cNvPr>
          <p:cNvSpPr>
            <a:spLocks noGrp="1"/>
          </p:cNvSpPr>
          <p:nvPr>
            <p:ph type="dt" sz="half" idx="10"/>
          </p:nvPr>
        </p:nvSpPr>
        <p:spPr/>
        <p:txBody>
          <a:bodyPr/>
          <a:lstStyle/>
          <a:p>
            <a:fld id="{76969C88-B244-455D-A017-012B25B1ACDD}" type="datetimeFigureOut">
              <a:rPr lang="en-US" smtClean="0"/>
              <a:pPr/>
              <a:t>1/21/2022</a:t>
            </a:fld>
            <a:endParaRPr lang="en-US"/>
          </a:p>
        </p:txBody>
      </p:sp>
      <p:sp>
        <p:nvSpPr>
          <p:cNvPr id="6" name="Footer Placeholder 5">
            <a:extLst>
              <a:ext uri="{FF2B5EF4-FFF2-40B4-BE49-F238E27FC236}">
                <a16:creationId xmlns:a16="http://schemas.microsoft.com/office/drawing/2014/main" xmlns=""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7221A83-6D60-45F0-9173-5F6D2438BC36}"/>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xmlns="" val="1414482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80BEC63-51D3-4C70-B804-BE9EF765AD21}"/>
              </a:ext>
            </a:extLst>
          </p:cNvPr>
          <p:cNvSpPr>
            <a:spLocks noGrp="1"/>
          </p:cNvSpPr>
          <p:nvPr>
            <p:ph type="dt" sz="half" idx="10"/>
          </p:nvPr>
        </p:nvSpPr>
        <p:spPr/>
        <p:txBody>
          <a:bodyPr/>
          <a:lstStyle/>
          <a:p>
            <a:fld id="{76969C88-B244-455D-A017-012B25B1ACDD}" type="datetimeFigureOut">
              <a:rPr lang="en-US" smtClean="0"/>
              <a:pPr/>
              <a:t>1/21/2022</a:t>
            </a:fld>
            <a:endParaRPr lang="en-US"/>
          </a:p>
        </p:txBody>
      </p:sp>
      <p:sp>
        <p:nvSpPr>
          <p:cNvPr id="8" name="Footer Placeholder 7">
            <a:extLst>
              <a:ext uri="{FF2B5EF4-FFF2-40B4-BE49-F238E27FC236}">
                <a16:creationId xmlns:a16="http://schemas.microsoft.com/office/drawing/2014/main" xmlns=""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EFA5918-109D-4342-84C0-9774A52C9E78}"/>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xmlns="" val="30414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FF739AE-8101-4C18-8CF3-911BDF3978A8}"/>
              </a:ext>
            </a:extLst>
          </p:cNvPr>
          <p:cNvSpPr>
            <a:spLocks noGrp="1"/>
          </p:cNvSpPr>
          <p:nvPr>
            <p:ph type="dt" sz="half" idx="10"/>
          </p:nvPr>
        </p:nvSpPr>
        <p:spPr/>
        <p:txBody>
          <a:bodyPr/>
          <a:lstStyle/>
          <a:p>
            <a:fld id="{76969C88-B244-455D-A017-012B25B1ACDD}" type="datetimeFigureOut">
              <a:rPr lang="en-US" smtClean="0"/>
              <a:pPr/>
              <a:t>1/21/2022</a:t>
            </a:fld>
            <a:endParaRPr lang="en-US"/>
          </a:p>
        </p:txBody>
      </p:sp>
      <p:sp>
        <p:nvSpPr>
          <p:cNvPr id="4" name="Footer Placeholder 3">
            <a:extLst>
              <a:ext uri="{FF2B5EF4-FFF2-40B4-BE49-F238E27FC236}">
                <a16:creationId xmlns:a16="http://schemas.microsoft.com/office/drawing/2014/main" xmlns=""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B38A2C9-E93B-4F0A-A021-9E3AEBC3FA88}"/>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xmlns="" val="127361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00AE8D9-9B42-438E-ADA6-CCFE45788460}"/>
              </a:ext>
            </a:extLst>
          </p:cNvPr>
          <p:cNvSpPr>
            <a:spLocks noGrp="1"/>
          </p:cNvSpPr>
          <p:nvPr>
            <p:ph type="dt" sz="half" idx="10"/>
          </p:nvPr>
        </p:nvSpPr>
        <p:spPr/>
        <p:txBody>
          <a:bodyPr/>
          <a:lstStyle/>
          <a:p>
            <a:fld id="{76969C88-B244-455D-A017-012B25B1ACDD}" type="datetimeFigureOut">
              <a:rPr lang="en-US" smtClean="0"/>
              <a:pPr/>
              <a:t>1/21/2022</a:t>
            </a:fld>
            <a:endParaRPr lang="en-US"/>
          </a:p>
        </p:txBody>
      </p:sp>
      <p:sp>
        <p:nvSpPr>
          <p:cNvPr id="3" name="Footer Placeholder 2">
            <a:extLst>
              <a:ext uri="{FF2B5EF4-FFF2-40B4-BE49-F238E27FC236}">
                <a16:creationId xmlns:a16="http://schemas.microsoft.com/office/drawing/2014/main" xmlns=""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33A2CF6-DBC5-4491-B213-B3CD09D3130C}"/>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xmlns="" val="2088736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821D993-DEDD-470E-B48B-CB053A55A119}"/>
              </a:ext>
            </a:extLst>
          </p:cNvPr>
          <p:cNvSpPr>
            <a:spLocks noGrp="1"/>
          </p:cNvSpPr>
          <p:nvPr>
            <p:ph type="dt" sz="half" idx="10"/>
          </p:nvPr>
        </p:nvSpPr>
        <p:spPr/>
        <p:txBody>
          <a:bodyPr/>
          <a:lstStyle/>
          <a:p>
            <a:fld id="{76969C88-B244-455D-A017-012B25B1ACDD}" type="datetimeFigureOut">
              <a:rPr lang="en-US" smtClean="0"/>
              <a:pPr/>
              <a:t>1/21/2022</a:t>
            </a:fld>
            <a:endParaRPr lang="en-US"/>
          </a:p>
        </p:txBody>
      </p:sp>
      <p:sp>
        <p:nvSpPr>
          <p:cNvPr id="6" name="Footer Placeholder 5">
            <a:extLst>
              <a:ext uri="{FF2B5EF4-FFF2-40B4-BE49-F238E27FC236}">
                <a16:creationId xmlns:a16="http://schemas.microsoft.com/office/drawing/2014/main" xmlns=""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0108F41-F1F6-431C-9B45-8A447F188CB8}"/>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xmlns="" val="3384255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C13918A-7F23-4C72-8E80-591324A3046C}"/>
              </a:ext>
            </a:extLst>
          </p:cNvPr>
          <p:cNvSpPr>
            <a:spLocks noGrp="1"/>
          </p:cNvSpPr>
          <p:nvPr>
            <p:ph type="dt" sz="half" idx="10"/>
          </p:nvPr>
        </p:nvSpPr>
        <p:spPr/>
        <p:txBody>
          <a:bodyPr/>
          <a:lstStyle/>
          <a:p>
            <a:fld id="{76969C88-B244-455D-A017-012B25B1ACDD}" type="datetimeFigureOut">
              <a:rPr lang="en-US" smtClean="0"/>
              <a:pPr/>
              <a:t>1/21/2022</a:t>
            </a:fld>
            <a:endParaRPr lang="en-US"/>
          </a:p>
        </p:txBody>
      </p:sp>
      <p:sp>
        <p:nvSpPr>
          <p:cNvPr id="6" name="Footer Placeholder 5">
            <a:extLst>
              <a:ext uri="{FF2B5EF4-FFF2-40B4-BE49-F238E27FC236}">
                <a16:creationId xmlns:a16="http://schemas.microsoft.com/office/drawing/2014/main" xmlns=""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623681A-6F29-48FC-9409-319ED3E96635}"/>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xmlns="" val="314905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xmlns=""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xmlns=""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xmlns=""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1/21/2022</a:t>
            </a:fld>
            <a:endParaRPr lang="en-US"/>
          </a:p>
        </p:txBody>
      </p:sp>
      <p:sp>
        <p:nvSpPr>
          <p:cNvPr id="5" name="Footer Placeholder 4">
            <a:extLst>
              <a:ext uri="{FF2B5EF4-FFF2-40B4-BE49-F238E27FC236}">
                <a16:creationId xmlns:a16="http://schemas.microsoft.com/office/drawing/2014/main" xmlns=""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xmlns=""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xmlns="" val="1274580425"/>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89" r:id="rId6"/>
    <p:sldLayoutId id="2147483685" r:id="rId7"/>
    <p:sldLayoutId id="2147483686" r:id="rId8"/>
    <p:sldLayoutId id="2147483687" r:id="rId9"/>
    <p:sldLayoutId id="2147483688"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doi.org/10.12688/f1000research.16381.1"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x.doi.org/10.4067/S0718-381X2020000200144"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aae.org/specialty/wp-content/uploads/sites/2/2017/06/ecfespring2013.pdf" TargetMode="External"/><Relationship Id="rId2" Type="http://schemas.openxmlformats.org/officeDocument/2006/relationships/hyperlink" Target="https://www.aapd.org/research/oral-health-policies--recommendations/pulp-therapy-for-primary-and-immature-permanent-teeth/"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A18C9FB-EC4C-4DAE-8F7D-C6E5AF6079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4" name="Picture 3" descr="Abstract watercolor background">
            <a:extLst>
              <a:ext uri="{FF2B5EF4-FFF2-40B4-BE49-F238E27FC236}">
                <a16:creationId xmlns:a16="http://schemas.microsoft.com/office/drawing/2014/main" xmlns="" id="{162019AD-5B38-4B2C-A6F2-E5EB915B6CF2}"/>
              </a:ext>
            </a:extLst>
          </p:cNvPr>
          <p:cNvPicPr>
            <a:picLocks noChangeAspect="1"/>
          </p:cNvPicPr>
          <p:nvPr/>
        </p:nvPicPr>
        <p:blipFill rotWithShape="1">
          <a:blip r:embed="rId2"/>
          <a:srcRect l="31744" r="2032" b="-2"/>
          <a:stretch/>
        </p:blipFill>
        <p:spPr>
          <a:xfrm>
            <a:off x="20" y="10"/>
            <a:ext cx="6095980" cy="6857990"/>
          </a:xfrm>
          <a:custGeom>
            <a:avLst/>
            <a:gdLst/>
            <a:ahLst/>
            <a:cxnLst/>
            <a:rect l="l" t="t" r="r" b="b"/>
            <a:pathLst>
              <a:path w="6096000" h="6858000">
                <a:moveTo>
                  <a:pt x="0" y="0"/>
                </a:moveTo>
                <a:lnTo>
                  <a:pt x="2758239" y="0"/>
                </a:lnTo>
                <a:lnTo>
                  <a:pt x="2916747" y="218181"/>
                </a:lnTo>
                <a:cubicBezTo>
                  <a:pt x="3525935" y="1023180"/>
                  <a:pt x="4281133" y="1818277"/>
                  <a:pt x="4839749" y="2631787"/>
                </a:cubicBezTo>
                <a:cubicBezTo>
                  <a:pt x="5571203" y="3696928"/>
                  <a:pt x="6122704" y="4799581"/>
                  <a:pt x="6095001" y="5672947"/>
                </a:cubicBezTo>
                <a:cubicBezTo>
                  <a:pt x="6083564" y="6040467"/>
                  <a:pt x="5972980" y="6348559"/>
                  <a:pt x="5792922" y="6612444"/>
                </a:cubicBezTo>
                <a:cubicBezTo>
                  <a:pt x="5755410" y="6667420"/>
                  <a:pt x="5714882" y="6720477"/>
                  <a:pt x="5671607" y="6771753"/>
                </a:cubicBezTo>
                <a:lnTo>
                  <a:pt x="5591643" y="6858000"/>
                </a:lnTo>
                <a:lnTo>
                  <a:pt x="0" y="6858000"/>
                </a:lnTo>
                <a:close/>
              </a:path>
            </a:pathLst>
          </a:custGeom>
        </p:spPr>
      </p:pic>
      <p:sp>
        <p:nvSpPr>
          <p:cNvPr id="11" name="Freeform: Shape 10">
            <a:extLst>
              <a:ext uri="{FF2B5EF4-FFF2-40B4-BE49-F238E27FC236}">
                <a16:creationId xmlns:a16="http://schemas.microsoft.com/office/drawing/2014/main" xmlns="" id="{55F5D1E8-E605-4EFC-8912-6E191F84FE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7789134">
            <a:off x="2400596" y="454890"/>
            <a:ext cx="3969651" cy="5948221"/>
          </a:xfrm>
          <a:custGeom>
            <a:avLst/>
            <a:gdLst>
              <a:gd name="connsiteX0" fmla="*/ 4594048 w 9861488"/>
              <a:gd name="connsiteY0" fmla="*/ 11458472 h 11458472"/>
              <a:gd name="connsiteX1" fmla="*/ 0 w 9861488"/>
              <a:gd name="connsiteY1" fmla="*/ 5948221 h 11458472"/>
              <a:gd name="connsiteX2" fmla="*/ 1863 w 9861488"/>
              <a:gd name="connsiteY2" fmla="*/ 5698862 h 11458472"/>
              <a:gd name="connsiteX3" fmla="*/ 320025 w 9861488"/>
              <a:gd name="connsiteY3" fmla="*/ 3799836 h 11458472"/>
              <a:gd name="connsiteX4" fmla="*/ 3430486 w 9861488"/>
              <a:gd name="connsiteY4" fmla="*/ 295907 h 11458472"/>
              <a:gd name="connsiteX5" fmla="*/ 3863859 w 9861488"/>
              <a:gd name="connsiteY5" fmla="*/ 55612 h 11458472"/>
              <a:gd name="connsiteX6" fmla="*/ 3969651 w 9861488"/>
              <a:gd name="connsiteY6" fmla="*/ 0 h 11458472"/>
              <a:gd name="connsiteX7" fmla="*/ 9861488 w 9861488"/>
              <a:gd name="connsiteY7" fmla="*/ 7066862 h 11458472"/>
              <a:gd name="connsiteX8" fmla="*/ 4594048 w 9861488"/>
              <a:gd name="connsiteY8" fmla="*/ 11458472 h 11458472"/>
              <a:gd name="connsiteX0" fmla="*/ 0 w 9861488"/>
              <a:gd name="connsiteY0" fmla="*/ 5948221 h 11549912"/>
              <a:gd name="connsiteX1" fmla="*/ 1863 w 9861488"/>
              <a:gd name="connsiteY1" fmla="*/ 5698862 h 11549912"/>
              <a:gd name="connsiteX2" fmla="*/ 320025 w 9861488"/>
              <a:gd name="connsiteY2" fmla="*/ 3799836 h 11549912"/>
              <a:gd name="connsiteX3" fmla="*/ 3430486 w 9861488"/>
              <a:gd name="connsiteY3" fmla="*/ 295907 h 11549912"/>
              <a:gd name="connsiteX4" fmla="*/ 3863859 w 9861488"/>
              <a:gd name="connsiteY4" fmla="*/ 55612 h 11549912"/>
              <a:gd name="connsiteX5" fmla="*/ 3969651 w 9861488"/>
              <a:gd name="connsiteY5" fmla="*/ 0 h 11549912"/>
              <a:gd name="connsiteX6" fmla="*/ 9861488 w 9861488"/>
              <a:gd name="connsiteY6" fmla="*/ 7066862 h 11549912"/>
              <a:gd name="connsiteX7" fmla="*/ 4685488 w 9861488"/>
              <a:gd name="connsiteY7" fmla="*/ 11549912 h 11549912"/>
              <a:gd name="connsiteX0" fmla="*/ 0 w 9861488"/>
              <a:gd name="connsiteY0" fmla="*/ 5948221 h 7066862"/>
              <a:gd name="connsiteX1" fmla="*/ 1863 w 9861488"/>
              <a:gd name="connsiteY1" fmla="*/ 5698862 h 7066862"/>
              <a:gd name="connsiteX2" fmla="*/ 320025 w 9861488"/>
              <a:gd name="connsiteY2" fmla="*/ 3799836 h 7066862"/>
              <a:gd name="connsiteX3" fmla="*/ 3430486 w 9861488"/>
              <a:gd name="connsiteY3" fmla="*/ 295907 h 7066862"/>
              <a:gd name="connsiteX4" fmla="*/ 3863859 w 9861488"/>
              <a:gd name="connsiteY4" fmla="*/ 55612 h 7066862"/>
              <a:gd name="connsiteX5" fmla="*/ 3969651 w 9861488"/>
              <a:gd name="connsiteY5" fmla="*/ 0 h 7066862"/>
              <a:gd name="connsiteX6" fmla="*/ 9861488 w 9861488"/>
              <a:gd name="connsiteY6" fmla="*/ 7066862 h 7066862"/>
              <a:gd name="connsiteX0" fmla="*/ 0 w 3969651"/>
              <a:gd name="connsiteY0" fmla="*/ 5948221 h 5948221"/>
              <a:gd name="connsiteX1" fmla="*/ 1863 w 3969651"/>
              <a:gd name="connsiteY1" fmla="*/ 5698862 h 5948221"/>
              <a:gd name="connsiteX2" fmla="*/ 320025 w 3969651"/>
              <a:gd name="connsiteY2" fmla="*/ 3799836 h 5948221"/>
              <a:gd name="connsiteX3" fmla="*/ 3430486 w 3969651"/>
              <a:gd name="connsiteY3" fmla="*/ 295907 h 5948221"/>
              <a:gd name="connsiteX4" fmla="*/ 3863859 w 3969651"/>
              <a:gd name="connsiteY4" fmla="*/ 55612 h 5948221"/>
              <a:gd name="connsiteX5" fmla="*/ 3969651 w 3969651"/>
              <a:gd name="connsiteY5" fmla="*/ 0 h 594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9651" h="5948221">
                <a:moveTo>
                  <a:pt x="0" y="5948221"/>
                </a:moveTo>
                <a:lnTo>
                  <a:pt x="1863" y="5698862"/>
                </a:lnTo>
                <a:cubicBezTo>
                  <a:pt x="27184" y="5017139"/>
                  <a:pt x="133214" y="4368297"/>
                  <a:pt x="320025" y="3799836"/>
                </a:cubicBezTo>
                <a:cubicBezTo>
                  <a:pt x="810579" y="2305232"/>
                  <a:pt x="2027133" y="1118138"/>
                  <a:pt x="3430486" y="295907"/>
                </a:cubicBezTo>
                <a:cubicBezTo>
                  <a:pt x="3545941" y="228312"/>
                  <a:pt x="3692079" y="146862"/>
                  <a:pt x="3863859" y="55612"/>
                </a:cubicBezTo>
                <a:lnTo>
                  <a:pt x="3969651" y="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1">
            <a:extLst>
              <a:ext uri="{FF2B5EF4-FFF2-40B4-BE49-F238E27FC236}">
                <a16:creationId xmlns:a16="http://schemas.microsoft.com/office/drawing/2014/main" xmlns="" id="{22E5F417-A168-46FC-AC78-1C7033C9D0CC}"/>
              </a:ext>
            </a:extLst>
          </p:cNvPr>
          <p:cNvSpPr>
            <a:spLocks noGrp="1"/>
          </p:cNvSpPr>
          <p:nvPr>
            <p:ph type="ctrTitle"/>
          </p:nvPr>
        </p:nvSpPr>
        <p:spPr>
          <a:xfrm>
            <a:off x="5494381" y="264367"/>
            <a:ext cx="6280851" cy="2286000"/>
          </a:xfrm>
        </p:spPr>
        <p:txBody>
          <a:bodyPr>
            <a:normAutofit/>
          </a:bodyPr>
          <a:lstStyle/>
          <a:p>
            <a:pPr algn="l"/>
            <a:r>
              <a:rPr lang="en-US" sz="4400" dirty="0"/>
              <a:t>Endodontic Management of Immature Permanent Teeth</a:t>
            </a:r>
          </a:p>
        </p:txBody>
      </p:sp>
      <p:sp>
        <p:nvSpPr>
          <p:cNvPr id="3" name="Subtitle 2">
            <a:extLst>
              <a:ext uri="{FF2B5EF4-FFF2-40B4-BE49-F238E27FC236}">
                <a16:creationId xmlns:a16="http://schemas.microsoft.com/office/drawing/2014/main" xmlns="" id="{9C275C6A-DF57-484E-89D3-B29A09FF609D}"/>
              </a:ext>
            </a:extLst>
          </p:cNvPr>
          <p:cNvSpPr>
            <a:spLocks noGrp="1"/>
          </p:cNvSpPr>
          <p:nvPr>
            <p:ph type="subTitle" idx="1"/>
          </p:nvPr>
        </p:nvSpPr>
        <p:spPr>
          <a:xfrm>
            <a:off x="7109670" y="5069633"/>
            <a:ext cx="4572000" cy="1524000"/>
          </a:xfrm>
        </p:spPr>
        <p:txBody>
          <a:bodyPr>
            <a:normAutofit/>
          </a:bodyPr>
          <a:lstStyle/>
          <a:p>
            <a:pPr algn="l"/>
            <a:r>
              <a:rPr lang="en-US" dirty="0"/>
              <a:t>Inland Empire </a:t>
            </a:r>
            <a:r>
              <a:rPr lang="en-US" dirty="0" err="1"/>
              <a:t>Perio</a:t>
            </a:r>
            <a:r>
              <a:rPr lang="en-US" dirty="0"/>
              <a:t> Study Club</a:t>
            </a:r>
          </a:p>
          <a:p>
            <a:pPr algn="l">
              <a:lnSpc>
                <a:spcPct val="100000"/>
              </a:lnSpc>
            </a:pPr>
            <a:r>
              <a:rPr lang="en-US" sz="1700" dirty="0"/>
              <a:t>Logan Hazard</a:t>
            </a:r>
          </a:p>
          <a:p>
            <a:pPr algn="l">
              <a:lnSpc>
                <a:spcPct val="100000"/>
              </a:lnSpc>
            </a:pPr>
            <a:r>
              <a:rPr lang="en-US" sz="1700" dirty="0" smtClean="0"/>
              <a:t>January, 2022</a:t>
            </a:r>
            <a:endParaRPr lang="en-US" sz="1700" dirty="0"/>
          </a:p>
        </p:txBody>
      </p:sp>
    </p:spTree>
    <p:extLst>
      <p:ext uri="{BB962C8B-B14F-4D97-AF65-F5344CB8AC3E}">
        <p14:creationId xmlns:p14="http://schemas.microsoft.com/office/powerpoint/2010/main" xmlns="" val="1457468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901DA55-9868-4DBC-B9ED-A2CE177F5E2A}"/>
              </a:ext>
            </a:extLst>
          </p:cNvPr>
          <p:cNvSpPr txBox="1"/>
          <p:nvPr/>
        </p:nvSpPr>
        <p:spPr>
          <a:xfrm>
            <a:off x="286081" y="200466"/>
            <a:ext cx="4286774" cy="3970318"/>
          </a:xfrm>
          <a:prstGeom prst="rect">
            <a:avLst/>
          </a:prstGeom>
          <a:noFill/>
        </p:spPr>
        <p:txBody>
          <a:bodyPr wrap="square" rtlCol="0">
            <a:spAutoFit/>
          </a:bodyPr>
          <a:lstStyle/>
          <a:p>
            <a:r>
              <a:rPr lang="en-US" b="1" dirty="0"/>
              <a:t>Protective Liners: Clinical Procedure</a:t>
            </a:r>
          </a:p>
          <a:p>
            <a:endParaRPr lang="en-US" dirty="0"/>
          </a:p>
          <a:p>
            <a:pPr marL="800100" lvl="1" indent="-342900">
              <a:buAutoNum type="alphaLcParenR"/>
            </a:pPr>
            <a:r>
              <a:rPr lang="en-US" dirty="0"/>
              <a:t>Preop</a:t>
            </a:r>
          </a:p>
          <a:p>
            <a:pPr marL="800100" lvl="1" indent="-342900">
              <a:buAutoNum type="alphaLcParenR"/>
            </a:pPr>
            <a:endParaRPr lang="en-US" dirty="0"/>
          </a:p>
          <a:p>
            <a:pPr marL="800100" lvl="1" indent="-342900">
              <a:buAutoNum type="alphaLcParenR"/>
            </a:pPr>
            <a:r>
              <a:rPr lang="en-US" dirty="0"/>
              <a:t>Caries removal. Note that there was no exposure of pulp. A small amount of affected dentin was left in base of prep.</a:t>
            </a:r>
          </a:p>
          <a:p>
            <a:pPr marL="800100" lvl="1" indent="-342900">
              <a:buAutoNum type="alphaLcParenR"/>
            </a:pPr>
            <a:endParaRPr lang="en-US" dirty="0"/>
          </a:p>
          <a:p>
            <a:pPr marL="800100" lvl="1" indent="-342900">
              <a:buAutoNum type="alphaLcParenR"/>
            </a:pPr>
            <a:r>
              <a:rPr lang="en-US" dirty="0"/>
              <a:t>Placement of protective liner (</a:t>
            </a:r>
            <a:r>
              <a:rPr lang="en-US" dirty="0" err="1"/>
              <a:t>CaOH</a:t>
            </a:r>
            <a:r>
              <a:rPr lang="en-US" dirty="0"/>
              <a:t> in this case)</a:t>
            </a:r>
          </a:p>
          <a:p>
            <a:pPr marL="800100" lvl="1" indent="-342900">
              <a:buAutoNum type="alphaLcParenR"/>
            </a:pPr>
            <a:endParaRPr lang="en-US" dirty="0"/>
          </a:p>
          <a:p>
            <a:pPr marL="800100" lvl="1" indent="-342900">
              <a:buAutoNum type="alphaLcParenR"/>
            </a:pPr>
            <a:r>
              <a:rPr lang="en-US" dirty="0"/>
              <a:t>Final restoration</a:t>
            </a:r>
          </a:p>
          <a:p>
            <a:endParaRPr lang="en-US" dirty="0"/>
          </a:p>
        </p:txBody>
      </p:sp>
      <p:pic>
        <p:nvPicPr>
          <p:cNvPr id="4" name="Picture 3" descr="A picture containing text, screenshot, computer&#10;&#10;Description automatically generated">
            <a:extLst>
              <a:ext uri="{FF2B5EF4-FFF2-40B4-BE49-F238E27FC236}">
                <a16:creationId xmlns:a16="http://schemas.microsoft.com/office/drawing/2014/main" xmlns="" id="{A8C3871A-D042-4E9A-836E-F8B18AF411C4}"/>
              </a:ext>
            </a:extLst>
          </p:cNvPr>
          <p:cNvPicPr/>
          <p:nvPr/>
        </p:nvPicPr>
        <p:blipFill rotWithShape="1">
          <a:blip r:embed="rId2">
            <a:extLst>
              <a:ext uri="{BEBA8EAE-BF5A-486C-A8C5-ECC9F3942E4B}">
                <a14:imgProps xmlns:a14="http://schemas.microsoft.com/office/drawing/2010/main" xmlns="">
                  <a14:imgLayer r:embed="rId3">
                    <a14:imgEffect>
                      <a14:brightnessContrast bright="20000"/>
                    </a14:imgEffect>
                  </a14:imgLayer>
                </a14:imgProps>
              </a:ext>
            </a:extLst>
          </a:blip>
          <a:srcRect l="24856" t="50918" r="41000" b="35396"/>
          <a:stretch/>
        </p:blipFill>
        <p:spPr bwMode="auto">
          <a:xfrm>
            <a:off x="4711959" y="0"/>
            <a:ext cx="7480041" cy="1870930"/>
          </a:xfrm>
          <a:prstGeom prst="rect">
            <a:avLst/>
          </a:prstGeom>
          <a:ln>
            <a:noFill/>
          </a:ln>
          <a:extLst>
            <a:ext uri="{53640926-AAD7-44D8-BBD7-CCE9431645EC}">
              <a14:shadowObscured xmlns:a14="http://schemas.microsoft.com/office/drawing/2010/main" xmlns=""/>
            </a:ext>
          </a:extLst>
        </p:spPr>
      </p:pic>
      <p:sp>
        <p:nvSpPr>
          <p:cNvPr id="5" name="TextBox 4">
            <a:extLst>
              <a:ext uri="{FF2B5EF4-FFF2-40B4-BE49-F238E27FC236}">
                <a16:creationId xmlns:a16="http://schemas.microsoft.com/office/drawing/2014/main" xmlns="" id="{9A9AC640-D29E-4636-A225-6EEE4C31FA23}"/>
              </a:ext>
            </a:extLst>
          </p:cNvPr>
          <p:cNvSpPr txBox="1"/>
          <p:nvPr/>
        </p:nvSpPr>
        <p:spPr>
          <a:xfrm>
            <a:off x="0" y="6642556"/>
            <a:ext cx="10627996" cy="215444"/>
          </a:xfrm>
          <a:prstGeom prst="rect">
            <a:avLst/>
          </a:prstGeom>
          <a:noFill/>
        </p:spPr>
        <p:txBody>
          <a:bodyPr wrap="square" rtlCol="0">
            <a:spAutoFit/>
          </a:bodyPr>
          <a:lstStyle/>
          <a:p>
            <a:r>
              <a:rPr lang="en-US" sz="800" dirty="0" err="1">
                <a:latin typeface="BlinkMacSystemFont"/>
              </a:rPr>
              <a:t>Janiga</a:t>
            </a:r>
            <a:r>
              <a:rPr lang="en-US" sz="800" dirty="0">
                <a:latin typeface="BlinkMacSystemFont"/>
              </a:rPr>
              <a:t>, A. (2018, November 8). Indirect Pulp Capping. </a:t>
            </a:r>
            <a:r>
              <a:rPr lang="en-US" sz="800" i="1" dirty="0">
                <a:latin typeface="BlinkMacSystemFont"/>
              </a:rPr>
              <a:t>Spear Review</a:t>
            </a:r>
            <a:r>
              <a:rPr lang="en-US" sz="800" dirty="0">
                <a:latin typeface="BlinkMacSystemFont"/>
              </a:rPr>
              <a:t>. https://www.speareducation.com/spear-review/2018/11/indirect-pulp-capping</a:t>
            </a:r>
          </a:p>
        </p:txBody>
      </p:sp>
    </p:spTree>
    <p:extLst>
      <p:ext uri="{BB962C8B-B14F-4D97-AF65-F5344CB8AC3E}">
        <p14:creationId xmlns:p14="http://schemas.microsoft.com/office/powerpoint/2010/main" xmlns="" val="4091647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E2186BC-C2EF-4A73-ACE1-B4B40323A83B}"/>
              </a:ext>
            </a:extLst>
          </p:cNvPr>
          <p:cNvSpPr txBox="1"/>
          <p:nvPr/>
        </p:nvSpPr>
        <p:spPr>
          <a:xfrm>
            <a:off x="536895" y="0"/>
            <a:ext cx="8741328" cy="6186309"/>
          </a:xfrm>
          <a:prstGeom prst="rect">
            <a:avLst/>
          </a:prstGeom>
          <a:noFill/>
        </p:spPr>
        <p:txBody>
          <a:bodyPr wrap="square" rtlCol="0">
            <a:spAutoFit/>
          </a:bodyPr>
          <a:lstStyle/>
          <a:p>
            <a:r>
              <a:rPr lang="en-US" sz="3600" b="1" dirty="0"/>
              <a:t>Indirect Pulp Treatment (IPT)</a:t>
            </a:r>
          </a:p>
          <a:p>
            <a:r>
              <a:rPr lang="en-US" dirty="0"/>
              <a:t>Stepwise evacuation of caries performed over two visits, with an intermediate restoration in between. </a:t>
            </a:r>
          </a:p>
          <a:p>
            <a:endParaRPr lang="en-US" b="1" dirty="0"/>
          </a:p>
          <a:p>
            <a:endParaRPr lang="en-US" b="1" dirty="0"/>
          </a:p>
          <a:p>
            <a:r>
              <a:rPr lang="en-US" b="1" dirty="0"/>
              <a:t>IPT Considerations:</a:t>
            </a:r>
          </a:p>
          <a:p>
            <a:endParaRPr lang="en-US" dirty="0"/>
          </a:p>
          <a:p>
            <a:r>
              <a:rPr lang="en-US" dirty="0"/>
              <a:t>The second‐stage excavation several months later is carried out to firm dentin. It is easier to perform, as the consistency of the retained dentin should have changed. </a:t>
            </a:r>
          </a:p>
          <a:p>
            <a:endParaRPr lang="en-US" dirty="0"/>
          </a:p>
          <a:p>
            <a:r>
              <a:rPr lang="en-US" dirty="0"/>
              <a:t>An excellent seal is required of the intermediate restoration that should last for up to a year.</a:t>
            </a:r>
          </a:p>
          <a:p>
            <a:endParaRPr lang="en-US" dirty="0"/>
          </a:p>
          <a:p>
            <a:r>
              <a:rPr lang="en-US" dirty="0"/>
              <a:t>Protective liners are usually placed at second stage as well.</a:t>
            </a:r>
          </a:p>
          <a:p>
            <a:endParaRPr lang="en-US" dirty="0"/>
          </a:p>
          <a:p>
            <a:r>
              <a:rPr lang="en-US" dirty="0"/>
              <a:t>Based on a 5‐year follow‐up of a randomized clinical trial, a stepwise excavation approach for the management of deep carious lesions was superior to a </a:t>
            </a:r>
            <a:r>
              <a:rPr lang="en-US" b="1" dirty="0"/>
              <a:t>complete</a:t>
            </a:r>
            <a:r>
              <a:rPr lang="en-US" dirty="0"/>
              <a:t> </a:t>
            </a:r>
            <a:r>
              <a:rPr lang="en-US" b="1" dirty="0"/>
              <a:t>carious removal </a:t>
            </a:r>
            <a:r>
              <a:rPr lang="en-US" dirty="0"/>
              <a:t>procedure carried out in one visit, with less pulpal exposure, less pain and more teeth with vital pulps in the stepwise group.</a:t>
            </a:r>
            <a:r>
              <a:rPr lang="en-US" baseline="30000" dirty="0"/>
              <a:t>3</a:t>
            </a:r>
          </a:p>
          <a:p>
            <a:r>
              <a:rPr lang="en-US" dirty="0"/>
              <a:t>	</a:t>
            </a:r>
          </a:p>
          <a:p>
            <a:r>
              <a:rPr lang="en-US" dirty="0"/>
              <a:t>	</a:t>
            </a:r>
          </a:p>
        </p:txBody>
      </p:sp>
    </p:spTree>
    <p:extLst>
      <p:ext uri="{BB962C8B-B14F-4D97-AF65-F5344CB8AC3E}">
        <p14:creationId xmlns:p14="http://schemas.microsoft.com/office/powerpoint/2010/main" xmlns="" val="2328633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87A0FBA-CC04-4256-A8EB-BB3C543E98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application, Word, PowerPoint&#10;&#10;Description automatically generated">
            <a:extLst>
              <a:ext uri="{FF2B5EF4-FFF2-40B4-BE49-F238E27FC236}">
                <a16:creationId xmlns:a16="http://schemas.microsoft.com/office/drawing/2014/main" xmlns="" id="{12501FED-EDE2-4056-BD79-07BD08B9A85B}"/>
              </a:ext>
            </a:extLst>
          </p:cNvPr>
          <p:cNvPicPr/>
          <p:nvPr/>
        </p:nvPicPr>
        <p:blipFill rotWithShape="1">
          <a:blip r:embed="rId3"/>
          <a:srcRect l="24428" t="17528" r="36263" b="7824"/>
          <a:stretch/>
        </p:blipFill>
        <p:spPr bwMode="auto">
          <a:xfrm>
            <a:off x="0" y="2108709"/>
            <a:ext cx="5617028" cy="4749281"/>
          </a:xfrm>
          <a:custGeom>
            <a:avLst/>
            <a:gdLst/>
            <a:ahLst/>
            <a:cxnLst/>
            <a:rect l="l" t="t" r="r" b="b"/>
            <a:pathLst>
              <a:path w="5948805" h="6095979">
                <a:moveTo>
                  <a:pt x="1573832" y="765"/>
                </a:moveTo>
                <a:cubicBezTo>
                  <a:pt x="1940190" y="-10734"/>
                  <a:pt x="2329345" y="109280"/>
                  <a:pt x="2734663" y="238687"/>
                </a:cubicBezTo>
                <a:cubicBezTo>
                  <a:pt x="4118244" y="680647"/>
                  <a:pt x="5296697" y="1302752"/>
                  <a:pt x="5668316" y="3639516"/>
                </a:cubicBezTo>
                <a:cubicBezTo>
                  <a:pt x="5788298" y="4393559"/>
                  <a:pt x="5890546" y="5142244"/>
                  <a:pt x="5937022" y="5865869"/>
                </a:cubicBezTo>
                <a:lnTo>
                  <a:pt x="5948805" y="6095979"/>
                </a:lnTo>
                <a:lnTo>
                  <a:pt x="0" y="6095979"/>
                </a:lnTo>
                <a:lnTo>
                  <a:pt x="0" y="1621672"/>
                </a:lnTo>
                <a:lnTo>
                  <a:pt x="36310" y="1518814"/>
                </a:lnTo>
                <a:cubicBezTo>
                  <a:pt x="109805" y="1321982"/>
                  <a:pt x="192755" y="1133640"/>
                  <a:pt x="287891" y="956872"/>
                </a:cubicBezTo>
                <a:cubicBezTo>
                  <a:pt x="669453" y="247734"/>
                  <a:pt x="1102800" y="15549"/>
                  <a:pt x="1573832" y="765"/>
                </a:cubicBezTo>
                <a:close/>
              </a:path>
            </a:pathLst>
          </a:custGeom>
          <a:extLst>
            <a:ext uri="{53640926-AAD7-44D8-BBD7-CCE9431645EC}">
              <a14:shadowObscured xmlns:a14="http://schemas.microsoft.com/office/drawing/2010/main" xmlns=""/>
            </a:ext>
          </a:extLst>
        </p:spPr>
      </p:pic>
      <p:sp>
        <p:nvSpPr>
          <p:cNvPr id="10" name="Freeform: Shape 9">
            <a:extLst>
              <a:ext uri="{FF2B5EF4-FFF2-40B4-BE49-F238E27FC236}">
                <a16:creationId xmlns:a16="http://schemas.microsoft.com/office/drawing/2014/main" xmlns="" id="{A3BFB3E6-2D9E-4A5C-826F-44A91F5977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223838" y="538152"/>
            <a:ext cx="6095989" cy="654368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2" name="TextBox 1">
            <a:extLst>
              <a:ext uri="{FF2B5EF4-FFF2-40B4-BE49-F238E27FC236}">
                <a16:creationId xmlns:a16="http://schemas.microsoft.com/office/drawing/2014/main" xmlns="" id="{38C660BF-E1DF-4C92-B6EB-E4A300295D54}"/>
              </a:ext>
            </a:extLst>
          </p:cNvPr>
          <p:cNvSpPr txBox="1"/>
          <p:nvPr/>
        </p:nvSpPr>
        <p:spPr>
          <a:xfrm>
            <a:off x="5947794" y="295470"/>
            <a:ext cx="5821960" cy="5627158"/>
          </a:xfrm>
          <a:prstGeom prst="rect">
            <a:avLst/>
          </a:prstGeom>
        </p:spPr>
        <p:txBody>
          <a:bodyPr vert="horz" lIns="91440" tIns="45720" rIns="91440" bIns="45720" rtlCol="0">
            <a:normAutofit/>
          </a:bodyPr>
          <a:lstStyle/>
          <a:p>
            <a:pPr>
              <a:lnSpc>
                <a:spcPct val="115000"/>
              </a:lnSpc>
              <a:spcAft>
                <a:spcPts val="600"/>
              </a:spcAft>
            </a:pPr>
            <a:r>
              <a:rPr lang="en-US" b="1" dirty="0"/>
              <a:t>Indirect Pulp Treatment: Clinical Procedure</a:t>
            </a:r>
          </a:p>
          <a:p>
            <a:pPr marL="800100" lvl="1" indent="-342900">
              <a:lnSpc>
                <a:spcPct val="115000"/>
              </a:lnSpc>
              <a:spcAft>
                <a:spcPts val="600"/>
              </a:spcAft>
              <a:buAutoNum type="alphaLcParenR"/>
            </a:pPr>
            <a:r>
              <a:rPr lang="en-US" dirty="0"/>
              <a:t>Preop</a:t>
            </a:r>
          </a:p>
          <a:p>
            <a:pPr marL="800100" lvl="1" indent="-342900">
              <a:lnSpc>
                <a:spcPct val="115000"/>
              </a:lnSpc>
              <a:spcAft>
                <a:spcPts val="600"/>
              </a:spcAft>
              <a:buAutoNum type="alphaLcParenR"/>
            </a:pPr>
            <a:endParaRPr lang="en-US" dirty="0"/>
          </a:p>
          <a:p>
            <a:pPr marL="800100" lvl="1" indent="-342900">
              <a:lnSpc>
                <a:spcPct val="115000"/>
              </a:lnSpc>
              <a:spcAft>
                <a:spcPts val="600"/>
              </a:spcAft>
              <a:buAutoNum type="alphaLcParenR"/>
            </a:pPr>
            <a:r>
              <a:rPr lang="en-US" dirty="0"/>
              <a:t>Initial excavation of decay</a:t>
            </a:r>
          </a:p>
          <a:p>
            <a:pPr marL="800100" lvl="1" indent="-342900">
              <a:lnSpc>
                <a:spcPct val="115000"/>
              </a:lnSpc>
              <a:spcAft>
                <a:spcPts val="600"/>
              </a:spcAft>
              <a:buAutoNum type="alphaLcParenR"/>
            </a:pPr>
            <a:endParaRPr lang="en-US" dirty="0"/>
          </a:p>
          <a:p>
            <a:pPr marL="800100" lvl="1" indent="-342900">
              <a:lnSpc>
                <a:spcPct val="115000"/>
              </a:lnSpc>
              <a:spcAft>
                <a:spcPts val="600"/>
              </a:spcAft>
              <a:buFontTx/>
              <a:buAutoNum type="alphaLcParenR"/>
            </a:pPr>
            <a:r>
              <a:rPr lang="en-US" dirty="0"/>
              <a:t>Initial restoration (</a:t>
            </a:r>
            <a:r>
              <a:rPr lang="en-US" dirty="0" err="1"/>
              <a:t>CaOH</a:t>
            </a:r>
            <a:r>
              <a:rPr lang="en-US" dirty="0"/>
              <a:t> liner). 3 month wait time in this case.</a:t>
            </a:r>
          </a:p>
          <a:p>
            <a:pPr marL="800100" lvl="1" indent="-342900">
              <a:lnSpc>
                <a:spcPct val="115000"/>
              </a:lnSpc>
              <a:spcAft>
                <a:spcPts val="600"/>
              </a:spcAft>
              <a:buFontTx/>
              <a:buAutoNum type="alphaLcParenR"/>
            </a:pPr>
            <a:endParaRPr lang="en-US" dirty="0"/>
          </a:p>
          <a:p>
            <a:pPr marL="800100" lvl="1" indent="-342900">
              <a:lnSpc>
                <a:spcPct val="115000"/>
              </a:lnSpc>
              <a:spcAft>
                <a:spcPts val="600"/>
              </a:spcAft>
              <a:buAutoNum type="alphaLcParenR"/>
            </a:pPr>
            <a:r>
              <a:rPr lang="en-US" dirty="0"/>
              <a:t>Secondary excavation and restoration (</a:t>
            </a:r>
            <a:r>
              <a:rPr lang="en-US" dirty="0" err="1"/>
              <a:t>CaOH</a:t>
            </a:r>
            <a:r>
              <a:rPr lang="en-US" dirty="0"/>
              <a:t> liner). </a:t>
            </a:r>
          </a:p>
          <a:p>
            <a:pPr marL="800100" lvl="1" indent="-342900">
              <a:lnSpc>
                <a:spcPct val="115000"/>
              </a:lnSpc>
              <a:spcAft>
                <a:spcPts val="600"/>
              </a:spcAft>
              <a:buAutoNum type="alphaLcParenR"/>
            </a:pPr>
            <a:endParaRPr lang="en-US" dirty="0"/>
          </a:p>
          <a:p>
            <a:pPr marL="800100" lvl="1" indent="-342900">
              <a:lnSpc>
                <a:spcPct val="115000"/>
              </a:lnSpc>
              <a:spcAft>
                <a:spcPts val="600"/>
              </a:spcAft>
              <a:buAutoNum type="alphaLcParenR"/>
            </a:pPr>
            <a:r>
              <a:rPr lang="en-US" dirty="0"/>
              <a:t>4-year recall</a:t>
            </a:r>
          </a:p>
          <a:p>
            <a:pPr indent="-228600">
              <a:lnSpc>
                <a:spcPct val="115000"/>
              </a:lnSpc>
              <a:spcAft>
                <a:spcPts val="600"/>
              </a:spcAft>
              <a:buFont typeface="Arial" panose="020B0604020202020204" pitchFamily="34" charset="0"/>
              <a:buChar char="•"/>
            </a:pPr>
            <a:endParaRPr lang="en-US" dirty="0">
              <a:solidFill>
                <a:schemeClr val="tx1">
                  <a:alpha val="70000"/>
                </a:schemeClr>
              </a:solidFill>
            </a:endParaRPr>
          </a:p>
        </p:txBody>
      </p:sp>
      <p:sp>
        <p:nvSpPr>
          <p:cNvPr id="4" name="TextBox 3">
            <a:extLst>
              <a:ext uri="{FF2B5EF4-FFF2-40B4-BE49-F238E27FC236}">
                <a16:creationId xmlns:a16="http://schemas.microsoft.com/office/drawing/2014/main" xmlns="" id="{26EE4441-CA69-4D51-ABCB-36947DA372E7}"/>
              </a:ext>
            </a:extLst>
          </p:cNvPr>
          <p:cNvSpPr txBox="1"/>
          <p:nvPr/>
        </p:nvSpPr>
        <p:spPr>
          <a:xfrm>
            <a:off x="8741328" y="6331697"/>
            <a:ext cx="3450672" cy="584775"/>
          </a:xfrm>
          <a:prstGeom prst="rect">
            <a:avLst/>
          </a:prstGeom>
          <a:noFill/>
        </p:spPr>
        <p:txBody>
          <a:bodyPr wrap="square" rtlCol="0">
            <a:spAutoFit/>
          </a:bodyPr>
          <a:lstStyle/>
          <a:p>
            <a:r>
              <a:rPr lang="en-US" sz="800" b="0" i="0" dirty="0" err="1">
                <a:effectLst/>
                <a:latin typeface="Arial" panose="020B0604020202020204" pitchFamily="34" charset="0"/>
              </a:rPr>
              <a:t>Fagundes</a:t>
            </a:r>
            <a:r>
              <a:rPr lang="en-US" sz="800" b="0" i="0" dirty="0">
                <a:effectLst/>
                <a:latin typeface="Arial" panose="020B0604020202020204" pitchFamily="34" charset="0"/>
              </a:rPr>
              <a:t>, </a:t>
            </a:r>
            <a:r>
              <a:rPr lang="en-US" sz="800" b="0" i="0" dirty="0" err="1">
                <a:effectLst/>
                <a:latin typeface="Arial" panose="020B0604020202020204" pitchFamily="34" charset="0"/>
              </a:rPr>
              <a:t>Ticiane</a:t>
            </a:r>
            <a:r>
              <a:rPr lang="en-US" sz="800" b="0" i="0" dirty="0">
                <a:effectLst/>
                <a:latin typeface="Arial" panose="020B0604020202020204" pitchFamily="34" charset="0"/>
              </a:rPr>
              <a:t> </a:t>
            </a:r>
            <a:r>
              <a:rPr lang="en-US" sz="800" b="0" i="0" dirty="0" err="1">
                <a:effectLst/>
                <a:latin typeface="Arial" panose="020B0604020202020204" pitchFamily="34" charset="0"/>
              </a:rPr>
              <a:t>Cestari</a:t>
            </a:r>
            <a:r>
              <a:rPr lang="en-US" sz="800" b="0" i="0" dirty="0">
                <a:effectLst/>
                <a:latin typeface="Arial" panose="020B0604020202020204" pitchFamily="34" charset="0"/>
              </a:rPr>
              <a:t>, </a:t>
            </a:r>
            <a:r>
              <a:rPr lang="en-US" sz="800" b="0" i="0" dirty="0" err="1">
                <a:effectLst/>
                <a:latin typeface="Arial" panose="020B0604020202020204" pitchFamily="34" charset="0"/>
              </a:rPr>
              <a:t>Barata</a:t>
            </a:r>
            <a:r>
              <a:rPr lang="en-US" sz="800" b="0" i="0" dirty="0">
                <a:effectLst/>
                <a:latin typeface="Arial" panose="020B0604020202020204" pitchFamily="34" charset="0"/>
              </a:rPr>
              <a:t>, </a:t>
            </a:r>
            <a:r>
              <a:rPr lang="en-US" sz="800" b="0" i="0" dirty="0" err="1">
                <a:effectLst/>
                <a:latin typeface="Arial" panose="020B0604020202020204" pitchFamily="34" charset="0"/>
              </a:rPr>
              <a:t>Terezinha</a:t>
            </a:r>
            <a:r>
              <a:rPr lang="en-US" sz="800" b="0" i="0" dirty="0">
                <a:effectLst/>
                <a:latin typeface="Arial" panose="020B0604020202020204" pitchFamily="34" charset="0"/>
              </a:rPr>
              <a:t> Jesus Esteves, </a:t>
            </a:r>
            <a:r>
              <a:rPr lang="en-US" sz="800" b="0" i="0" dirty="0" err="1">
                <a:effectLst/>
                <a:latin typeface="Arial" panose="020B0604020202020204" pitchFamily="34" charset="0"/>
              </a:rPr>
              <a:t>Prakki</a:t>
            </a:r>
            <a:r>
              <a:rPr lang="en-US" sz="800" b="0" i="0" dirty="0">
                <a:effectLst/>
                <a:latin typeface="Arial" panose="020B0604020202020204" pitchFamily="34" charset="0"/>
              </a:rPr>
              <a:t>, Anuradha, </a:t>
            </a:r>
            <a:r>
              <a:rPr lang="en-US" sz="800" b="0" i="0" dirty="0" err="1">
                <a:effectLst/>
                <a:latin typeface="Arial" panose="020B0604020202020204" pitchFamily="34" charset="0"/>
              </a:rPr>
              <a:t>Bresciani</a:t>
            </a:r>
            <a:r>
              <a:rPr lang="en-US" sz="800" b="0" i="0" dirty="0">
                <a:effectLst/>
                <a:latin typeface="Arial" panose="020B0604020202020204" pitchFamily="34" charset="0"/>
              </a:rPr>
              <a:t>, Eduardo, &amp; Pereira, José Carlos. (2009). Indirect pulp treatment in a permanent molar: case </a:t>
            </a:r>
            <a:r>
              <a:rPr lang="en-US" sz="800" b="0" i="0" dirty="0" err="1">
                <a:effectLst/>
                <a:latin typeface="Arial" panose="020B0604020202020204" pitchFamily="34" charset="0"/>
              </a:rPr>
              <a:t>reort</a:t>
            </a:r>
            <a:r>
              <a:rPr lang="en-US" sz="800" b="0" i="0" dirty="0">
                <a:effectLst/>
                <a:latin typeface="Arial" panose="020B0604020202020204" pitchFamily="34" charset="0"/>
              </a:rPr>
              <a:t> of 4-year follow-up. </a:t>
            </a:r>
            <a:r>
              <a:rPr lang="en-US" sz="800" b="0" i="1" dirty="0">
                <a:effectLst/>
                <a:latin typeface="Arial" panose="020B0604020202020204" pitchFamily="34" charset="0"/>
              </a:rPr>
              <a:t>Journal of Applied Oral Science</a:t>
            </a:r>
            <a:r>
              <a:rPr lang="en-US" sz="800" b="0" i="0" dirty="0">
                <a:effectLst/>
                <a:latin typeface="Arial" panose="020B0604020202020204" pitchFamily="34" charset="0"/>
              </a:rPr>
              <a:t>, </a:t>
            </a:r>
            <a:r>
              <a:rPr lang="en-US" sz="800" b="0" i="1" dirty="0">
                <a:effectLst/>
                <a:latin typeface="Arial" panose="020B0604020202020204" pitchFamily="34" charset="0"/>
              </a:rPr>
              <a:t>17</a:t>
            </a:r>
            <a:r>
              <a:rPr lang="en-US" sz="800" b="0" i="0" dirty="0">
                <a:effectLst/>
                <a:latin typeface="Arial" panose="020B0604020202020204" pitchFamily="34" charset="0"/>
              </a:rPr>
              <a:t>(1), 70-74.</a:t>
            </a:r>
            <a:endParaRPr lang="en-US" sz="800" dirty="0"/>
          </a:p>
        </p:txBody>
      </p:sp>
    </p:spTree>
    <p:extLst>
      <p:ext uri="{BB962C8B-B14F-4D97-AF65-F5344CB8AC3E}">
        <p14:creationId xmlns:p14="http://schemas.microsoft.com/office/powerpoint/2010/main" xmlns="" val="987937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E505821-7B6D-4C1E-9BE5-2D231668D7A0}"/>
              </a:ext>
            </a:extLst>
          </p:cNvPr>
          <p:cNvSpPr txBox="1"/>
          <p:nvPr/>
        </p:nvSpPr>
        <p:spPr>
          <a:xfrm>
            <a:off x="805343" y="402672"/>
            <a:ext cx="8741328" cy="6093976"/>
          </a:xfrm>
          <a:prstGeom prst="rect">
            <a:avLst/>
          </a:prstGeom>
          <a:noFill/>
        </p:spPr>
        <p:txBody>
          <a:bodyPr wrap="square" rtlCol="0">
            <a:spAutoFit/>
          </a:bodyPr>
          <a:lstStyle/>
          <a:p>
            <a:r>
              <a:rPr lang="en-US" sz="3600" b="1" dirty="0"/>
              <a:t>Direct Pulp Cap</a:t>
            </a:r>
          </a:p>
          <a:p>
            <a:r>
              <a:rPr lang="en-US" dirty="0"/>
              <a:t>Placement of a dental material over the exposed pulp to facilitate both the formation of protective barrier and the maintenance of vital pulp.</a:t>
            </a:r>
            <a:r>
              <a:rPr lang="en-US" baseline="30000" dirty="0"/>
              <a:t>7</a:t>
            </a:r>
            <a:r>
              <a:rPr lang="en-US" dirty="0"/>
              <a:t> </a:t>
            </a:r>
          </a:p>
          <a:p>
            <a:endParaRPr lang="en-US" b="1" dirty="0"/>
          </a:p>
          <a:p>
            <a:endParaRPr lang="en-US" b="1" dirty="0"/>
          </a:p>
          <a:p>
            <a:r>
              <a:rPr lang="en-US" b="1" dirty="0"/>
              <a:t>Direct Pulp Cap Considerations:</a:t>
            </a:r>
          </a:p>
          <a:p>
            <a:endParaRPr lang="en-US" dirty="0"/>
          </a:p>
          <a:p>
            <a:r>
              <a:rPr lang="en-US" dirty="0" err="1"/>
              <a:t>CaOH</a:t>
            </a:r>
            <a:r>
              <a:rPr lang="en-US" dirty="0"/>
              <a:t> and MTA both have good track records. MTA </a:t>
            </a:r>
            <a:r>
              <a:rPr lang="en-US" dirty="0" smtClean="0"/>
              <a:t>has better </a:t>
            </a:r>
            <a:r>
              <a:rPr lang="en-US" dirty="0"/>
              <a:t>outcomes in most published studies.</a:t>
            </a:r>
            <a:r>
              <a:rPr lang="en-US" baseline="30000" dirty="0"/>
              <a:t>6</a:t>
            </a:r>
          </a:p>
          <a:p>
            <a:endParaRPr lang="en-US" dirty="0"/>
          </a:p>
          <a:p>
            <a:r>
              <a:rPr lang="en-US" dirty="0"/>
              <a:t>Good isolation, and quick haemostasias are important.</a:t>
            </a:r>
          </a:p>
          <a:p>
            <a:r>
              <a:rPr lang="en-US" dirty="0"/>
              <a:t>	In some studies, </a:t>
            </a:r>
            <a:r>
              <a:rPr lang="en-US" dirty="0" err="1"/>
              <a:t>NaOCl</a:t>
            </a:r>
            <a:r>
              <a:rPr lang="en-US" dirty="0"/>
              <a:t> decreased bond strength to dentin. Etched 	dentin and enamel were relatively unaffected, and other studies show 	contradictory evidence with increased bond strengths. Short exposure 	time (&lt;10min) to </a:t>
            </a:r>
            <a:r>
              <a:rPr lang="en-US" dirty="0" err="1"/>
              <a:t>NaOCl</a:t>
            </a:r>
            <a:r>
              <a:rPr lang="en-US" dirty="0"/>
              <a:t> seems relevant.</a:t>
            </a:r>
            <a:r>
              <a:rPr lang="en-US" baseline="30000" dirty="0"/>
              <a:t>8</a:t>
            </a:r>
          </a:p>
          <a:p>
            <a:endParaRPr lang="en-US" dirty="0"/>
          </a:p>
          <a:p>
            <a:r>
              <a:rPr lang="en-US" dirty="0"/>
              <a:t>A good final restoration is important</a:t>
            </a:r>
            <a:endParaRPr lang="en-US" b="0" i="0" dirty="0">
              <a:solidFill>
                <a:srgbClr val="1C1D1E"/>
              </a:solidFill>
              <a:effectLst/>
              <a:latin typeface="Open Sans" panose="020B0606030504020204" pitchFamily="34" charset="0"/>
            </a:endParaRPr>
          </a:p>
          <a:p>
            <a:pPr lvl="2"/>
            <a:r>
              <a:rPr lang="en-US" sz="1600" b="0" i="0" dirty="0">
                <a:effectLst/>
                <a:latin typeface="Open Sans" panose="020B0606030504020204" pitchFamily="34" charset="0"/>
              </a:rPr>
              <a:t>The quality of reparative dentin after a successful pulp capping procedure has been evaluated histologically and reveals many nonmineralized defects, so‐called ‘tunnel defects’, that can easily be invaded by microorganisms.</a:t>
            </a:r>
            <a:endParaRPr lang="en-US" sz="1600" dirty="0"/>
          </a:p>
          <a:p>
            <a:endParaRPr lang="en-US" dirty="0"/>
          </a:p>
        </p:txBody>
      </p:sp>
    </p:spTree>
    <p:extLst>
      <p:ext uri="{BB962C8B-B14F-4D97-AF65-F5344CB8AC3E}">
        <p14:creationId xmlns:p14="http://schemas.microsoft.com/office/powerpoint/2010/main" xmlns="" val="3085492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a:extLst>
              <a:ext uri="{FF2B5EF4-FFF2-40B4-BE49-F238E27FC236}">
                <a16:creationId xmlns:a16="http://schemas.microsoft.com/office/drawing/2014/main" xmlns="" id="{E5E7EDF1-0DAB-49D2-B2C9-BFBB5D9E1720}"/>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7581"/>
          <a:stretch/>
        </p:blipFill>
        <p:spPr bwMode="auto">
          <a:xfrm>
            <a:off x="4767942" y="5"/>
            <a:ext cx="7424055" cy="3447782"/>
          </a:xfrm>
          <a:custGeom>
            <a:avLst/>
            <a:gdLst/>
            <a:ahLst/>
            <a:cxnLst/>
            <a:rect l="l" t="t" r="r" b="b"/>
            <a:pathLst>
              <a:path w="12191999" h="5662047">
                <a:moveTo>
                  <a:pt x="0" y="0"/>
                </a:moveTo>
                <a:lnTo>
                  <a:pt x="12191999" y="0"/>
                </a:lnTo>
                <a:lnTo>
                  <a:pt x="12191999" y="4441031"/>
                </a:lnTo>
                <a:lnTo>
                  <a:pt x="12122115" y="4466440"/>
                </a:lnTo>
                <a:cubicBezTo>
                  <a:pt x="11885683" y="4549571"/>
                  <a:pt x="11665281" y="4618943"/>
                  <a:pt x="11470288" y="4676343"/>
                </a:cubicBezTo>
                <a:cubicBezTo>
                  <a:pt x="9682688" y="5202609"/>
                  <a:pt x="7863685" y="5582544"/>
                  <a:pt x="6034815" y="5632196"/>
                </a:cubicBezTo>
                <a:cubicBezTo>
                  <a:pt x="4947994" y="5663166"/>
                  <a:pt x="3973571" y="5696346"/>
                  <a:pt x="3024777" y="5584524"/>
                </a:cubicBezTo>
                <a:cubicBezTo>
                  <a:pt x="2087147" y="5474254"/>
                  <a:pt x="1174496" y="5221993"/>
                  <a:pt x="202744" y="4684612"/>
                </a:cubicBezTo>
                <a:lnTo>
                  <a:pt x="0" y="4568423"/>
                </a:lnTo>
                <a:close/>
              </a:path>
            </a:pathLst>
          </a:cu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xmlns="" id="{8E12D754-BA53-469A-9DCF-CD12EF6636C8}"/>
              </a:ext>
            </a:extLst>
          </p:cNvPr>
          <p:cNvSpPr txBox="1"/>
          <p:nvPr/>
        </p:nvSpPr>
        <p:spPr>
          <a:xfrm>
            <a:off x="360727" y="145724"/>
            <a:ext cx="4286774" cy="4801314"/>
          </a:xfrm>
          <a:prstGeom prst="rect">
            <a:avLst/>
          </a:prstGeom>
          <a:noFill/>
        </p:spPr>
        <p:txBody>
          <a:bodyPr wrap="square" rtlCol="0">
            <a:spAutoFit/>
          </a:bodyPr>
          <a:lstStyle/>
          <a:p>
            <a:r>
              <a:rPr lang="en-US" b="1" dirty="0"/>
              <a:t>Direct Pulp Cap: Clinical Procedure</a:t>
            </a:r>
          </a:p>
          <a:p>
            <a:endParaRPr lang="en-US" dirty="0"/>
          </a:p>
          <a:p>
            <a:pPr marL="800100" lvl="1" indent="-342900">
              <a:buAutoNum type="alphaLcParenR"/>
            </a:pPr>
            <a:r>
              <a:rPr lang="en-US" dirty="0"/>
              <a:t>Preop</a:t>
            </a:r>
          </a:p>
          <a:p>
            <a:pPr marL="800100" lvl="1" indent="-342900">
              <a:buAutoNum type="alphaLcParenR"/>
            </a:pPr>
            <a:endParaRPr lang="en-US" dirty="0"/>
          </a:p>
          <a:p>
            <a:pPr marL="800100" lvl="1" indent="-342900">
              <a:buAutoNum type="alphaLcParenR"/>
            </a:pPr>
            <a:r>
              <a:rPr lang="en-US" dirty="0"/>
              <a:t>Isolation; Nonselective caries removal; </a:t>
            </a:r>
            <a:r>
              <a:rPr lang="en-US" dirty="0" err="1"/>
              <a:t>Haemostasis</a:t>
            </a:r>
            <a:r>
              <a:rPr lang="en-US" dirty="0"/>
              <a:t> using </a:t>
            </a:r>
            <a:r>
              <a:rPr lang="en-US" dirty="0" err="1"/>
              <a:t>NaOCL</a:t>
            </a:r>
            <a:r>
              <a:rPr lang="en-US" dirty="0"/>
              <a:t>.</a:t>
            </a:r>
          </a:p>
          <a:p>
            <a:pPr marL="800100" lvl="1" indent="-342900">
              <a:buAutoNum type="alphaLcParenR"/>
            </a:pPr>
            <a:endParaRPr lang="en-US" dirty="0"/>
          </a:p>
          <a:p>
            <a:pPr marL="800100" lvl="1" indent="-342900">
              <a:buAutoNum type="alphaLcParenR"/>
            </a:pPr>
            <a:r>
              <a:rPr lang="en-US" dirty="0"/>
              <a:t>Placement of pulp capping material (MTA in this case)</a:t>
            </a:r>
          </a:p>
          <a:p>
            <a:pPr marL="800100" lvl="1" indent="-342900">
              <a:buAutoNum type="alphaLcParenR"/>
            </a:pPr>
            <a:endParaRPr lang="en-US" dirty="0"/>
          </a:p>
          <a:p>
            <a:pPr marL="800100" lvl="1" indent="-342900">
              <a:buAutoNum type="alphaLcParenR"/>
            </a:pPr>
            <a:r>
              <a:rPr lang="en-US" dirty="0"/>
              <a:t>Final restoration</a:t>
            </a:r>
          </a:p>
          <a:p>
            <a:pPr marL="800100" lvl="1" indent="-342900">
              <a:buAutoNum type="alphaLcParenR"/>
            </a:pPr>
            <a:endParaRPr lang="en-US" dirty="0"/>
          </a:p>
          <a:p>
            <a:pPr marL="800100" lvl="1" indent="-342900">
              <a:buAutoNum type="alphaLcParenR"/>
            </a:pPr>
            <a:r>
              <a:rPr lang="en-US" dirty="0"/>
              <a:t>1 year</a:t>
            </a:r>
          </a:p>
          <a:p>
            <a:pPr marL="800100" lvl="1" indent="-342900">
              <a:buAutoNum type="alphaLcParenR"/>
            </a:pPr>
            <a:endParaRPr lang="en-US" dirty="0"/>
          </a:p>
          <a:p>
            <a:pPr marL="800100" lvl="1" indent="-342900">
              <a:buAutoNum type="alphaLcParenR"/>
            </a:pPr>
            <a:r>
              <a:rPr lang="en-US" dirty="0"/>
              <a:t>2 year</a:t>
            </a:r>
          </a:p>
          <a:p>
            <a:pPr marL="342900" indent="-342900">
              <a:buAutoNum type="alphaLcParenR"/>
            </a:pPr>
            <a:endParaRPr lang="en-US" dirty="0"/>
          </a:p>
        </p:txBody>
      </p:sp>
      <p:sp>
        <p:nvSpPr>
          <p:cNvPr id="6" name="TextBox 5">
            <a:extLst>
              <a:ext uri="{FF2B5EF4-FFF2-40B4-BE49-F238E27FC236}">
                <a16:creationId xmlns:a16="http://schemas.microsoft.com/office/drawing/2014/main" xmlns="" id="{E67F310A-50C5-482F-8638-A1D05228E3D7}"/>
              </a:ext>
            </a:extLst>
          </p:cNvPr>
          <p:cNvSpPr txBox="1"/>
          <p:nvPr/>
        </p:nvSpPr>
        <p:spPr>
          <a:xfrm>
            <a:off x="0" y="6486973"/>
            <a:ext cx="7424055" cy="338554"/>
          </a:xfrm>
          <a:prstGeom prst="rect">
            <a:avLst/>
          </a:prstGeom>
          <a:noFill/>
        </p:spPr>
        <p:txBody>
          <a:bodyPr wrap="square">
            <a:spAutoFit/>
          </a:bodyPr>
          <a:lstStyle/>
          <a:p>
            <a:r>
              <a:rPr lang="en-US" sz="800" b="0" i="0" dirty="0" err="1">
                <a:effectLst/>
                <a:latin typeface="BlinkMacSystemFont"/>
              </a:rPr>
              <a:t>Bjørndal</a:t>
            </a:r>
            <a:r>
              <a:rPr lang="en-US" sz="800" b="0" i="0" dirty="0">
                <a:effectLst/>
                <a:latin typeface="BlinkMacSystemFont"/>
              </a:rPr>
              <a:t> L, Simon S, Tomson PL, Duncan HF. Management of deep caries and the exposed pulp. Int </a:t>
            </a:r>
            <a:r>
              <a:rPr lang="en-US" sz="800" b="0" i="0" dirty="0" err="1">
                <a:effectLst/>
                <a:latin typeface="BlinkMacSystemFont"/>
              </a:rPr>
              <a:t>Endod</a:t>
            </a:r>
            <a:r>
              <a:rPr lang="en-US" sz="800" b="0" i="0" dirty="0">
                <a:effectLst/>
                <a:latin typeface="BlinkMacSystemFont"/>
              </a:rPr>
              <a:t> J. 2019 Jul;52(7):949-973. </a:t>
            </a:r>
            <a:r>
              <a:rPr lang="en-US" sz="800" b="0" i="0" dirty="0" err="1">
                <a:effectLst/>
                <a:latin typeface="BlinkMacSystemFont"/>
              </a:rPr>
              <a:t>doi</a:t>
            </a:r>
            <a:r>
              <a:rPr lang="en-US" sz="800" b="0" i="0" dirty="0">
                <a:effectLst/>
                <a:latin typeface="BlinkMacSystemFont"/>
              </a:rPr>
              <a:t>: 10.1111/iej.13128. </a:t>
            </a:r>
            <a:r>
              <a:rPr lang="en-US" sz="800" b="0" i="0" dirty="0" err="1">
                <a:effectLst/>
                <a:latin typeface="BlinkMacSystemFont"/>
              </a:rPr>
              <a:t>Epub</a:t>
            </a:r>
            <a:r>
              <a:rPr lang="en-US" sz="800" b="0" i="0" dirty="0">
                <a:effectLst/>
                <a:latin typeface="BlinkMacSystemFont"/>
              </a:rPr>
              <a:t> 2019 May 13. PMID: 30985944.</a:t>
            </a:r>
            <a:endParaRPr lang="en-US" sz="800" dirty="0"/>
          </a:p>
        </p:txBody>
      </p:sp>
    </p:spTree>
    <p:extLst>
      <p:ext uri="{BB962C8B-B14F-4D97-AF65-F5344CB8AC3E}">
        <p14:creationId xmlns:p14="http://schemas.microsoft.com/office/powerpoint/2010/main" xmlns="" val="155825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1C67888-15EE-4801-8E07-BB552FFE9F33}"/>
              </a:ext>
            </a:extLst>
          </p:cNvPr>
          <p:cNvSpPr txBox="1"/>
          <p:nvPr/>
        </p:nvSpPr>
        <p:spPr>
          <a:xfrm>
            <a:off x="629174" y="67112"/>
            <a:ext cx="8741328" cy="6986528"/>
          </a:xfrm>
          <a:prstGeom prst="rect">
            <a:avLst/>
          </a:prstGeom>
          <a:noFill/>
        </p:spPr>
        <p:txBody>
          <a:bodyPr wrap="square" rtlCol="0">
            <a:spAutoFit/>
          </a:bodyPr>
          <a:lstStyle/>
          <a:p>
            <a:r>
              <a:rPr lang="en-US" sz="3600" b="1" dirty="0"/>
              <a:t>Partial Pulpotomy</a:t>
            </a:r>
          </a:p>
          <a:p>
            <a:r>
              <a:rPr lang="en-US" dirty="0"/>
              <a:t>Inflamed pulp tissue beneath an exposure is removed to a depth of one to three millimeters or deeper to reach healthy pulp tissue. Pulpal bleeding is </a:t>
            </a:r>
            <a:r>
              <a:rPr lang="en-US" dirty="0" smtClean="0"/>
              <a:t>then </a:t>
            </a:r>
            <a:r>
              <a:rPr lang="en-US" dirty="0"/>
              <a:t>controlled, and the remaining pulp is covered with </a:t>
            </a:r>
            <a:r>
              <a:rPr lang="en-US" dirty="0" err="1"/>
              <a:t>CaOH</a:t>
            </a:r>
            <a:r>
              <a:rPr lang="en-US" dirty="0"/>
              <a:t> or MTA before final restoration.</a:t>
            </a:r>
          </a:p>
          <a:p>
            <a:endParaRPr lang="en-US" b="1" dirty="0"/>
          </a:p>
          <a:p>
            <a:r>
              <a:rPr lang="en-US" b="1" dirty="0"/>
              <a:t>Partial Pulpotomy Considerations:</a:t>
            </a:r>
          </a:p>
          <a:p>
            <a:endParaRPr lang="en-US" dirty="0"/>
          </a:p>
          <a:p>
            <a:r>
              <a:rPr lang="en-US" sz="1600" dirty="0"/>
              <a:t>Isolate like you would for RCT (Rubber dam)</a:t>
            </a:r>
          </a:p>
          <a:p>
            <a:endParaRPr lang="en-US" sz="1600" dirty="0"/>
          </a:p>
          <a:p>
            <a:r>
              <a:rPr lang="en-US" sz="1600" dirty="0" err="1"/>
              <a:t>CaOH</a:t>
            </a:r>
            <a:r>
              <a:rPr lang="en-US" sz="1600" dirty="0"/>
              <a:t> has been used successfully. MTA is way better and should be used most of the time. It’s way more predictable.</a:t>
            </a:r>
          </a:p>
          <a:p>
            <a:endParaRPr lang="en-US" sz="1600" dirty="0"/>
          </a:p>
          <a:p>
            <a:r>
              <a:rPr lang="en-US" sz="1600" dirty="0"/>
              <a:t>MTA must be 1.5mm thick</a:t>
            </a:r>
          </a:p>
          <a:p>
            <a:endParaRPr lang="en-US" sz="1600" dirty="0"/>
          </a:p>
          <a:p>
            <a:r>
              <a:rPr lang="en-US" sz="1600" dirty="0"/>
              <a:t>Bleeding must be controlled for several minutes using bactericidal agent such as </a:t>
            </a:r>
            <a:r>
              <a:rPr lang="en-US" sz="1600" dirty="0" err="1"/>
              <a:t>NaOCl</a:t>
            </a:r>
            <a:r>
              <a:rPr lang="en-US" sz="1600" dirty="0"/>
              <a:t> or </a:t>
            </a:r>
            <a:r>
              <a:rPr lang="en-US" sz="1600" dirty="0" err="1"/>
              <a:t>Chx</a:t>
            </a:r>
            <a:r>
              <a:rPr lang="en-US" sz="1600" dirty="0"/>
              <a:t>. </a:t>
            </a:r>
          </a:p>
          <a:p>
            <a:endParaRPr lang="en-US" sz="1600" dirty="0"/>
          </a:p>
          <a:p>
            <a:r>
              <a:rPr lang="en-US" sz="1600" dirty="0"/>
              <a:t>Has been used successfully in cases of acute pulpitis (in immature teeth)</a:t>
            </a:r>
          </a:p>
          <a:p>
            <a:endParaRPr lang="en-US" sz="1600" dirty="0"/>
          </a:p>
          <a:p>
            <a:r>
              <a:rPr lang="en-US" sz="1600" dirty="0"/>
              <a:t>Has also been used successfully in trauma cases when done up to 9 days following the pulpal exposure.</a:t>
            </a:r>
          </a:p>
          <a:p>
            <a:pPr lvl="2"/>
            <a:r>
              <a:rPr lang="en-US" sz="1600" dirty="0"/>
              <a:t>Keep in mind that MTA may cause tooth discoloration. A lot of trauma occurs on front teeth, so maybe </a:t>
            </a:r>
            <a:r>
              <a:rPr lang="en-US" sz="1600" dirty="0" err="1"/>
              <a:t>CaOH</a:t>
            </a:r>
            <a:r>
              <a:rPr lang="en-US" sz="1600" dirty="0"/>
              <a:t> is worth considering in these cases.</a:t>
            </a:r>
          </a:p>
          <a:p>
            <a:pPr lvl="2"/>
            <a:endParaRPr lang="en-US" sz="1600" dirty="0"/>
          </a:p>
          <a:p>
            <a:r>
              <a:rPr lang="en-US" sz="1200" dirty="0"/>
              <a:t>A few good examples can be seen here: </a:t>
            </a:r>
          </a:p>
          <a:p>
            <a:r>
              <a:rPr lang="en-US" sz="800" dirty="0"/>
              <a:t>https://www.dentistrytoday.com/endodontics/8864-update-on-apexogenesis-case-reports-achieving-predictable-root-maturation-in-young-patients</a:t>
            </a:r>
          </a:p>
        </p:txBody>
      </p:sp>
    </p:spTree>
    <p:extLst>
      <p:ext uri="{BB962C8B-B14F-4D97-AF65-F5344CB8AC3E}">
        <p14:creationId xmlns:p14="http://schemas.microsoft.com/office/powerpoint/2010/main" xmlns="" val="2757699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ECD22B4-F7BA-49B9-9B48-0B72841706E0}"/>
              </a:ext>
            </a:extLst>
          </p:cNvPr>
          <p:cNvSpPr txBox="1"/>
          <p:nvPr/>
        </p:nvSpPr>
        <p:spPr>
          <a:xfrm>
            <a:off x="360727" y="145724"/>
            <a:ext cx="11249636" cy="3139321"/>
          </a:xfrm>
          <a:prstGeom prst="rect">
            <a:avLst/>
          </a:prstGeom>
          <a:noFill/>
        </p:spPr>
        <p:txBody>
          <a:bodyPr wrap="square" rtlCol="0">
            <a:spAutoFit/>
          </a:bodyPr>
          <a:lstStyle/>
          <a:p>
            <a:r>
              <a:rPr lang="en-US" b="1" dirty="0"/>
              <a:t>Partial Pulpotomy: Clinical Procedure</a:t>
            </a:r>
          </a:p>
          <a:p>
            <a:endParaRPr lang="en-US" dirty="0"/>
          </a:p>
          <a:p>
            <a:pPr marL="800100" lvl="1" indent="-342900">
              <a:buAutoNum type="alphaLcParenR"/>
            </a:pPr>
            <a:r>
              <a:rPr lang="en-US" dirty="0"/>
              <a:t>Preop. “</a:t>
            </a:r>
            <a:r>
              <a:rPr lang="en-US" b="0" i="0" dirty="0">
                <a:effectLst/>
                <a:latin typeface="Roboto" panose="020B0604020202020204" pitchFamily="2" charset="0"/>
              </a:rPr>
              <a:t>8 year-old boy presented with acute provoked pain in the lower right posterior area that lingered after removal of stimulus, and the parent reported the child taking painkillers.” Note the open apex</a:t>
            </a:r>
            <a:endParaRPr lang="en-US" dirty="0"/>
          </a:p>
          <a:p>
            <a:pPr marL="800100" lvl="1" indent="-342900">
              <a:buAutoNum type="alphaLcParenR"/>
            </a:pPr>
            <a:endParaRPr lang="en-US" dirty="0"/>
          </a:p>
          <a:p>
            <a:pPr marL="800100" lvl="1" indent="-342900">
              <a:buAutoNum type="alphaLcParenR"/>
            </a:pPr>
            <a:r>
              <a:rPr lang="en-US" dirty="0"/>
              <a:t>Immediately following treatment. Excavation was done with round bur, spoon instruments, and water. Haemostasias with light irrigation and loose cotton pellet.</a:t>
            </a:r>
          </a:p>
          <a:p>
            <a:pPr marL="800100" lvl="1" indent="-342900">
              <a:buAutoNum type="alphaLcParenR"/>
            </a:pPr>
            <a:endParaRPr lang="en-US" dirty="0"/>
          </a:p>
          <a:p>
            <a:pPr marL="800100" lvl="1" indent="-342900">
              <a:buAutoNum type="alphaLcParenR"/>
            </a:pPr>
            <a:r>
              <a:rPr lang="en-US" dirty="0"/>
              <a:t>24 month follow-up. Note the closed apex on #30</a:t>
            </a:r>
          </a:p>
          <a:p>
            <a:pPr marL="800100" lvl="1" indent="-342900">
              <a:buAutoNum type="alphaLcParenR"/>
            </a:pPr>
            <a:endParaRPr lang="en-US" dirty="0"/>
          </a:p>
        </p:txBody>
      </p:sp>
      <p:pic>
        <p:nvPicPr>
          <p:cNvPr id="3" name="Picture 2" descr="A computer screen capture&#10;&#10;Description automatically generated with medium confidence">
            <a:extLst>
              <a:ext uri="{FF2B5EF4-FFF2-40B4-BE49-F238E27FC236}">
                <a16:creationId xmlns:a16="http://schemas.microsoft.com/office/drawing/2014/main" xmlns="" id="{ACEAB5F7-030F-4FD3-9B23-421CC851DE8B}"/>
              </a:ext>
            </a:extLst>
          </p:cNvPr>
          <p:cNvPicPr/>
          <p:nvPr/>
        </p:nvPicPr>
        <p:blipFill rotWithShape="1">
          <a:blip r:embed="rId3"/>
          <a:srcRect l="24530" t="18449" r="21593" b="58443"/>
          <a:stretch/>
        </p:blipFill>
        <p:spPr bwMode="auto">
          <a:xfrm>
            <a:off x="4283487" y="4805292"/>
            <a:ext cx="7952058" cy="2052708"/>
          </a:xfrm>
          <a:prstGeom prst="rect">
            <a:avLst/>
          </a:prstGeom>
          <a:ln>
            <a:noFill/>
          </a:ln>
          <a:extLst>
            <a:ext uri="{53640926-AAD7-44D8-BBD7-CCE9431645EC}">
              <a14:shadowObscured xmlns:a14="http://schemas.microsoft.com/office/drawing/2010/main" xmlns=""/>
            </a:ext>
          </a:extLst>
        </p:spPr>
      </p:pic>
      <p:sp>
        <p:nvSpPr>
          <p:cNvPr id="4" name="TextBox 3">
            <a:extLst>
              <a:ext uri="{FF2B5EF4-FFF2-40B4-BE49-F238E27FC236}">
                <a16:creationId xmlns:a16="http://schemas.microsoft.com/office/drawing/2014/main" xmlns="" id="{E33B50B7-134E-4DF2-9FFD-5B1B4C5AC1EF}"/>
              </a:ext>
            </a:extLst>
          </p:cNvPr>
          <p:cNvSpPr txBox="1"/>
          <p:nvPr/>
        </p:nvSpPr>
        <p:spPr>
          <a:xfrm>
            <a:off x="-58723" y="6009112"/>
            <a:ext cx="3405930" cy="830997"/>
          </a:xfrm>
          <a:prstGeom prst="rect">
            <a:avLst/>
          </a:prstGeom>
          <a:noFill/>
        </p:spPr>
        <p:txBody>
          <a:bodyPr wrap="square" rtlCol="0">
            <a:spAutoFit/>
          </a:bodyPr>
          <a:lstStyle/>
          <a:p>
            <a:r>
              <a:rPr lang="en-US" sz="800" b="0" i="0" dirty="0" err="1">
                <a:effectLst/>
                <a:latin typeface="Roboto" panose="02000000000000000000" pitchFamily="2" charset="0"/>
              </a:rPr>
              <a:t>Nagi</a:t>
            </a:r>
            <a:r>
              <a:rPr lang="en-US" sz="800" b="0" i="0" dirty="0">
                <a:effectLst/>
                <a:latin typeface="Roboto" panose="02000000000000000000" pitchFamily="2" charset="0"/>
              </a:rPr>
              <a:t> P, Waly N, </a:t>
            </a:r>
            <a:r>
              <a:rPr lang="en-US" sz="800" b="0" i="0" dirty="0" err="1">
                <a:effectLst/>
                <a:latin typeface="Roboto" panose="02000000000000000000" pitchFamily="2" charset="0"/>
              </a:rPr>
              <a:t>Elbardissy</a:t>
            </a:r>
            <a:r>
              <a:rPr lang="en-US" sz="800" b="0" i="0" dirty="0">
                <a:effectLst/>
                <a:latin typeface="Roboto" panose="02000000000000000000" pitchFamily="2" charset="0"/>
              </a:rPr>
              <a:t> A and Khalifa M. Case Report: Immediate pain relief after partial pulpotomy of </a:t>
            </a:r>
            <a:r>
              <a:rPr lang="en-US" sz="800" b="0" i="0" dirty="0" err="1">
                <a:effectLst/>
                <a:latin typeface="Roboto" panose="02000000000000000000" pitchFamily="2" charset="0"/>
              </a:rPr>
              <a:t>cariously</a:t>
            </a:r>
            <a:r>
              <a:rPr lang="en-US" sz="800" b="0" i="0" dirty="0">
                <a:effectLst/>
                <a:latin typeface="Roboto" panose="02000000000000000000" pitchFamily="2" charset="0"/>
              </a:rPr>
              <a:t> exposed young permanent molar using mineral trioxide aggregate and root maturation, with two years follow-up [version 1; peer review: 2 approved with reservations]. </a:t>
            </a:r>
            <a:r>
              <a:rPr lang="en-US" sz="800" b="0" i="1" dirty="0">
                <a:effectLst/>
                <a:latin typeface="Roboto" panose="02000000000000000000" pitchFamily="2" charset="0"/>
              </a:rPr>
              <a:t>F1000Research</a:t>
            </a:r>
            <a:r>
              <a:rPr lang="en-US" sz="800" b="0" i="0" dirty="0">
                <a:effectLst/>
                <a:latin typeface="Roboto" panose="02000000000000000000" pitchFamily="2" charset="0"/>
              </a:rPr>
              <a:t> 2018, </a:t>
            </a:r>
            <a:r>
              <a:rPr lang="en-US" sz="800" b="1" i="0" dirty="0">
                <a:effectLst/>
                <a:latin typeface="Roboto" panose="02000000000000000000" pitchFamily="2" charset="0"/>
              </a:rPr>
              <a:t>7</a:t>
            </a:r>
            <a:r>
              <a:rPr lang="en-US" sz="800" b="0" i="0" dirty="0">
                <a:effectLst/>
                <a:latin typeface="Roboto" panose="02000000000000000000" pitchFamily="2" charset="0"/>
              </a:rPr>
              <a:t>:1616 (</a:t>
            </a:r>
            <a:r>
              <a:rPr lang="en-US" sz="800" b="0" i="0" u="none" strike="noStrike" dirty="0">
                <a:effectLst/>
                <a:latin typeface="Roboto" panose="02000000000000000000" pitchFamily="2" charset="0"/>
                <a:hlinkClick r:id="rId4">
                  <a:extLst>
                    <a:ext uri="{A12FA001-AC4F-418D-AE19-62706E023703}">
                      <ahyp:hlinkClr xmlns:ahyp="http://schemas.microsoft.com/office/drawing/2018/hyperlinkcolor" xmlns="" val="tx"/>
                    </a:ext>
                  </a:extLst>
                </a:hlinkClick>
              </a:rPr>
              <a:t>https://doi.org/10.12688/f1000research.16381.1</a:t>
            </a:r>
            <a:r>
              <a:rPr lang="en-US" sz="800" b="0" i="0" dirty="0">
                <a:effectLst/>
                <a:latin typeface="Roboto" panose="02000000000000000000" pitchFamily="2" charset="0"/>
              </a:rPr>
              <a:t>)</a:t>
            </a:r>
            <a:endParaRPr lang="en-US" sz="800" dirty="0"/>
          </a:p>
        </p:txBody>
      </p:sp>
      <p:pic>
        <p:nvPicPr>
          <p:cNvPr id="6" name="Picture 5">
            <a:extLst>
              <a:ext uri="{FF2B5EF4-FFF2-40B4-BE49-F238E27FC236}">
                <a16:creationId xmlns:a16="http://schemas.microsoft.com/office/drawing/2014/main" xmlns="" id="{B4D7059F-FDE4-44CD-8211-D24FC2F59619}"/>
              </a:ext>
            </a:extLst>
          </p:cNvPr>
          <p:cNvPicPr>
            <a:picLocks noChangeAspect="1"/>
          </p:cNvPicPr>
          <p:nvPr/>
        </p:nvPicPr>
        <p:blipFill rotWithShape="1">
          <a:blip r:embed="rId5"/>
          <a:srcRect l="11633" t="23129" r="32653" b="26939"/>
          <a:stretch/>
        </p:blipFill>
        <p:spPr>
          <a:xfrm>
            <a:off x="93307" y="3928188"/>
            <a:ext cx="3907679" cy="1969943"/>
          </a:xfrm>
          <a:prstGeom prst="rect">
            <a:avLst/>
          </a:prstGeom>
        </p:spPr>
      </p:pic>
      <p:sp>
        <p:nvSpPr>
          <p:cNvPr id="7" name="TextBox 6">
            <a:extLst>
              <a:ext uri="{FF2B5EF4-FFF2-40B4-BE49-F238E27FC236}">
                <a16:creationId xmlns:a16="http://schemas.microsoft.com/office/drawing/2014/main" xmlns="" id="{945CD846-617B-4FE2-9BD6-DEED96D4B7F8}"/>
              </a:ext>
            </a:extLst>
          </p:cNvPr>
          <p:cNvSpPr txBox="1"/>
          <p:nvPr/>
        </p:nvSpPr>
        <p:spPr>
          <a:xfrm>
            <a:off x="4114800" y="3968993"/>
            <a:ext cx="6326155" cy="738664"/>
          </a:xfrm>
          <a:prstGeom prst="rect">
            <a:avLst/>
          </a:prstGeom>
          <a:noFill/>
        </p:spPr>
        <p:txBody>
          <a:bodyPr wrap="square" rtlCol="0">
            <a:spAutoFit/>
          </a:bodyPr>
          <a:lstStyle/>
          <a:p>
            <a:r>
              <a:rPr lang="en-US" sz="1400" dirty="0"/>
              <a:t>Demonstration of what pulp should look like prior to fill. Clean, homogenous, red, blood filled tissue, surrounded by healthy tooth.</a:t>
            </a:r>
          </a:p>
          <a:p>
            <a:r>
              <a:rPr lang="en-US" sz="1400" dirty="0">
                <a:solidFill>
                  <a:srgbClr val="00B0F0"/>
                </a:solidFill>
              </a:rPr>
              <a:t>https://youtu.be/2SusuxTRlng</a:t>
            </a:r>
          </a:p>
        </p:txBody>
      </p:sp>
    </p:spTree>
    <p:extLst>
      <p:ext uri="{BB962C8B-B14F-4D97-AF65-F5344CB8AC3E}">
        <p14:creationId xmlns:p14="http://schemas.microsoft.com/office/powerpoint/2010/main" xmlns="" val="184869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E6A0430-78A6-49B0-A14D-03537EAFAD58}"/>
              </a:ext>
            </a:extLst>
          </p:cNvPr>
          <p:cNvSpPr txBox="1"/>
          <p:nvPr/>
        </p:nvSpPr>
        <p:spPr>
          <a:xfrm>
            <a:off x="629174" y="67112"/>
            <a:ext cx="8741328" cy="5139869"/>
          </a:xfrm>
          <a:prstGeom prst="rect">
            <a:avLst/>
          </a:prstGeom>
          <a:noFill/>
        </p:spPr>
        <p:txBody>
          <a:bodyPr wrap="square" rtlCol="0">
            <a:spAutoFit/>
          </a:bodyPr>
          <a:lstStyle/>
          <a:p>
            <a:r>
              <a:rPr lang="en-US" sz="3600" b="1" dirty="0"/>
              <a:t>Complete Pulpotomy</a:t>
            </a:r>
          </a:p>
          <a:p>
            <a:r>
              <a:rPr lang="en-US" sz="1600" dirty="0"/>
              <a:t>A complete or traditional pulpotomy involves complete surgical removal of the coronal vital pulp tissue followed by placement of a biologically acceptable material in the pulp chamber and restoration of the tooth. The main intent is to promote </a:t>
            </a:r>
            <a:r>
              <a:rPr lang="en-US" sz="1600" dirty="0" err="1"/>
              <a:t>apexogenesis</a:t>
            </a:r>
            <a:r>
              <a:rPr lang="en-US" sz="1600" dirty="0"/>
              <a:t>. The secondary intent is to retain vitality of radicular pulp.</a:t>
            </a:r>
          </a:p>
          <a:p>
            <a:endParaRPr lang="en-US" sz="1600" dirty="0"/>
          </a:p>
          <a:p>
            <a:r>
              <a:rPr lang="en-US" b="1" dirty="0"/>
              <a:t>Complete Pulpotomy Considerations:</a:t>
            </a:r>
          </a:p>
          <a:p>
            <a:endParaRPr lang="en-US" dirty="0"/>
          </a:p>
          <a:p>
            <a:r>
              <a:rPr lang="en-US" sz="1600" dirty="0"/>
              <a:t>MTA is pretty much the gold standard.</a:t>
            </a:r>
          </a:p>
          <a:p>
            <a:endParaRPr lang="en-US" sz="1600" dirty="0"/>
          </a:p>
          <a:p>
            <a:r>
              <a:rPr lang="en-US" sz="1600" dirty="0"/>
              <a:t>Bleeding must be controlled for several minutes using bactericidal agent such as </a:t>
            </a:r>
            <a:r>
              <a:rPr lang="en-US" sz="1600" dirty="0" err="1"/>
              <a:t>NaOCl</a:t>
            </a:r>
            <a:r>
              <a:rPr lang="en-US" sz="1600" dirty="0"/>
              <a:t> or </a:t>
            </a:r>
            <a:r>
              <a:rPr lang="en-US" sz="1600" dirty="0" err="1"/>
              <a:t>Chx</a:t>
            </a:r>
            <a:r>
              <a:rPr lang="en-US" sz="1600" dirty="0"/>
              <a:t>. </a:t>
            </a:r>
          </a:p>
          <a:p>
            <a:endParaRPr lang="en-US" sz="1600" dirty="0"/>
          </a:p>
          <a:p>
            <a:r>
              <a:rPr lang="en-US" sz="1600" dirty="0"/>
              <a:t>Has been used successfully in irreversible pulpitis.</a:t>
            </a:r>
          </a:p>
          <a:p>
            <a:pPr marL="742950" lvl="1" indent="-285750">
              <a:buFont typeface="Arial" panose="020B0604020202020204" pitchFamily="34" charset="0"/>
              <a:buChar char="•"/>
            </a:pPr>
            <a:r>
              <a:rPr lang="en-US" sz="1600" dirty="0"/>
              <a:t>This treatment is not indicated if there is apical pathology.</a:t>
            </a:r>
          </a:p>
          <a:p>
            <a:pPr marL="742950" lvl="1" indent="-285750">
              <a:buFont typeface="Arial" panose="020B0604020202020204" pitchFamily="34" charset="0"/>
              <a:buChar char="•"/>
            </a:pPr>
            <a:r>
              <a:rPr lang="en-US" sz="1600" dirty="0"/>
              <a:t>Partial pulpotomy? </a:t>
            </a:r>
          </a:p>
          <a:p>
            <a:endParaRPr lang="en-US" sz="1600" dirty="0"/>
          </a:p>
          <a:p>
            <a:endParaRPr lang="en-US" sz="1600" dirty="0"/>
          </a:p>
          <a:p>
            <a:endParaRPr lang="en-US" sz="1600" dirty="0"/>
          </a:p>
        </p:txBody>
      </p:sp>
    </p:spTree>
    <p:extLst>
      <p:ext uri="{BB962C8B-B14F-4D97-AF65-F5344CB8AC3E}">
        <p14:creationId xmlns:p14="http://schemas.microsoft.com/office/powerpoint/2010/main" xmlns="" val="5273343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987A0FBA-CC04-4256-A8EB-BB3C543E98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0BCAF7A9-3765-4C5F-9C34-B40955DD39DD}"/>
              </a:ext>
            </a:extLst>
          </p:cNvPr>
          <p:cNvPicPr>
            <a:picLocks noChangeAspect="1"/>
          </p:cNvPicPr>
          <p:nvPr/>
        </p:nvPicPr>
        <p:blipFill rotWithShape="1">
          <a:blip r:embed="rId2"/>
          <a:srcRect l="20655" t="20276" r="36943" b="8368"/>
          <a:stretch/>
        </p:blipFill>
        <p:spPr>
          <a:xfrm>
            <a:off x="6251510" y="-1"/>
            <a:ext cx="5940490" cy="5623331"/>
          </a:xfrm>
          <a:custGeom>
            <a:avLst/>
            <a:gdLst/>
            <a:ahLst/>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p:spPr>
      </p:pic>
      <p:sp>
        <p:nvSpPr>
          <p:cNvPr id="20" name="Freeform: Shape 19">
            <a:extLst>
              <a:ext uri="{FF2B5EF4-FFF2-40B4-BE49-F238E27FC236}">
                <a16:creationId xmlns:a16="http://schemas.microsoft.com/office/drawing/2014/main" xmlns="" id="{3362A0EA-3E81-4464-94B8-70BE5870ED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4" name="TextBox 3">
            <a:extLst>
              <a:ext uri="{FF2B5EF4-FFF2-40B4-BE49-F238E27FC236}">
                <a16:creationId xmlns:a16="http://schemas.microsoft.com/office/drawing/2014/main" xmlns="" id="{53DCCA86-8A7E-4C8C-B225-3F67E59BAEBB}"/>
              </a:ext>
            </a:extLst>
          </p:cNvPr>
          <p:cNvSpPr txBox="1"/>
          <p:nvPr/>
        </p:nvSpPr>
        <p:spPr>
          <a:xfrm>
            <a:off x="419450" y="93306"/>
            <a:ext cx="5070060" cy="6096000"/>
          </a:xfrm>
          <a:prstGeom prst="rect">
            <a:avLst/>
          </a:prstGeom>
        </p:spPr>
        <p:txBody>
          <a:bodyPr vert="horz" lIns="91440" tIns="45720" rIns="91440" bIns="45720" rtlCol="0">
            <a:noAutofit/>
          </a:bodyPr>
          <a:lstStyle/>
          <a:p>
            <a:pPr>
              <a:lnSpc>
                <a:spcPct val="115000"/>
              </a:lnSpc>
              <a:spcAft>
                <a:spcPts val="600"/>
              </a:spcAft>
            </a:pPr>
            <a:r>
              <a:rPr lang="en-US" b="1" dirty="0"/>
              <a:t>Complete Pulpotomy: Clinical Procedure</a:t>
            </a:r>
          </a:p>
          <a:p>
            <a:pPr indent="-228600">
              <a:lnSpc>
                <a:spcPct val="115000"/>
              </a:lnSpc>
              <a:spcAft>
                <a:spcPts val="600"/>
              </a:spcAft>
              <a:buFont typeface="Arial" panose="020B0604020202020204" pitchFamily="34" charset="0"/>
              <a:buChar char="•"/>
            </a:pPr>
            <a:endParaRPr lang="en-US" dirty="0">
              <a:solidFill>
                <a:schemeClr val="tx1">
                  <a:alpha val="70000"/>
                </a:schemeClr>
              </a:solidFill>
            </a:endParaRPr>
          </a:p>
          <a:p>
            <a:pPr marL="342900" lvl="1" indent="-342900">
              <a:lnSpc>
                <a:spcPct val="115000"/>
              </a:lnSpc>
              <a:spcAft>
                <a:spcPts val="600"/>
              </a:spcAft>
              <a:buAutoNum type="alphaLcParenR"/>
            </a:pPr>
            <a:r>
              <a:rPr lang="en-US" sz="1600" dirty="0"/>
              <a:t>Preop. 6 year-old boy presented with pain in the lower right posterior area that lingered after removal of stimulus, but with no pain on percussion. Note the open apex.</a:t>
            </a:r>
          </a:p>
          <a:p>
            <a:pPr marL="342900" lvl="1" indent="-342900">
              <a:lnSpc>
                <a:spcPct val="115000"/>
              </a:lnSpc>
              <a:spcAft>
                <a:spcPts val="600"/>
              </a:spcAft>
              <a:buAutoNum type="alphaLcParenR"/>
            </a:pPr>
            <a:endParaRPr lang="en-US" sz="1600" dirty="0"/>
          </a:p>
          <a:p>
            <a:pPr marL="342900" lvl="1" indent="-342900">
              <a:lnSpc>
                <a:spcPct val="115000"/>
              </a:lnSpc>
              <a:spcAft>
                <a:spcPts val="600"/>
              </a:spcAft>
              <a:buAutoNum type="alphaLcParenR"/>
            </a:pPr>
            <a:r>
              <a:rPr lang="en-US" sz="1600" dirty="0"/>
              <a:t>Abundant hemorrhage on access of pulp chamber indicates vitality. Pulp tissue was removed with spoon and bleeding was controlled, in this case, with saline and cotton.</a:t>
            </a:r>
          </a:p>
          <a:p>
            <a:pPr marL="342900" lvl="1" indent="-342900">
              <a:lnSpc>
                <a:spcPct val="115000"/>
              </a:lnSpc>
              <a:spcAft>
                <a:spcPts val="600"/>
              </a:spcAft>
              <a:buAutoNum type="alphaLcParenR"/>
            </a:pPr>
            <a:endParaRPr lang="en-US" sz="1600" dirty="0"/>
          </a:p>
          <a:p>
            <a:pPr marL="342900" lvl="1" indent="-342900">
              <a:lnSpc>
                <a:spcPct val="115000"/>
              </a:lnSpc>
              <a:spcAft>
                <a:spcPts val="600"/>
              </a:spcAft>
              <a:buAutoNum type="alphaLcParenR"/>
            </a:pPr>
            <a:r>
              <a:rPr lang="en-US" sz="1600" dirty="0"/>
              <a:t>2mm MTA and final restoration with resin composite</a:t>
            </a:r>
          </a:p>
          <a:p>
            <a:pPr marL="342900" lvl="1" indent="-342900">
              <a:lnSpc>
                <a:spcPct val="115000"/>
              </a:lnSpc>
              <a:spcAft>
                <a:spcPts val="600"/>
              </a:spcAft>
              <a:buAutoNum type="alphaLcParenR"/>
            </a:pPr>
            <a:endParaRPr lang="en-US" sz="1600" dirty="0"/>
          </a:p>
          <a:p>
            <a:pPr marL="342900" lvl="1" indent="-342900">
              <a:lnSpc>
                <a:spcPct val="115000"/>
              </a:lnSpc>
              <a:spcAft>
                <a:spcPts val="600"/>
              </a:spcAft>
              <a:buAutoNum type="alphaLcParenR"/>
            </a:pPr>
            <a:r>
              <a:rPr lang="en-US" sz="1600" dirty="0"/>
              <a:t>12 month follow-up. Note development of apex. The tooth tested vital at this appointment.</a:t>
            </a:r>
          </a:p>
          <a:p>
            <a:pPr marL="342900" indent="-228600">
              <a:lnSpc>
                <a:spcPct val="115000"/>
              </a:lnSpc>
              <a:spcAft>
                <a:spcPts val="600"/>
              </a:spcAft>
              <a:buFont typeface="Arial" panose="020B0604020202020204" pitchFamily="34" charset="0"/>
              <a:buChar char="•"/>
            </a:pPr>
            <a:endParaRPr lang="en-US" dirty="0">
              <a:solidFill>
                <a:schemeClr val="tx1">
                  <a:alpha val="70000"/>
                </a:schemeClr>
              </a:solidFill>
            </a:endParaRPr>
          </a:p>
        </p:txBody>
      </p:sp>
      <p:sp>
        <p:nvSpPr>
          <p:cNvPr id="9" name="TextBox 8">
            <a:extLst>
              <a:ext uri="{FF2B5EF4-FFF2-40B4-BE49-F238E27FC236}">
                <a16:creationId xmlns:a16="http://schemas.microsoft.com/office/drawing/2014/main" xmlns="" id="{A8CBB42F-BD64-4BEB-85C1-B9AE4AA569EE}"/>
              </a:ext>
            </a:extLst>
          </p:cNvPr>
          <p:cNvSpPr txBox="1"/>
          <p:nvPr/>
        </p:nvSpPr>
        <p:spPr>
          <a:xfrm>
            <a:off x="7717872" y="6273225"/>
            <a:ext cx="4574796" cy="584775"/>
          </a:xfrm>
          <a:prstGeom prst="rect">
            <a:avLst/>
          </a:prstGeom>
          <a:noFill/>
        </p:spPr>
        <p:txBody>
          <a:bodyPr wrap="square" rtlCol="0">
            <a:spAutoFit/>
          </a:bodyPr>
          <a:lstStyle/>
          <a:p>
            <a:r>
              <a:rPr lang="en-US" sz="800" b="0" i="0" dirty="0">
                <a:effectLst/>
                <a:latin typeface="Arial" panose="020B0604020202020204" pitchFamily="34" charset="0"/>
              </a:rPr>
              <a:t>Gomez, Felipe, Fuentes, Jorge, Saravia, Diego, &amp; Silva, Mónica. (2020). Induction of Root Development and Apical Closure in Permanent Mandibular Molar with Irreversible Pulpitis through Total Pulpotomy with Application of Mineral Trioxide Aggregate. </a:t>
            </a:r>
            <a:r>
              <a:rPr lang="en-US" sz="800" b="0" i="1" dirty="0">
                <a:effectLst/>
                <a:latin typeface="Arial" panose="020B0604020202020204" pitchFamily="34" charset="0"/>
              </a:rPr>
              <a:t>International journal of </a:t>
            </a:r>
            <a:r>
              <a:rPr lang="en-US" sz="800" b="0" i="1" dirty="0" err="1">
                <a:effectLst/>
                <a:latin typeface="Arial" panose="020B0604020202020204" pitchFamily="34" charset="0"/>
              </a:rPr>
              <a:t>odontostomatology</a:t>
            </a:r>
            <a:r>
              <a:rPr lang="en-US" sz="800" b="0" i="0" dirty="0">
                <a:effectLst/>
                <a:latin typeface="Arial" panose="020B0604020202020204" pitchFamily="34" charset="0"/>
              </a:rPr>
              <a:t>, </a:t>
            </a:r>
            <a:r>
              <a:rPr lang="en-US" sz="800" b="0" i="1" dirty="0">
                <a:effectLst/>
                <a:latin typeface="Arial" panose="020B0604020202020204" pitchFamily="34" charset="0"/>
              </a:rPr>
              <a:t>14</a:t>
            </a:r>
            <a:r>
              <a:rPr lang="en-US" sz="800" b="0" i="0" dirty="0">
                <a:effectLst/>
                <a:latin typeface="Arial" panose="020B0604020202020204" pitchFamily="34" charset="0"/>
              </a:rPr>
              <a:t>(2), 144-149. </a:t>
            </a:r>
            <a:r>
              <a:rPr lang="en-US" sz="800" b="0" i="0" u="none" strike="noStrike" dirty="0">
                <a:effectLst/>
                <a:latin typeface="Arial" panose="020B0604020202020204" pitchFamily="34" charset="0"/>
                <a:hlinkClick r:id="rId3">
                  <a:extLst>
                    <a:ext uri="{A12FA001-AC4F-418D-AE19-62706E023703}">
                      <ahyp:hlinkClr xmlns:ahyp="http://schemas.microsoft.com/office/drawing/2018/hyperlinkcolor" xmlns="" val="tx"/>
                    </a:ext>
                  </a:extLst>
                </a:hlinkClick>
              </a:rPr>
              <a:t>https://dx.doi.org/10.4067/S0718-381X2020000200144</a:t>
            </a:r>
            <a:endParaRPr lang="en-US" sz="800" dirty="0"/>
          </a:p>
        </p:txBody>
      </p:sp>
    </p:spTree>
    <p:extLst>
      <p:ext uri="{BB962C8B-B14F-4D97-AF65-F5344CB8AC3E}">
        <p14:creationId xmlns:p14="http://schemas.microsoft.com/office/powerpoint/2010/main" xmlns="" val="4756132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CD78FFD-3443-4355-BC22-034D899B5B51}"/>
              </a:ext>
            </a:extLst>
          </p:cNvPr>
          <p:cNvSpPr txBox="1"/>
          <p:nvPr/>
        </p:nvSpPr>
        <p:spPr>
          <a:xfrm>
            <a:off x="629174" y="67112"/>
            <a:ext cx="8160263" cy="4524315"/>
          </a:xfrm>
          <a:prstGeom prst="rect">
            <a:avLst/>
          </a:prstGeom>
          <a:noFill/>
        </p:spPr>
        <p:txBody>
          <a:bodyPr wrap="square" rtlCol="0">
            <a:spAutoFit/>
          </a:bodyPr>
          <a:lstStyle/>
          <a:p>
            <a:r>
              <a:rPr lang="en-US" sz="3600" b="1" dirty="0" err="1" smtClean="0"/>
              <a:t>Apexification</a:t>
            </a:r>
            <a:endParaRPr lang="en-US" sz="3600" b="1" dirty="0"/>
          </a:p>
          <a:p>
            <a:endParaRPr lang="en-US" sz="1600" dirty="0" smtClean="0"/>
          </a:p>
          <a:p>
            <a:r>
              <a:rPr lang="en-US" sz="1600" dirty="0" smtClean="0"/>
              <a:t>Historically, this has been the go-to procedure for immature teeth</a:t>
            </a:r>
            <a:endParaRPr lang="en-US" sz="1600" dirty="0" smtClean="0"/>
          </a:p>
          <a:p>
            <a:endParaRPr lang="en-US" sz="1600" dirty="0" smtClean="0"/>
          </a:p>
          <a:p>
            <a:r>
              <a:rPr lang="en-US" sz="1600" dirty="0" smtClean="0"/>
              <a:t>Inducing </a:t>
            </a:r>
            <a:r>
              <a:rPr lang="en-US" sz="1600" dirty="0"/>
              <a:t>root end closure of an incompletely formed non-vital permanent tooth by removing the coronal and non-vital radicular tissue just short of the root end and placing a biocompatible agent such as calcium hydroxide or MTA in the canals.</a:t>
            </a:r>
          </a:p>
          <a:p>
            <a:endParaRPr lang="en-US" sz="1600" dirty="0"/>
          </a:p>
          <a:p>
            <a:r>
              <a:rPr lang="en-US" b="1" dirty="0"/>
              <a:t>Apexification Considerations:</a:t>
            </a:r>
          </a:p>
          <a:p>
            <a:endParaRPr lang="en-US" dirty="0"/>
          </a:p>
          <a:p>
            <a:r>
              <a:rPr lang="en-US" sz="1600" dirty="0"/>
              <a:t>Traditionally, </a:t>
            </a:r>
            <a:r>
              <a:rPr lang="en-US" sz="1600" dirty="0" err="1"/>
              <a:t>CaOH</a:t>
            </a:r>
            <a:r>
              <a:rPr lang="en-US" sz="1600" dirty="0"/>
              <a:t> has been used. Multiple appointment are usually necessary to re-apply. Today, it seems that MTA is used more often.</a:t>
            </a:r>
          </a:p>
          <a:p>
            <a:endParaRPr lang="en-US" sz="1600" dirty="0"/>
          </a:p>
          <a:p>
            <a:r>
              <a:rPr lang="en-US" sz="2000" b="1" dirty="0"/>
              <a:t>Although root end closure occurs, root development stops. This leaves thin root walls that are prone to fracture.</a:t>
            </a:r>
            <a:r>
              <a:rPr lang="en-US" sz="2000" b="1" baseline="30000" dirty="0"/>
              <a:t>9</a:t>
            </a:r>
          </a:p>
          <a:p>
            <a:endParaRPr lang="en-US" sz="1600" dirty="0"/>
          </a:p>
        </p:txBody>
      </p:sp>
      <p:pic>
        <p:nvPicPr>
          <p:cNvPr id="3" name="Picture 2" descr="Text&#10;&#10;Description automatically generated">
            <a:extLst>
              <a:ext uri="{FF2B5EF4-FFF2-40B4-BE49-F238E27FC236}">
                <a16:creationId xmlns:a16="http://schemas.microsoft.com/office/drawing/2014/main" xmlns="" id="{320E2CC7-93AF-46BA-8929-77BE06472612}"/>
              </a:ext>
            </a:extLst>
          </p:cNvPr>
          <p:cNvPicPr/>
          <p:nvPr/>
        </p:nvPicPr>
        <p:blipFill rotWithShape="1">
          <a:blip r:embed="rId3"/>
          <a:srcRect l="38784" t="47520" r="49369" b="30300"/>
          <a:stretch/>
        </p:blipFill>
        <p:spPr bwMode="auto">
          <a:xfrm>
            <a:off x="8921653" y="1191143"/>
            <a:ext cx="3044825" cy="320675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514133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xmlns="" id="{A6EF5A53-0A64-4CA5-B9C7-1CB97CB5CF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73" name="Freeform: Shape 72">
            <a:extLst>
              <a:ext uri="{FF2B5EF4-FFF2-40B4-BE49-F238E27FC236}">
                <a16:creationId xmlns:a16="http://schemas.microsoft.com/office/drawing/2014/main" xmlns="" id="{34ABFBEA-4EB0-4D02-A2C0-1733CD3D6F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75" name="Freeform: Shape 74">
            <a:extLst>
              <a:ext uri="{FF2B5EF4-FFF2-40B4-BE49-F238E27FC236}">
                <a16:creationId xmlns:a16="http://schemas.microsoft.com/office/drawing/2014/main" xmlns="" id="{19E083F6-57F4-487B-A766-EA0462B1EE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77" name="Rectangle 76">
            <a:extLst>
              <a:ext uri="{FF2B5EF4-FFF2-40B4-BE49-F238E27FC236}">
                <a16:creationId xmlns:a16="http://schemas.microsoft.com/office/drawing/2014/main" xmlns="" id="{7A18C9FB-EC4C-4DAE-8F7D-C6E5AF6079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1026" name="Picture 2" descr="Induction of Root Development and Apical Closure in Permanent Mandibular  Molar with Irreversible Pulpitis through Total Pulpotomy with Application  of Mineral Trioxide Aggregate">
            <a:extLst>
              <a:ext uri="{FF2B5EF4-FFF2-40B4-BE49-F238E27FC236}">
                <a16:creationId xmlns:a16="http://schemas.microsoft.com/office/drawing/2014/main" xmlns="" id="{6C7D203E-CE08-47C4-B32A-DBEBC7EE6AFD}"/>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0626" r="13858"/>
          <a:stretch/>
        </p:blipFill>
        <p:spPr bwMode="auto">
          <a:xfrm>
            <a:off x="5091546" y="619123"/>
            <a:ext cx="7100454" cy="6238874"/>
          </a:xfrm>
          <a:custGeom>
            <a:avLst/>
            <a:gdLst/>
            <a:ahLst/>
            <a:cxnLst/>
            <a:rect l="l" t="t" r="r" b="b"/>
            <a:pathLst>
              <a:path w="7100454" h="6238874">
                <a:moveTo>
                  <a:pt x="5221938" y="783"/>
                </a:moveTo>
                <a:cubicBezTo>
                  <a:pt x="5784158" y="15914"/>
                  <a:pt x="6301398" y="253541"/>
                  <a:pt x="6756828" y="979302"/>
                </a:cubicBezTo>
                <a:cubicBezTo>
                  <a:pt x="6870382" y="1160214"/>
                  <a:pt x="6969391" y="1352970"/>
                  <a:pt x="7057114" y="1554417"/>
                </a:cubicBezTo>
                <a:lnTo>
                  <a:pt x="7100454" y="1659685"/>
                </a:lnTo>
                <a:lnTo>
                  <a:pt x="7100454" y="6238874"/>
                </a:lnTo>
                <a:lnTo>
                  <a:pt x="0" y="6238874"/>
                </a:lnTo>
                <a:lnTo>
                  <a:pt x="14064" y="6003370"/>
                </a:lnTo>
                <a:cubicBezTo>
                  <a:pt x="69537" y="5262783"/>
                  <a:pt x="191580" y="4496548"/>
                  <a:pt x="334789" y="3724830"/>
                </a:cubicBezTo>
                <a:cubicBezTo>
                  <a:pt x="778352" y="1333290"/>
                  <a:pt x="2184944" y="696602"/>
                  <a:pt x="3836378" y="244282"/>
                </a:cubicBezTo>
                <a:cubicBezTo>
                  <a:pt x="4320163" y="111842"/>
                  <a:pt x="4784656" y="-10986"/>
                  <a:pt x="5221938" y="783"/>
                </a:cubicBezTo>
                <a:close/>
              </a:path>
            </a:pathLst>
          </a:custGeom>
          <a:noFill/>
          <a:extLst>
            <a:ext uri="{909E8E84-426E-40DD-AFC4-6F175D3DCCD1}">
              <a14:hiddenFill xmlns:a14="http://schemas.microsoft.com/office/drawing/2010/main" xmlns="">
                <a:solidFill>
                  <a:srgbClr val="FFFFFF"/>
                </a:solidFill>
              </a14:hiddenFill>
            </a:ext>
          </a:extLst>
        </p:spPr>
      </p:pic>
      <p:sp>
        <p:nvSpPr>
          <p:cNvPr id="79" name="Freeform: Shape 78">
            <a:extLst>
              <a:ext uri="{FF2B5EF4-FFF2-40B4-BE49-F238E27FC236}">
                <a16:creationId xmlns:a16="http://schemas.microsoft.com/office/drawing/2014/main" xmlns="" id="{1A0F8916-44ED-4BA2-B4A8-BFF92E4B49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flipV="1">
            <a:off x="5254705" y="-79298"/>
            <a:ext cx="6064089" cy="7810500"/>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1">
            <a:extLst>
              <a:ext uri="{FF2B5EF4-FFF2-40B4-BE49-F238E27FC236}">
                <a16:creationId xmlns:a16="http://schemas.microsoft.com/office/drawing/2014/main" xmlns="" id="{D3C3FE61-8F69-418B-8BE7-608AC50CCF56}"/>
              </a:ext>
            </a:extLst>
          </p:cNvPr>
          <p:cNvSpPr>
            <a:spLocks noGrp="1"/>
          </p:cNvSpPr>
          <p:nvPr>
            <p:ph type="title"/>
          </p:nvPr>
        </p:nvSpPr>
        <p:spPr>
          <a:xfrm>
            <a:off x="257991" y="344920"/>
            <a:ext cx="4572000" cy="889518"/>
          </a:xfrm>
        </p:spPr>
        <p:txBody>
          <a:bodyPr vert="horz" lIns="91440" tIns="45720" rIns="91440" bIns="45720" rtlCol="0" anchor="b">
            <a:normAutofit/>
          </a:bodyPr>
          <a:lstStyle/>
          <a:p>
            <a:r>
              <a:rPr lang="en-US" kern="1200" dirty="0">
                <a:solidFill>
                  <a:schemeClr val="tx1"/>
                </a:solidFill>
                <a:latin typeface="+mj-lt"/>
                <a:ea typeface="+mj-ea"/>
                <a:cs typeface="+mj-cs"/>
              </a:rPr>
              <a:t>Why this topic?</a:t>
            </a:r>
          </a:p>
        </p:txBody>
      </p:sp>
    </p:spTree>
    <p:extLst>
      <p:ext uri="{BB962C8B-B14F-4D97-AF65-F5344CB8AC3E}">
        <p14:creationId xmlns:p14="http://schemas.microsoft.com/office/powerpoint/2010/main" xmlns="" val="18876705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EFFA946-9287-4056-8A62-3026CC0A2E70}"/>
              </a:ext>
            </a:extLst>
          </p:cNvPr>
          <p:cNvPicPr>
            <a:picLocks noChangeAspect="1"/>
          </p:cNvPicPr>
          <p:nvPr/>
        </p:nvPicPr>
        <p:blipFill rotWithShape="1">
          <a:blip r:embed="rId3"/>
          <a:srcRect l="18538" t="21102" r="24119" b="12136"/>
          <a:stretch/>
        </p:blipFill>
        <p:spPr>
          <a:xfrm>
            <a:off x="5455298" y="5309"/>
            <a:ext cx="6736701" cy="4516358"/>
          </a:xfrm>
          <a:custGeom>
            <a:avLst/>
            <a:gdLst/>
            <a:ahLst/>
            <a:cxnLst/>
            <a:rect l="l" t="t" r="r" b="b"/>
            <a:pathLst>
              <a:path w="11748053" h="6096001">
                <a:moveTo>
                  <a:pt x="0" y="0"/>
                </a:moveTo>
                <a:lnTo>
                  <a:pt x="11748053" y="0"/>
                </a:lnTo>
                <a:lnTo>
                  <a:pt x="11748053" y="3115695"/>
                </a:lnTo>
                <a:lnTo>
                  <a:pt x="11639045" y="3158487"/>
                </a:lnTo>
                <a:cubicBezTo>
                  <a:pt x="10929467" y="3469962"/>
                  <a:pt x="10395700" y="4095793"/>
                  <a:pt x="9920972" y="4658749"/>
                </a:cubicBezTo>
                <a:cubicBezTo>
                  <a:pt x="9288001" y="5409364"/>
                  <a:pt x="8372311" y="6211884"/>
                  <a:pt x="7259858" y="6082100"/>
                </a:cubicBezTo>
                <a:cubicBezTo>
                  <a:pt x="6862357" y="6035488"/>
                  <a:pt x="6502908" y="5870749"/>
                  <a:pt x="6161167" y="5696996"/>
                </a:cubicBezTo>
                <a:cubicBezTo>
                  <a:pt x="5142420" y="5179280"/>
                  <a:pt x="859625" y="2131629"/>
                  <a:pt x="40219" y="117066"/>
                </a:cubicBezTo>
                <a:close/>
              </a:path>
            </a:pathLst>
          </a:custGeom>
        </p:spPr>
      </p:pic>
      <p:sp>
        <p:nvSpPr>
          <p:cNvPr id="3" name="TextBox 2">
            <a:extLst>
              <a:ext uri="{FF2B5EF4-FFF2-40B4-BE49-F238E27FC236}">
                <a16:creationId xmlns:a16="http://schemas.microsoft.com/office/drawing/2014/main" xmlns="" id="{337DD7E2-17CA-4B6E-A318-5F81BA15D668}"/>
              </a:ext>
            </a:extLst>
          </p:cNvPr>
          <p:cNvSpPr txBox="1"/>
          <p:nvPr/>
        </p:nvSpPr>
        <p:spPr>
          <a:xfrm>
            <a:off x="419450" y="93306"/>
            <a:ext cx="5134062" cy="6096000"/>
          </a:xfrm>
          <a:prstGeom prst="rect">
            <a:avLst/>
          </a:prstGeom>
        </p:spPr>
        <p:txBody>
          <a:bodyPr vert="horz" lIns="91440" tIns="45720" rIns="91440" bIns="45720" rtlCol="0">
            <a:noAutofit/>
          </a:bodyPr>
          <a:lstStyle/>
          <a:p>
            <a:pPr>
              <a:lnSpc>
                <a:spcPct val="115000"/>
              </a:lnSpc>
              <a:spcAft>
                <a:spcPts val="600"/>
              </a:spcAft>
            </a:pPr>
            <a:r>
              <a:rPr lang="en-US" b="1" dirty="0"/>
              <a:t>Apexification: Clinical Procedure</a:t>
            </a:r>
          </a:p>
          <a:p>
            <a:pPr indent="-228600">
              <a:lnSpc>
                <a:spcPct val="115000"/>
              </a:lnSpc>
              <a:spcAft>
                <a:spcPts val="600"/>
              </a:spcAft>
              <a:buFont typeface="Arial" panose="020B0604020202020204" pitchFamily="34" charset="0"/>
              <a:buChar char="•"/>
            </a:pPr>
            <a:endParaRPr lang="en-US" sz="1100" dirty="0">
              <a:solidFill>
                <a:schemeClr val="tx1">
                  <a:alpha val="70000"/>
                </a:schemeClr>
              </a:solidFill>
            </a:endParaRPr>
          </a:p>
          <a:p>
            <a:pPr marL="342900" lvl="1" indent="-342900">
              <a:lnSpc>
                <a:spcPct val="115000"/>
              </a:lnSpc>
              <a:spcAft>
                <a:spcPts val="600"/>
              </a:spcAft>
              <a:buAutoNum type="alphaLcParenR"/>
            </a:pPr>
            <a:r>
              <a:rPr lang="en-US" sz="1200" dirty="0"/>
              <a:t>Preop. “13-year-old boy was reported with pain in the right mandibular 2nd molar 3 weeks ago. Hard tissue examination revealed presence of deep dental caries in relation to the lower 2nd molar. The tooth did not respond to electric and thermal testing. Radiographic examination revealed deep pit communicating with pulp and presence of blunderbuss canals” </a:t>
            </a:r>
          </a:p>
          <a:p>
            <a:pPr marL="342900" lvl="1" indent="-342900">
              <a:lnSpc>
                <a:spcPct val="115000"/>
              </a:lnSpc>
              <a:spcAft>
                <a:spcPts val="600"/>
              </a:spcAft>
              <a:buAutoNum type="alphaLcParenR"/>
            </a:pPr>
            <a:r>
              <a:rPr lang="en-US" sz="1200" dirty="0"/>
              <a:t>Working length determination and minimum instrumentation with </a:t>
            </a:r>
            <a:r>
              <a:rPr lang="en-US" sz="1200" dirty="0" err="1"/>
              <a:t>NaOCl</a:t>
            </a:r>
            <a:r>
              <a:rPr lang="en-US" sz="1200" dirty="0"/>
              <a:t> irrigation.</a:t>
            </a:r>
          </a:p>
          <a:p>
            <a:pPr marL="457200" lvl="2">
              <a:lnSpc>
                <a:spcPct val="115000"/>
              </a:lnSpc>
              <a:spcAft>
                <a:spcPts val="600"/>
              </a:spcAft>
            </a:pPr>
            <a:r>
              <a:rPr lang="en-US" sz="1200" dirty="0"/>
              <a:t>b.5)     </a:t>
            </a:r>
            <a:r>
              <a:rPr lang="en-US" sz="1200" dirty="0" err="1"/>
              <a:t>CaOH</a:t>
            </a:r>
            <a:r>
              <a:rPr lang="en-US" sz="1200" dirty="0"/>
              <a:t> was placed. Patient returned 2 weeks later with no   	symptoms.</a:t>
            </a:r>
          </a:p>
          <a:p>
            <a:pPr marL="342900" lvl="1" indent="-342900">
              <a:lnSpc>
                <a:spcPct val="115000"/>
              </a:lnSpc>
              <a:spcAft>
                <a:spcPts val="600"/>
              </a:spcAft>
              <a:buFontTx/>
              <a:buAutoNum type="alphaLcParenR"/>
            </a:pPr>
            <a:r>
              <a:rPr lang="en-US" sz="1200" dirty="0"/>
              <a:t>Placement of MTA plug. “Initially, 25 gutta-percha cones were used to transfer it [MTA] to the apical third followed by final condensation using small endodontic plugger. Repeated radiographs were obtained to check adequacy of MTA. The blunt end of a large paper point was moistened with water and left in the canal to promote setting for 4–6 hours. A cotton pellet was placed in chamber and the tooth restored with temporary cement. After 4–6 hours, the tooth was isolated and accessed as before. A hand plugger was lightly tapped against MTA plug to confirm a hardened set. The canals were dried using sterile paper points and obturated using ZOE sealer and injectable </a:t>
            </a:r>
            <a:r>
              <a:rPr lang="en-US" sz="1200" dirty="0" err="1"/>
              <a:t>thermoplasticized</a:t>
            </a:r>
            <a:r>
              <a:rPr lang="en-US" sz="1200" dirty="0"/>
              <a:t> gutta-percha.”</a:t>
            </a:r>
          </a:p>
          <a:p>
            <a:pPr marL="342900" lvl="1" indent="-342900">
              <a:lnSpc>
                <a:spcPct val="115000"/>
              </a:lnSpc>
              <a:spcAft>
                <a:spcPts val="600"/>
              </a:spcAft>
              <a:buAutoNum type="alphaLcParenR"/>
            </a:pPr>
            <a:r>
              <a:rPr lang="en-US" sz="1200" dirty="0"/>
              <a:t>8 month follow-up</a:t>
            </a:r>
          </a:p>
        </p:txBody>
      </p:sp>
      <p:sp>
        <p:nvSpPr>
          <p:cNvPr id="4" name="TextBox 3">
            <a:extLst>
              <a:ext uri="{FF2B5EF4-FFF2-40B4-BE49-F238E27FC236}">
                <a16:creationId xmlns:a16="http://schemas.microsoft.com/office/drawing/2014/main" xmlns="" id="{FCE2A852-D1B0-48D7-BD15-DEC8FB786865}"/>
              </a:ext>
            </a:extLst>
          </p:cNvPr>
          <p:cNvSpPr txBox="1"/>
          <p:nvPr/>
        </p:nvSpPr>
        <p:spPr>
          <a:xfrm>
            <a:off x="10612073" y="5113433"/>
            <a:ext cx="1579927" cy="1200329"/>
          </a:xfrm>
          <a:prstGeom prst="rect">
            <a:avLst/>
          </a:prstGeom>
          <a:noFill/>
        </p:spPr>
        <p:txBody>
          <a:bodyPr wrap="square" rtlCol="0">
            <a:spAutoFit/>
          </a:bodyPr>
          <a:lstStyle/>
          <a:p>
            <a:r>
              <a:rPr lang="en-US" sz="800" b="0" i="0" dirty="0">
                <a:effectLst/>
                <a:latin typeface="IBM Plex Sans"/>
              </a:rPr>
              <a:t>Vinod Kumar, Mohammed </a:t>
            </a:r>
            <a:r>
              <a:rPr lang="en-US" sz="800" b="0" i="0" dirty="0" err="1">
                <a:effectLst/>
                <a:latin typeface="IBM Plex Sans"/>
              </a:rPr>
              <a:t>Zameer</a:t>
            </a:r>
            <a:r>
              <a:rPr lang="en-US" sz="800" b="0" i="0" dirty="0">
                <a:effectLst/>
                <a:latin typeface="IBM Plex Sans"/>
              </a:rPr>
              <a:t>, Vijaya Prasad, T. </a:t>
            </a:r>
            <a:r>
              <a:rPr lang="en-US" sz="800" b="0" i="0" dirty="0" err="1">
                <a:effectLst/>
                <a:latin typeface="IBM Plex Sans"/>
              </a:rPr>
              <a:t>Mahantesh</a:t>
            </a:r>
            <a:r>
              <a:rPr lang="en-US" sz="800" b="0" i="0" dirty="0">
                <a:effectLst/>
                <a:latin typeface="IBM Plex Sans"/>
              </a:rPr>
              <a:t>, "Boon of MTA Apexification in Young Permanent Posterior Teeth", </a:t>
            </a:r>
            <a:r>
              <a:rPr lang="en-US" sz="800" b="0" i="1" dirty="0">
                <a:effectLst/>
                <a:latin typeface="IBM Plex Sans"/>
              </a:rPr>
              <a:t>Case Reports in Dentistry</a:t>
            </a:r>
            <a:r>
              <a:rPr lang="en-US" sz="800" b="0" i="0" dirty="0">
                <a:effectLst/>
                <a:latin typeface="IBM Plex Sans"/>
              </a:rPr>
              <a:t>, vol. 2014, Article ID 673127, 5 pages, 2014. https://doi.org/10.1155/2014/673127</a:t>
            </a:r>
            <a:endParaRPr lang="en-US" sz="800" dirty="0"/>
          </a:p>
        </p:txBody>
      </p:sp>
    </p:spTree>
    <p:extLst>
      <p:ext uri="{BB962C8B-B14F-4D97-AF65-F5344CB8AC3E}">
        <p14:creationId xmlns:p14="http://schemas.microsoft.com/office/powerpoint/2010/main" xmlns="" val="4146099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B1F774C-FFB0-41B5-BF2B-E7721726D08C}"/>
              </a:ext>
            </a:extLst>
          </p:cNvPr>
          <p:cNvSpPr txBox="1"/>
          <p:nvPr/>
        </p:nvSpPr>
        <p:spPr>
          <a:xfrm>
            <a:off x="506111" y="67112"/>
            <a:ext cx="8621111" cy="5509200"/>
          </a:xfrm>
          <a:prstGeom prst="rect">
            <a:avLst/>
          </a:prstGeom>
          <a:noFill/>
        </p:spPr>
        <p:txBody>
          <a:bodyPr wrap="square" rtlCol="0">
            <a:spAutoFit/>
          </a:bodyPr>
          <a:lstStyle/>
          <a:p>
            <a:r>
              <a:rPr lang="en-US" sz="3600" b="1" dirty="0"/>
              <a:t>Regenerative Endodontics</a:t>
            </a:r>
          </a:p>
          <a:p>
            <a:r>
              <a:rPr lang="en-US" sz="1600" dirty="0"/>
              <a:t>More of a concept than a procedure. Regenerative Endodontics is the engineering of the patient's natural tissues to replace or regenerate what has been lost. Various regenerative endodontic treatment protocols have been associated with a successful clinical outcome and currently there is no single recommended protocol.</a:t>
            </a:r>
            <a:r>
              <a:rPr lang="en-US" sz="1600" baseline="30000" dirty="0"/>
              <a:t>9</a:t>
            </a:r>
          </a:p>
          <a:p>
            <a:endParaRPr lang="en-US" sz="1600" dirty="0" smtClean="0"/>
          </a:p>
          <a:p>
            <a:endParaRPr lang="en-US" sz="1600" dirty="0" smtClean="0"/>
          </a:p>
          <a:p>
            <a:endParaRPr lang="en-US" sz="1600" dirty="0"/>
          </a:p>
          <a:p>
            <a:r>
              <a:rPr lang="en-US" b="1" dirty="0"/>
              <a:t>Regenerative Endodontics Considerations:</a:t>
            </a:r>
            <a:r>
              <a:rPr lang="en-US" baseline="30000" dirty="0"/>
              <a:t>10</a:t>
            </a:r>
          </a:p>
          <a:p>
            <a:r>
              <a:rPr lang="en-US" sz="1550" dirty="0"/>
              <a:t>Biological principles</a:t>
            </a:r>
          </a:p>
          <a:p>
            <a:r>
              <a:rPr lang="en-US" sz="1550" dirty="0"/>
              <a:t>	</a:t>
            </a:r>
            <a:r>
              <a:rPr lang="en-US" sz="1550" b="1" dirty="0"/>
              <a:t>Stem Cells- </a:t>
            </a:r>
            <a:r>
              <a:rPr lang="en-US" sz="1550" dirty="0"/>
              <a:t>Undifferentiated cells. In RE these usually come from the </a:t>
            </a:r>
            <a:r>
              <a:rPr lang="en-US" sz="1550" dirty="0" smtClean="0"/>
              <a:t>blood/apical 	papilla</a:t>
            </a:r>
            <a:endParaRPr lang="en-US" sz="1550" dirty="0"/>
          </a:p>
          <a:p>
            <a:r>
              <a:rPr lang="en-US" sz="1550" dirty="0"/>
              <a:t>	</a:t>
            </a:r>
          </a:p>
          <a:p>
            <a:r>
              <a:rPr lang="en-US" sz="1550" b="1" dirty="0"/>
              <a:t>	Scaffolds-</a:t>
            </a:r>
            <a:r>
              <a:rPr lang="en-US" sz="1550" dirty="0"/>
              <a:t> Provide support for cell organization, proliferation, differentiation 	and vascularization. In RE these usually are derived from the blood clot and 	dentin. Sometimes PRF. Maybe even noninfected necrotic tissue.</a:t>
            </a:r>
          </a:p>
          <a:p>
            <a:r>
              <a:rPr lang="en-US" sz="1550" dirty="0"/>
              <a:t>	</a:t>
            </a:r>
          </a:p>
          <a:p>
            <a:r>
              <a:rPr lang="en-US" sz="1550" b="1" dirty="0"/>
              <a:t>	Growth Factors- </a:t>
            </a:r>
            <a:r>
              <a:rPr lang="en-US" sz="1550" dirty="0"/>
              <a:t>proteins that bind to receptors on the cell and act as </a:t>
            </a:r>
            <a:r>
              <a:rPr lang="en-US" sz="1550" dirty="0" smtClean="0"/>
              <a:t>signals </a:t>
            </a:r>
            <a:r>
              <a:rPr lang="en-US" sz="1550" dirty="0"/>
              <a:t>to 	induce cellular proliferation and/or differentiation</a:t>
            </a:r>
            <a:r>
              <a:rPr lang="en-US" sz="1550" dirty="0" smtClean="0"/>
              <a:t>.</a:t>
            </a:r>
          </a:p>
          <a:p>
            <a:endParaRPr lang="en-US" sz="1550" b="1" dirty="0"/>
          </a:p>
          <a:p>
            <a:endParaRPr lang="en-US" sz="1550" dirty="0"/>
          </a:p>
        </p:txBody>
      </p:sp>
    </p:spTree>
    <p:extLst>
      <p:ext uri="{BB962C8B-B14F-4D97-AF65-F5344CB8AC3E}">
        <p14:creationId xmlns:p14="http://schemas.microsoft.com/office/powerpoint/2010/main" xmlns="" val="38024220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B1F774C-FFB0-41B5-BF2B-E7721726D08C}"/>
              </a:ext>
            </a:extLst>
          </p:cNvPr>
          <p:cNvSpPr txBox="1"/>
          <p:nvPr/>
        </p:nvSpPr>
        <p:spPr>
          <a:xfrm>
            <a:off x="506111" y="67112"/>
            <a:ext cx="8621111" cy="5509200"/>
          </a:xfrm>
          <a:prstGeom prst="rect">
            <a:avLst/>
          </a:prstGeom>
          <a:noFill/>
        </p:spPr>
        <p:txBody>
          <a:bodyPr wrap="square" rtlCol="0">
            <a:spAutoFit/>
          </a:bodyPr>
          <a:lstStyle/>
          <a:p>
            <a:r>
              <a:rPr lang="en-US" sz="3600" b="1" dirty="0"/>
              <a:t>Regenerative Endodontics</a:t>
            </a:r>
          </a:p>
          <a:p>
            <a:r>
              <a:rPr lang="en-US" sz="1600" dirty="0"/>
              <a:t>More of a concept than a procedure. Regenerative Endodontics is the engineering of the patient's natural tissues to replace or regenerate what has been lost. Various regenerative endodontic treatment protocols have been associated with a successful clinical outcome and currently there is no single recommended protocol.</a:t>
            </a:r>
            <a:r>
              <a:rPr lang="en-US" sz="1600" baseline="30000" dirty="0"/>
              <a:t>9</a:t>
            </a:r>
          </a:p>
          <a:p>
            <a:endParaRPr lang="en-US" sz="1600" dirty="0" smtClean="0"/>
          </a:p>
          <a:p>
            <a:endParaRPr lang="en-US" sz="1600" dirty="0" smtClean="0"/>
          </a:p>
          <a:p>
            <a:endParaRPr lang="en-US" sz="1600" dirty="0"/>
          </a:p>
          <a:p>
            <a:r>
              <a:rPr lang="en-US" b="1" dirty="0"/>
              <a:t>Regenerative Endodontics Considerations:</a:t>
            </a:r>
            <a:r>
              <a:rPr lang="en-US" baseline="30000" dirty="0"/>
              <a:t>10</a:t>
            </a:r>
          </a:p>
          <a:p>
            <a:r>
              <a:rPr lang="en-US" sz="1550" dirty="0"/>
              <a:t>Biological principles</a:t>
            </a:r>
          </a:p>
          <a:p>
            <a:r>
              <a:rPr lang="en-US" sz="1550" dirty="0"/>
              <a:t>	</a:t>
            </a:r>
            <a:r>
              <a:rPr lang="en-US" sz="1550" b="1" dirty="0"/>
              <a:t>Stem Cells- </a:t>
            </a:r>
            <a:r>
              <a:rPr lang="en-US" sz="1550" dirty="0"/>
              <a:t>Undifferentiated cells. In RE these usually come from the </a:t>
            </a:r>
            <a:r>
              <a:rPr lang="en-US" sz="1550" dirty="0" smtClean="0"/>
              <a:t>blood/apical 	papilla</a:t>
            </a:r>
            <a:endParaRPr lang="en-US" sz="1550" dirty="0"/>
          </a:p>
          <a:p>
            <a:r>
              <a:rPr lang="en-US" sz="1550" dirty="0"/>
              <a:t>	</a:t>
            </a:r>
          </a:p>
          <a:p>
            <a:r>
              <a:rPr lang="en-US" sz="1550" b="1" dirty="0"/>
              <a:t>	Scaffolds-</a:t>
            </a:r>
            <a:r>
              <a:rPr lang="en-US" sz="1550" dirty="0"/>
              <a:t> Provide support for cell organization, proliferation, differentiation 	and vascularization. In RE these usually are derived from the blood clot and 	dentin. Sometimes PRF. Maybe even noninfected necrotic tissue.</a:t>
            </a:r>
          </a:p>
          <a:p>
            <a:r>
              <a:rPr lang="en-US" sz="1550" dirty="0"/>
              <a:t>	</a:t>
            </a:r>
          </a:p>
          <a:p>
            <a:r>
              <a:rPr lang="en-US" sz="1550" b="1" dirty="0"/>
              <a:t>	Growth Factors- </a:t>
            </a:r>
            <a:r>
              <a:rPr lang="en-US" sz="1550" dirty="0"/>
              <a:t>proteins that bind to receptors on the cell and act as </a:t>
            </a:r>
            <a:r>
              <a:rPr lang="en-US" sz="1550" dirty="0" smtClean="0"/>
              <a:t>signals </a:t>
            </a:r>
            <a:r>
              <a:rPr lang="en-US" sz="1550" dirty="0"/>
              <a:t>to 	induce cellular proliferation and/or differentiation</a:t>
            </a:r>
            <a:r>
              <a:rPr lang="en-US" sz="1550" dirty="0" smtClean="0"/>
              <a:t>.</a:t>
            </a:r>
          </a:p>
          <a:p>
            <a:endParaRPr lang="en-US" sz="1550" b="1" dirty="0"/>
          </a:p>
          <a:p>
            <a:endParaRPr lang="en-US" sz="1550" dirty="0"/>
          </a:p>
        </p:txBody>
      </p:sp>
      <p:sp>
        <p:nvSpPr>
          <p:cNvPr id="3" name="TextBox 2"/>
          <p:cNvSpPr txBox="1"/>
          <p:nvPr/>
        </p:nvSpPr>
        <p:spPr>
          <a:xfrm rot="1317700">
            <a:off x="864470" y="1078523"/>
            <a:ext cx="10588978" cy="4401205"/>
          </a:xfrm>
          <a:prstGeom prst="rect">
            <a:avLst/>
          </a:prstGeom>
          <a:noFill/>
        </p:spPr>
        <p:txBody>
          <a:bodyPr wrap="square" rtlCol="0">
            <a:spAutoFit/>
          </a:bodyPr>
          <a:lstStyle/>
          <a:p>
            <a:r>
              <a:rPr lang="en-US" sz="28000" b="1" dirty="0" smtClean="0">
                <a:solidFill>
                  <a:srgbClr val="FF0000"/>
                </a:solidFill>
                <a:effectLst>
                  <a:outerShdw blurRad="38100" dist="38100" dir="2700000" algn="tl">
                    <a:srgbClr val="000000">
                      <a:alpha val="43137"/>
                    </a:srgbClr>
                  </a:outerShdw>
                </a:effectLst>
                <a:latin typeface="Curlz MT" pitchFamily="82" charset="0"/>
              </a:rPr>
              <a:t>MAGIC</a:t>
            </a:r>
            <a:endParaRPr lang="en-US" sz="28000" b="1" dirty="0">
              <a:solidFill>
                <a:srgbClr val="FF0000"/>
              </a:solidFill>
              <a:effectLst>
                <a:outerShdw blurRad="38100" dist="38100" dir="2700000" algn="tl">
                  <a:srgbClr val="000000">
                    <a:alpha val="43137"/>
                  </a:srgbClr>
                </a:outerShdw>
              </a:effectLst>
              <a:latin typeface="Curlz MT" pitchFamily="82" charset="0"/>
            </a:endParaRPr>
          </a:p>
        </p:txBody>
      </p:sp>
    </p:spTree>
    <p:extLst>
      <p:ext uri="{BB962C8B-B14F-4D97-AF65-F5344CB8AC3E}">
        <p14:creationId xmlns:p14="http://schemas.microsoft.com/office/powerpoint/2010/main" xmlns="" val="38024220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FB4ADD0-C06C-479F-B2A6-221B81995679}"/>
              </a:ext>
            </a:extLst>
          </p:cNvPr>
          <p:cNvSpPr txBox="1"/>
          <p:nvPr/>
        </p:nvSpPr>
        <p:spPr>
          <a:xfrm>
            <a:off x="506111" y="67112"/>
            <a:ext cx="8621111" cy="5378395"/>
          </a:xfrm>
          <a:prstGeom prst="rect">
            <a:avLst/>
          </a:prstGeom>
          <a:noFill/>
        </p:spPr>
        <p:txBody>
          <a:bodyPr wrap="square" rtlCol="0">
            <a:spAutoFit/>
          </a:bodyPr>
          <a:lstStyle/>
          <a:p>
            <a:r>
              <a:rPr lang="en-US" b="1" dirty="0"/>
              <a:t>Regenerative Endodontics Considerations:</a:t>
            </a:r>
          </a:p>
          <a:p>
            <a:endParaRPr lang="en-US" sz="1550" dirty="0"/>
          </a:p>
          <a:p>
            <a:endParaRPr lang="en-US" sz="1550" dirty="0" smtClean="0"/>
          </a:p>
          <a:p>
            <a:r>
              <a:rPr lang="en-US" sz="1550" dirty="0" smtClean="0"/>
              <a:t>Case Selection</a:t>
            </a:r>
          </a:p>
          <a:p>
            <a:r>
              <a:rPr lang="en-US" sz="1550" dirty="0" smtClean="0"/>
              <a:t>	</a:t>
            </a:r>
            <a:r>
              <a:rPr lang="en-US" sz="1550" b="1" dirty="0" smtClean="0"/>
              <a:t>Necrotic tooth</a:t>
            </a:r>
            <a:r>
              <a:rPr lang="en-US" sz="1550" dirty="0" smtClean="0"/>
              <a:t>. If it’s not necrotic, other treatment modalities are more predictable 			and less invasive.</a:t>
            </a:r>
          </a:p>
          <a:p>
            <a:r>
              <a:rPr lang="en-US" sz="1550" dirty="0" smtClean="0"/>
              <a:t>	</a:t>
            </a:r>
            <a:r>
              <a:rPr lang="en-US" sz="1550" b="1" dirty="0" smtClean="0"/>
              <a:t>Immature apex</a:t>
            </a:r>
            <a:r>
              <a:rPr lang="en-US" sz="1550" dirty="0" smtClean="0"/>
              <a:t>. Better vasculature. </a:t>
            </a:r>
            <a:r>
              <a:rPr lang="en-US" sz="1550" i="1" dirty="0" smtClean="0"/>
              <a:t>Maybe</a:t>
            </a:r>
            <a:r>
              <a:rPr lang="en-US" sz="1550" dirty="0" smtClean="0"/>
              <a:t> more stem cells since some may come 			from apical papilla.</a:t>
            </a:r>
          </a:p>
          <a:p>
            <a:r>
              <a:rPr lang="en-US" sz="1550" dirty="0" smtClean="0"/>
              <a:t>	</a:t>
            </a:r>
            <a:r>
              <a:rPr lang="en-US" sz="1550" b="1" dirty="0" smtClean="0"/>
              <a:t>No post needed</a:t>
            </a:r>
            <a:r>
              <a:rPr lang="en-US" sz="1550" dirty="0" smtClean="0"/>
              <a:t>. Pulp space barrier is placed over the canal space as part of the 			procedure, eliminating the use of this space for retention.</a:t>
            </a:r>
          </a:p>
          <a:p>
            <a:r>
              <a:rPr lang="en-US" sz="1550" dirty="0" smtClean="0"/>
              <a:t>	</a:t>
            </a:r>
            <a:r>
              <a:rPr lang="en-US" sz="1550" b="1" dirty="0" smtClean="0"/>
              <a:t>Compliant patient</a:t>
            </a:r>
            <a:r>
              <a:rPr lang="en-US" sz="1550" dirty="0" smtClean="0"/>
              <a:t>. Procedure takes multiple visits, and follow-through is mandatory 		for </a:t>
            </a:r>
            <a:r>
              <a:rPr lang="en-US" sz="1550" dirty="0" smtClean="0"/>
              <a:t>success.</a:t>
            </a:r>
          </a:p>
          <a:p>
            <a:endParaRPr lang="en-US" sz="1550" dirty="0" smtClean="0"/>
          </a:p>
          <a:p>
            <a:endParaRPr lang="en-US" sz="1550" dirty="0" smtClean="0"/>
          </a:p>
          <a:p>
            <a:endParaRPr lang="en-US" sz="1550" dirty="0" smtClean="0"/>
          </a:p>
          <a:p>
            <a:r>
              <a:rPr lang="en-US" sz="1550" dirty="0" smtClean="0"/>
              <a:t>Informed </a:t>
            </a:r>
            <a:r>
              <a:rPr lang="en-US" sz="1550" dirty="0"/>
              <a:t>Consent</a:t>
            </a:r>
          </a:p>
          <a:p>
            <a:r>
              <a:rPr lang="en-US" sz="1550" dirty="0"/>
              <a:t>	At least two appointments. If they can’t follow through, don’t start.</a:t>
            </a:r>
          </a:p>
          <a:p>
            <a:r>
              <a:rPr lang="en-US" sz="1550" dirty="0"/>
              <a:t>	</a:t>
            </a:r>
          </a:p>
          <a:p>
            <a:r>
              <a:rPr lang="en-US" sz="1550" dirty="0"/>
              <a:t>	Minocycline and MTA can cause tooth staining</a:t>
            </a:r>
          </a:p>
          <a:p>
            <a:r>
              <a:rPr lang="en-US" sz="1550" dirty="0"/>
              <a:t>	</a:t>
            </a:r>
          </a:p>
          <a:p>
            <a:r>
              <a:rPr lang="en-US" sz="1550" dirty="0"/>
              <a:t>	As with all endodontic procedures, there is a possibility of pain and/or </a:t>
            </a:r>
            <a:r>
              <a:rPr lang="en-US" sz="1550" dirty="0" smtClean="0"/>
              <a:t>swelling </a:t>
            </a:r>
            <a:r>
              <a:rPr lang="en-US" sz="1550" dirty="0"/>
              <a:t>	after the procedure and that there may be a lack of response to treatment.</a:t>
            </a:r>
          </a:p>
        </p:txBody>
      </p:sp>
    </p:spTree>
    <p:extLst>
      <p:ext uri="{BB962C8B-B14F-4D97-AF65-F5344CB8AC3E}">
        <p14:creationId xmlns:p14="http://schemas.microsoft.com/office/powerpoint/2010/main" xmlns="" val="1672086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FB4ADD0-C06C-479F-B2A6-221B81995679}"/>
              </a:ext>
            </a:extLst>
          </p:cNvPr>
          <p:cNvSpPr txBox="1"/>
          <p:nvPr/>
        </p:nvSpPr>
        <p:spPr>
          <a:xfrm>
            <a:off x="506111" y="67112"/>
            <a:ext cx="8621111" cy="5855449"/>
          </a:xfrm>
          <a:prstGeom prst="rect">
            <a:avLst/>
          </a:prstGeom>
          <a:noFill/>
        </p:spPr>
        <p:txBody>
          <a:bodyPr wrap="square" rtlCol="0">
            <a:spAutoFit/>
          </a:bodyPr>
          <a:lstStyle/>
          <a:p>
            <a:r>
              <a:rPr lang="en-US" sz="1600" b="1" dirty="0" smtClean="0"/>
              <a:t>Regenerative </a:t>
            </a:r>
            <a:r>
              <a:rPr lang="en-US" sz="1600" b="1" dirty="0" err="1" smtClean="0"/>
              <a:t>Endodontics</a:t>
            </a:r>
            <a:r>
              <a:rPr lang="en-US" sz="1600" b="1" dirty="0" smtClean="0"/>
              <a:t> Considerations:</a:t>
            </a:r>
          </a:p>
          <a:p>
            <a:endParaRPr lang="en-US" sz="1550" dirty="0" smtClean="0"/>
          </a:p>
          <a:p>
            <a:endParaRPr lang="en-US" sz="1550" dirty="0" smtClean="0"/>
          </a:p>
          <a:p>
            <a:r>
              <a:rPr lang="en-US" sz="1550" dirty="0" smtClean="0"/>
              <a:t>Visit 1) </a:t>
            </a:r>
          </a:p>
          <a:p>
            <a:r>
              <a:rPr lang="en-US" sz="1550" dirty="0" smtClean="0"/>
              <a:t>Clean the tooth- GENTLY. </a:t>
            </a:r>
          </a:p>
          <a:p>
            <a:r>
              <a:rPr lang="en-US" sz="1550" dirty="0" smtClean="0"/>
              <a:t>Place Triple Antibiotic Paste (TAP)</a:t>
            </a:r>
          </a:p>
          <a:p>
            <a:endParaRPr lang="en-US" sz="1550" dirty="0" smtClean="0"/>
          </a:p>
          <a:p>
            <a:endParaRPr lang="en-US" sz="1550" dirty="0" smtClean="0"/>
          </a:p>
          <a:p>
            <a:r>
              <a:rPr lang="en-US" sz="1550" dirty="0" smtClean="0"/>
              <a:t>…3-4 weeks…</a:t>
            </a:r>
          </a:p>
          <a:p>
            <a:endParaRPr lang="en-US" sz="1550" dirty="0" smtClean="0"/>
          </a:p>
          <a:p>
            <a:endParaRPr lang="en-US" sz="1550" dirty="0" smtClean="0"/>
          </a:p>
          <a:p>
            <a:r>
              <a:rPr lang="en-US" sz="1550" dirty="0" smtClean="0"/>
              <a:t>Visit 2) </a:t>
            </a:r>
          </a:p>
          <a:p>
            <a:r>
              <a:rPr lang="en-US" sz="1550" dirty="0" smtClean="0"/>
              <a:t>Remove TAP</a:t>
            </a:r>
          </a:p>
          <a:p>
            <a:r>
              <a:rPr lang="en-US" sz="1550" dirty="0" smtClean="0"/>
              <a:t>Stimulate bleeding (Stir the pulp)</a:t>
            </a:r>
          </a:p>
          <a:p>
            <a:r>
              <a:rPr lang="en-US" sz="1550" dirty="0" smtClean="0"/>
              <a:t>Place MTA and final </a:t>
            </a:r>
            <a:r>
              <a:rPr lang="en-US" sz="1550" dirty="0" err="1" smtClean="0"/>
              <a:t>restoratio</a:t>
            </a:r>
            <a:endParaRPr lang="en-US" sz="1550" dirty="0" smtClean="0"/>
          </a:p>
          <a:p>
            <a:endParaRPr lang="en-US" sz="1550" dirty="0" smtClean="0"/>
          </a:p>
          <a:p>
            <a:endParaRPr lang="en-US" sz="1550" dirty="0" smtClean="0"/>
          </a:p>
          <a:p>
            <a:r>
              <a:rPr lang="en-US" sz="1550" dirty="0" smtClean="0"/>
              <a:t>…6-12 months…</a:t>
            </a:r>
          </a:p>
          <a:p>
            <a:endParaRPr lang="en-US" sz="1550" dirty="0" smtClean="0"/>
          </a:p>
          <a:p>
            <a:endParaRPr lang="en-US" sz="1550" dirty="0" smtClean="0"/>
          </a:p>
          <a:p>
            <a:endParaRPr lang="en-US" sz="1550" dirty="0" smtClean="0"/>
          </a:p>
          <a:p>
            <a:r>
              <a:rPr lang="en-US" sz="1550" dirty="0" smtClean="0"/>
              <a:t>Visit 3)</a:t>
            </a:r>
          </a:p>
          <a:p>
            <a:r>
              <a:rPr lang="en-US" sz="1550" dirty="0" smtClean="0"/>
              <a:t>Follow-up. </a:t>
            </a:r>
          </a:p>
          <a:p>
            <a:r>
              <a:rPr lang="en-US" sz="1550" dirty="0" smtClean="0"/>
              <a:t>No symptoms. No PARL. Root development.</a:t>
            </a:r>
            <a:endParaRPr lang="en-US" sz="1550" dirty="0"/>
          </a:p>
        </p:txBody>
      </p:sp>
    </p:spTree>
    <p:extLst>
      <p:ext uri="{BB962C8B-B14F-4D97-AF65-F5344CB8AC3E}">
        <p14:creationId xmlns:p14="http://schemas.microsoft.com/office/powerpoint/2010/main" xmlns="" val="16720860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9FC405D-EB22-4218-8166-0564EAB781D0}"/>
              </a:ext>
            </a:extLst>
          </p:cNvPr>
          <p:cNvSpPr txBox="1"/>
          <p:nvPr/>
        </p:nvSpPr>
        <p:spPr>
          <a:xfrm>
            <a:off x="419449" y="93306"/>
            <a:ext cx="6839767" cy="447868"/>
          </a:xfrm>
          <a:prstGeom prst="rect">
            <a:avLst/>
          </a:prstGeom>
        </p:spPr>
        <p:txBody>
          <a:bodyPr vert="horz" lIns="91440" tIns="45720" rIns="91440" bIns="45720" rtlCol="0">
            <a:noAutofit/>
          </a:bodyPr>
          <a:lstStyle/>
          <a:p>
            <a:pPr>
              <a:lnSpc>
                <a:spcPct val="115000"/>
              </a:lnSpc>
              <a:spcAft>
                <a:spcPts val="600"/>
              </a:spcAft>
            </a:pPr>
            <a:r>
              <a:rPr lang="en-US" b="1" dirty="0"/>
              <a:t>Regenerative Endodontics: Suggested Clinical Procedure</a:t>
            </a:r>
          </a:p>
          <a:p>
            <a:pPr indent="-228600">
              <a:lnSpc>
                <a:spcPct val="115000"/>
              </a:lnSpc>
              <a:spcAft>
                <a:spcPts val="600"/>
              </a:spcAft>
              <a:buFont typeface="Arial" panose="020B0604020202020204" pitchFamily="34" charset="0"/>
              <a:buChar char="•"/>
            </a:pPr>
            <a:endParaRPr lang="en-US" sz="1100" dirty="0">
              <a:solidFill>
                <a:schemeClr val="tx1">
                  <a:alpha val="70000"/>
                </a:schemeClr>
              </a:solidFill>
            </a:endParaRPr>
          </a:p>
          <a:p>
            <a:pPr marL="0" lvl="1">
              <a:lnSpc>
                <a:spcPct val="115000"/>
              </a:lnSpc>
              <a:spcAft>
                <a:spcPts val="600"/>
              </a:spcAft>
            </a:pPr>
            <a:endParaRPr lang="en-US" sz="1200" dirty="0"/>
          </a:p>
        </p:txBody>
      </p:sp>
      <p:pic>
        <p:nvPicPr>
          <p:cNvPr id="2050" name="Picture 2" descr="Figure thumbnail gr1">
            <a:extLst>
              <a:ext uri="{FF2B5EF4-FFF2-40B4-BE49-F238E27FC236}">
                <a16:creationId xmlns:a16="http://schemas.microsoft.com/office/drawing/2014/main" xmlns="" id="{49108309-35D2-48D8-A644-951D939629C9}"/>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26531"/>
          <a:stretch/>
        </p:blipFill>
        <p:spPr bwMode="auto">
          <a:xfrm>
            <a:off x="487589" y="541174"/>
            <a:ext cx="4978616" cy="622352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Figure thumbnail gr2">
            <a:extLst>
              <a:ext uri="{FF2B5EF4-FFF2-40B4-BE49-F238E27FC236}">
                <a16:creationId xmlns:a16="http://schemas.microsoft.com/office/drawing/2014/main" xmlns="" id="{BFB18A1E-3441-4DED-B5AB-333B18463C4A}"/>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457813" y="440990"/>
            <a:ext cx="4314738" cy="439819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a:extLst>
              <a:ext uri="{FF2B5EF4-FFF2-40B4-BE49-F238E27FC236}">
                <a16:creationId xmlns:a16="http://schemas.microsoft.com/office/drawing/2014/main" xmlns="" id="{4FF9FCB8-B052-4494-8805-5395E29CF496}"/>
              </a:ext>
            </a:extLst>
          </p:cNvPr>
          <p:cNvSpPr txBox="1"/>
          <p:nvPr/>
        </p:nvSpPr>
        <p:spPr>
          <a:xfrm>
            <a:off x="6185483" y="4905033"/>
            <a:ext cx="5587068" cy="1077218"/>
          </a:xfrm>
          <a:prstGeom prst="rect">
            <a:avLst/>
          </a:prstGeom>
          <a:noFill/>
        </p:spPr>
        <p:txBody>
          <a:bodyPr wrap="square" rtlCol="0">
            <a:spAutoFit/>
          </a:bodyPr>
          <a:lstStyle/>
          <a:p>
            <a:r>
              <a:rPr lang="en-US" sz="800" dirty="0"/>
              <a:t>Images from regenerative endodontic procedures (REPs). (A) Periapical radiograph of mandibular right second premolar before the initiation of treatment showing occlusal caries, immature apex, and apical lesion. (B) Clinical photograph from the second appointment showing a bluish color of TAP in the canal immediately after the removal of temporary, (C) vital tissue in the apical third of the canal evident after irrigation to remove TAP, (D) the formation of blood clot, (E) the placement of white MTA, and (F) composite restoration. (G) A periapical radiograph made immediately after the placement of final restoration showing MTA covering pulp space and composite restoration. (H) A photograph at the 14-month follow-up showing grayish discoloration in the cervical third of the crown. (I) A periapical radiograph made at the 14-month follow-up showing increased root wall thickness.</a:t>
            </a:r>
          </a:p>
        </p:txBody>
      </p:sp>
      <p:sp>
        <p:nvSpPr>
          <p:cNvPr id="5" name="TextBox 4">
            <a:extLst>
              <a:ext uri="{FF2B5EF4-FFF2-40B4-BE49-F238E27FC236}">
                <a16:creationId xmlns:a16="http://schemas.microsoft.com/office/drawing/2014/main" xmlns="" id="{34926478-5C30-4C86-8546-59D8E0D6BF44}"/>
              </a:ext>
            </a:extLst>
          </p:cNvPr>
          <p:cNvSpPr txBox="1"/>
          <p:nvPr/>
        </p:nvSpPr>
        <p:spPr>
          <a:xfrm>
            <a:off x="8506437" y="6442744"/>
            <a:ext cx="2432808" cy="584775"/>
          </a:xfrm>
          <a:prstGeom prst="rect">
            <a:avLst/>
          </a:prstGeom>
          <a:noFill/>
        </p:spPr>
        <p:txBody>
          <a:bodyPr wrap="square" rtlCol="0">
            <a:spAutoFit/>
          </a:bodyPr>
          <a:lstStyle/>
          <a:p>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Law AS. Considerations for regeneration procedures. J </a:t>
            </a:r>
            <a:r>
              <a:rPr lang="en-US" sz="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Endod</a:t>
            </a: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2013 Mar;39(3 Suppl):S44-56. </a:t>
            </a:r>
            <a:r>
              <a:rPr lang="en-US" sz="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doi</a:t>
            </a: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10.1016/j.joen.2012.11.019. PMID: 23439044.</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800" dirty="0">
              <a:solidFill>
                <a:schemeClr val="bg1"/>
              </a:solidFill>
            </a:endParaRPr>
          </a:p>
        </p:txBody>
      </p:sp>
    </p:spTree>
    <p:extLst>
      <p:ext uri="{BB962C8B-B14F-4D97-AF65-F5344CB8AC3E}">
        <p14:creationId xmlns:p14="http://schemas.microsoft.com/office/powerpoint/2010/main" xmlns="" val="36052394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B7FD604E-D4F5-480A-AB84-5557D55DC4B1}"/>
              </a:ext>
            </a:extLst>
          </p:cNvPr>
          <p:cNvSpPr/>
          <p:nvPr/>
        </p:nvSpPr>
        <p:spPr>
          <a:xfrm>
            <a:off x="1828800" y="847288"/>
            <a:ext cx="2533475" cy="8724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Deep Caries/ Reversible Pulpitis</a:t>
            </a:r>
          </a:p>
        </p:txBody>
      </p:sp>
      <p:sp>
        <p:nvSpPr>
          <p:cNvPr id="3" name="Rectangle: Rounded Corners 2">
            <a:extLst>
              <a:ext uri="{FF2B5EF4-FFF2-40B4-BE49-F238E27FC236}">
                <a16:creationId xmlns:a16="http://schemas.microsoft.com/office/drawing/2014/main" xmlns="" id="{6284C516-D1FC-42B0-BF0A-A285A739FCB7}"/>
              </a:ext>
            </a:extLst>
          </p:cNvPr>
          <p:cNvSpPr/>
          <p:nvPr/>
        </p:nvSpPr>
        <p:spPr>
          <a:xfrm>
            <a:off x="5361964" y="865464"/>
            <a:ext cx="2533475" cy="8724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Irreversible Pulpitis</a:t>
            </a:r>
          </a:p>
        </p:txBody>
      </p:sp>
      <p:sp>
        <p:nvSpPr>
          <p:cNvPr id="4" name="Rectangle: Rounded Corners 3">
            <a:extLst>
              <a:ext uri="{FF2B5EF4-FFF2-40B4-BE49-F238E27FC236}">
                <a16:creationId xmlns:a16="http://schemas.microsoft.com/office/drawing/2014/main" xmlns="" id="{312E8DE1-6E4E-4A1D-A1FC-8B1C0D6D3378}"/>
              </a:ext>
            </a:extLst>
          </p:cNvPr>
          <p:cNvSpPr/>
          <p:nvPr/>
        </p:nvSpPr>
        <p:spPr>
          <a:xfrm>
            <a:off x="8994396" y="865464"/>
            <a:ext cx="2533475" cy="8724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Necrotic/Apical Pathology</a:t>
            </a:r>
          </a:p>
        </p:txBody>
      </p:sp>
      <p:sp>
        <p:nvSpPr>
          <p:cNvPr id="5" name="Rectangle: Rounded Corners 4">
            <a:extLst>
              <a:ext uri="{FF2B5EF4-FFF2-40B4-BE49-F238E27FC236}">
                <a16:creationId xmlns:a16="http://schemas.microsoft.com/office/drawing/2014/main" xmlns="" id="{AD0E1F2F-1ADE-4E61-B9DB-9B596D06F2A7}"/>
              </a:ext>
            </a:extLst>
          </p:cNvPr>
          <p:cNvSpPr/>
          <p:nvPr/>
        </p:nvSpPr>
        <p:spPr>
          <a:xfrm>
            <a:off x="2206304" y="1895912"/>
            <a:ext cx="1778466" cy="40267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t>Can you avoid pulp exposure?</a:t>
            </a:r>
          </a:p>
        </p:txBody>
      </p:sp>
      <p:sp>
        <p:nvSpPr>
          <p:cNvPr id="6" name="Rectangle: Rounded Corners 5">
            <a:extLst>
              <a:ext uri="{FF2B5EF4-FFF2-40B4-BE49-F238E27FC236}">
                <a16:creationId xmlns:a16="http://schemas.microsoft.com/office/drawing/2014/main" xmlns="" id="{A6C9027C-C184-4B5A-A893-65B3CBBB4AB9}"/>
              </a:ext>
            </a:extLst>
          </p:cNvPr>
          <p:cNvSpPr/>
          <p:nvPr/>
        </p:nvSpPr>
        <p:spPr>
          <a:xfrm>
            <a:off x="1469470" y="2474753"/>
            <a:ext cx="736834" cy="40267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t>Yes</a:t>
            </a:r>
          </a:p>
        </p:txBody>
      </p:sp>
      <p:sp>
        <p:nvSpPr>
          <p:cNvPr id="7" name="Rectangle: Rounded Corners 6">
            <a:extLst>
              <a:ext uri="{FF2B5EF4-FFF2-40B4-BE49-F238E27FC236}">
                <a16:creationId xmlns:a16="http://schemas.microsoft.com/office/drawing/2014/main" xmlns="" id="{8217B816-81FD-4DD4-9442-4F2D5422F413}"/>
              </a:ext>
            </a:extLst>
          </p:cNvPr>
          <p:cNvSpPr/>
          <p:nvPr/>
        </p:nvSpPr>
        <p:spPr>
          <a:xfrm>
            <a:off x="3984770" y="2474752"/>
            <a:ext cx="736834" cy="40267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t>No</a:t>
            </a:r>
          </a:p>
        </p:txBody>
      </p:sp>
      <p:sp>
        <p:nvSpPr>
          <p:cNvPr id="8" name="Rectangle: Rounded Corners 7">
            <a:extLst>
              <a:ext uri="{FF2B5EF4-FFF2-40B4-BE49-F238E27FC236}">
                <a16:creationId xmlns:a16="http://schemas.microsoft.com/office/drawing/2014/main" xmlns="" id="{5FC0130F-8561-426E-9482-95340A806753}"/>
              </a:ext>
            </a:extLst>
          </p:cNvPr>
          <p:cNvSpPr/>
          <p:nvPr/>
        </p:nvSpPr>
        <p:spPr>
          <a:xfrm>
            <a:off x="805343" y="3431097"/>
            <a:ext cx="1023457" cy="40267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Protective Liner</a:t>
            </a:r>
          </a:p>
        </p:txBody>
      </p:sp>
      <p:sp>
        <p:nvSpPr>
          <p:cNvPr id="9" name="Rectangle: Rounded Corners 8">
            <a:extLst>
              <a:ext uri="{FF2B5EF4-FFF2-40B4-BE49-F238E27FC236}">
                <a16:creationId xmlns:a16="http://schemas.microsoft.com/office/drawing/2014/main" xmlns="" id="{8A0896A9-2B6E-43B7-A8C0-C2546EE4A1CE}"/>
              </a:ext>
            </a:extLst>
          </p:cNvPr>
          <p:cNvSpPr/>
          <p:nvPr/>
        </p:nvSpPr>
        <p:spPr>
          <a:xfrm>
            <a:off x="2206304" y="3431097"/>
            <a:ext cx="1023457" cy="86825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Indirect Pulp Treatment (IPT)</a:t>
            </a:r>
          </a:p>
        </p:txBody>
      </p:sp>
      <p:sp>
        <p:nvSpPr>
          <p:cNvPr id="10" name="Rectangle: Rounded Corners 9">
            <a:extLst>
              <a:ext uri="{FF2B5EF4-FFF2-40B4-BE49-F238E27FC236}">
                <a16:creationId xmlns:a16="http://schemas.microsoft.com/office/drawing/2014/main" xmlns="" id="{80B2CA75-DE1E-4479-B79E-E533005E7F67}"/>
              </a:ext>
            </a:extLst>
          </p:cNvPr>
          <p:cNvSpPr/>
          <p:nvPr/>
        </p:nvSpPr>
        <p:spPr>
          <a:xfrm>
            <a:off x="3229761" y="4899166"/>
            <a:ext cx="1023457" cy="53270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Direct Pulp Cap</a:t>
            </a:r>
          </a:p>
        </p:txBody>
      </p:sp>
      <p:sp>
        <p:nvSpPr>
          <p:cNvPr id="11" name="Rectangle: Rounded Corners 10">
            <a:extLst>
              <a:ext uri="{FF2B5EF4-FFF2-40B4-BE49-F238E27FC236}">
                <a16:creationId xmlns:a16="http://schemas.microsoft.com/office/drawing/2014/main" xmlns="" id="{0E7A1A2E-B1D1-4BE3-ADF4-49B72526DCD7}"/>
              </a:ext>
            </a:extLst>
          </p:cNvPr>
          <p:cNvSpPr/>
          <p:nvPr/>
        </p:nvSpPr>
        <p:spPr>
          <a:xfrm>
            <a:off x="5654179" y="5220041"/>
            <a:ext cx="1023457" cy="53270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Partial Pulpotomy</a:t>
            </a:r>
          </a:p>
        </p:txBody>
      </p:sp>
      <p:sp>
        <p:nvSpPr>
          <p:cNvPr id="12" name="Rectangle: Rounded Corners 11">
            <a:extLst>
              <a:ext uri="{FF2B5EF4-FFF2-40B4-BE49-F238E27FC236}">
                <a16:creationId xmlns:a16="http://schemas.microsoft.com/office/drawing/2014/main" xmlns="" id="{9F91F8A6-E5AA-4425-85D1-8DF556096135}"/>
              </a:ext>
            </a:extLst>
          </p:cNvPr>
          <p:cNvSpPr/>
          <p:nvPr/>
        </p:nvSpPr>
        <p:spPr>
          <a:xfrm>
            <a:off x="5191385" y="3301059"/>
            <a:ext cx="1023457" cy="53270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Complete Pulpotomy</a:t>
            </a:r>
          </a:p>
        </p:txBody>
      </p:sp>
      <p:sp>
        <p:nvSpPr>
          <p:cNvPr id="13" name="Rectangle: Rounded Corners 12">
            <a:extLst>
              <a:ext uri="{FF2B5EF4-FFF2-40B4-BE49-F238E27FC236}">
                <a16:creationId xmlns:a16="http://schemas.microsoft.com/office/drawing/2014/main" xmlns="" id="{87D68310-A0D1-4178-A465-8113649EDF48}"/>
              </a:ext>
            </a:extLst>
          </p:cNvPr>
          <p:cNvSpPr/>
          <p:nvPr/>
        </p:nvSpPr>
        <p:spPr>
          <a:xfrm>
            <a:off x="8089088" y="5293448"/>
            <a:ext cx="1251357" cy="53270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Apexification</a:t>
            </a:r>
          </a:p>
        </p:txBody>
      </p:sp>
      <p:sp>
        <p:nvSpPr>
          <p:cNvPr id="14" name="Rectangle: Rounded Corners 13">
            <a:extLst>
              <a:ext uri="{FF2B5EF4-FFF2-40B4-BE49-F238E27FC236}">
                <a16:creationId xmlns:a16="http://schemas.microsoft.com/office/drawing/2014/main" xmlns="" id="{95BFFB7C-6DB3-45C8-A6A0-687121B961C8}"/>
              </a:ext>
            </a:extLst>
          </p:cNvPr>
          <p:cNvSpPr/>
          <p:nvPr/>
        </p:nvSpPr>
        <p:spPr>
          <a:xfrm>
            <a:off x="7739859" y="2695608"/>
            <a:ext cx="1635369" cy="53270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Regenerative </a:t>
            </a:r>
            <a:r>
              <a:rPr lang="en-US" sz="1200" dirty="0" err="1" smtClean="0"/>
              <a:t>Endodontics</a:t>
            </a:r>
            <a:endParaRPr lang="en-US" sz="1200" dirty="0" smtClean="0"/>
          </a:p>
          <a:p>
            <a:pPr algn="ctr"/>
            <a:r>
              <a:rPr lang="en-US" sz="1200" dirty="0" smtClean="0"/>
              <a:t>(Revascularization)</a:t>
            </a:r>
            <a:endParaRPr lang="en-US" sz="1200" dirty="0"/>
          </a:p>
        </p:txBody>
      </p:sp>
      <p:cxnSp>
        <p:nvCxnSpPr>
          <p:cNvPr id="16" name="Straight Connector 15">
            <a:extLst>
              <a:ext uri="{FF2B5EF4-FFF2-40B4-BE49-F238E27FC236}">
                <a16:creationId xmlns:a16="http://schemas.microsoft.com/office/drawing/2014/main" xmlns="" id="{EBAF5040-4896-4723-8112-B9321CB254D8}"/>
              </a:ext>
            </a:extLst>
          </p:cNvPr>
          <p:cNvCxnSpPr>
            <a:stCxn id="2" idx="2"/>
            <a:endCxn id="5" idx="0"/>
          </p:cNvCxnSpPr>
          <p:nvPr/>
        </p:nvCxnSpPr>
        <p:spPr>
          <a:xfrm flipH="1">
            <a:off x="3095537" y="1719743"/>
            <a:ext cx="1" cy="176169"/>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8439CB6A-29FB-4034-A76E-ED1DF1F73A6B}"/>
              </a:ext>
            </a:extLst>
          </p:cNvPr>
          <p:cNvCxnSpPr>
            <a:cxnSpLocks/>
            <a:stCxn id="5" idx="2"/>
            <a:endCxn id="6" idx="3"/>
          </p:cNvCxnSpPr>
          <p:nvPr/>
        </p:nvCxnSpPr>
        <p:spPr>
          <a:xfrm flipH="1">
            <a:off x="2206304" y="2298583"/>
            <a:ext cx="889233" cy="377505"/>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90EE86D1-D0A3-4E0A-958D-091A935C5FBA}"/>
              </a:ext>
            </a:extLst>
          </p:cNvPr>
          <p:cNvCxnSpPr>
            <a:cxnSpLocks/>
            <a:stCxn id="7" idx="1"/>
            <a:endCxn id="5" idx="2"/>
          </p:cNvCxnSpPr>
          <p:nvPr/>
        </p:nvCxnSpPr>
        <p:spPr>
          <a:xfrm flipH="1" flipV="1">
            <a:off x="3095537" y="2298583"/>
            <a:ext cx="889233" cy="377505"/>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85646898-27D5-4265-B9DD-626927B17BA2}"/>
              </a:ext>
            </a:extLst>
          </p:cNvPr>
          <p:cNvCxnSpPr>
            <a:cxnSpLocks/>
            <a:stCxn id="6" idx="2"/>
            <a:endCxn id="8" idx="0"/>
          </p:cNvCxnSpPr>
          <p:nvPr/>
        </p:nvCxnSpPr>
        <p:spPr>
          <a:xfrm flipH="1">
            <a:off x="1317072" y="2877423"/>
            <a:ext cx="520815" cy="553674"/>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C46DD277-D916-4063-B65B-8CCD668B919C}"/>
              </a:ext>
            </a:extLst>
          </p:cNvPr>
          <p:cNvCxnSpPr>
            <a:cxnSpLocks/>
            <a:stCxn id="6" idx="2"/>
            <a:endCxn id="9" idx="0"/>
          </p:cNvCxnSpPr>
          <p:nvPr/>
        </p:nvCxnSpPr>
        <p:spPr>
          <a:xfrm>
            <a:off x="1837887" y="2877423"/>
            <a:ext cx="880146" cy="553674"/>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9F0FBE16-1FA4-47A9-9F6D-AACD4CFCFFEC}"/>
              </a:ext>
            </a:extLst>
          </p:cNvPr>
          <p:cNvCxnSpPr>
            <a:cxnSpLocks/>
            <a:stCxn id="7" idx="2"/>
            <a:endCxn id="10" idx="0"/>
          </p:cNvCxnSpPr>
          <p:nvPr/>
        </p:nvCxnSpPr>
        <p:spPr>
          <a:xfrm flipH="1">
            <a:off x="3741490" y="2877423"/>
            <a:ext cx="611697" cy="2021743"/>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DB05606F-3BEC-4547-A871-59D639B5C3AF}"/>
              </a:ext>
            </a:extLst>
          </p:cNvPr>
          <p:cNvCxnSpPr>
            <a:cxnSpLocks/>
            <a:stCxn id="7" idx="2"/>
            <a:endCxn id="11" idx="0"/>
          </p:cNvCxnSpPr>
          <p:nvPr/>
        </p:nvCxnSpPr>
        <p:spPr>
          <a:xfrm>
            <a:off x="4353187" y="2877423"/>
            <a:ext cx="1812721" cy="2342618"/>
          </a:xfrm>
          <a:prstGeom prst="line">
            <a:avLst/>
          </a:prstGeom>
          <a:ln w="38100">
            <a:solidFill>
              <a:schemeClr val="accent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11A31C7F-3290-4446-8D70-D802E9EBC478}"/>
              </a:ext>
            </a:extLst>
          </p:cNvPr>
          <p:cNvCxnSpPr>
            <a:cxnSpLocks/>
            <a:stCxn id="7" idx="2"/>
            <a:endCxn id="12" idx="0"/>
          </p:cNvCxnSpPr>
          <p:nvPr/>
        </p:nvCxnSpPr>
        <p:spPr>
          <a:xfrm>
            <a:off x="4353187" y="2877423"/>
            <a:ext cx="1349927" cy="423636"/>
          </a:xfrm>
          <a:prstGeom prst="line">
            <a:avLst/>
          </a:prstGeom>
          <a:ln w="38100">
            <a:solidFill>
              <a:schemeClr val="accent1">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95F2F04D-1BFE-4D11-8998-F56F7A48D782}"/>
              </a:ext>
            </a:extLst>
          </p:cNvPr>
          <p:cNvCxnSpPr>
            <a:cxnSpLocks/>
            <a:stCxn id="12" idx="0"/>
            <a:endCxn id="3" idx="2"/>
          </p:cNvCxnSpPr>
          <p:nvPr/>
        </p:nvCxnSpPr>
        <p:spPr>
          <a:xfrm flipV="1">
            <a:off x="5703114" y="1737919"/>
            <a:ext cx="925588" cy="156314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DD9A2D23-1CE1-479C-A66E-C2C5A2E8FEF4}"/>
              </a:ext>
            </a:extLst>
          </p:cNvPr>
          <p:cNvCxnSpPr>
            <a:cxnSpLocks/>
            <a:stCxn id="3" idx="2"/>
            <a:endCxn id="11" idx="0"/>
          </p:cNvCxnSpPr>
          <p:nvPr/>
        </p:nvCxnSpPr>
        <p:spPr>
          <a:xfrm flipH="1">
            <a:off x="6165908" y="1737919"/>
            <a:ext cx="462794" cy="3482122"/>
          </a:xfrm>
          <a:prstGeom prst="line">
            <a:avLst/>
          </a:prstGeom>
          <a:ln w="38100">
            <a:solidFill>
              <a:schemeClr val="accent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11291BF5-A1D0-4948-92A8-FB47C4C0AB4A}"/>
              </a:ext>
            </a:extLst>
          </p:cNvPr>
          <p:cNvCxnSpPr>
            <a:cxnSpLocks/>
            <a:stCxn id="3" idx="2"/>
            <a:endCxn id="13" idx="0"/>
          </p:cNvCxnSpPr>
          <p:nvPr/>
        </p:nvCxnSpPr>
        <p:spPr>
          <a:xfrm>
            <a:off x="6628702" y="1737919"/>
            <a:ext cx="2086065" cy="3555529"/>
          </a:xfrm>
          <a:prstGeom prst="line">
            <a:avLst/>
          </a:prstGeom>
          <a:ln w="38100">
            <a:solidFill>
              <a:schemeClr val="accent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6BBC2226-776F-4C46-BCCA-6DB2E97FDD74}"/>
              </a:ext>
            </a:extLst>
          </p:cNvPr>
          <p:cNvCxnSpPr>
            <a:cxnSpLocks/>
            <a:stCxn id="14" idx="0"/>
            <a:endCxn id="4" idx="2"/>
          </p:cNvCxnSpPr>
          <p:nvPr/>
        </p:nvCxnSpPr>
        <p:spPr>
          <a:xfrm rot="5400000" flipH="1" flipV="1">
            <a:off x="8930495" y="1364969"/>
            <a:ext cx="957689" cy="170359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24F7BCF6-A69F-4FB5-A4B3-A5E8BA288E98}"/>
              </a:ext>
            </a:extLst>
          </p:cNvPr>
          <p:cNvCxnSpPr>
            <a:cxnSpLocks/>
            <a:stCxn id="4" idx="2"/>
            <a:endCxn id="13" idx="0"/>
          </p:cNvCxnSpPr>
          <p:nvPr/>
        </p:nvCxnSpPr>
        <p:spPr>
          <a:xfrm flipH="1">
            <a:off x="8714767" y="1737919"/>
            <a:ext cx="1546367" cy="3555529"/>
          </a:xfrm>
          <a:prstGeom prst="line">
            <a:avLst/>
          </a:prstGeom>
          <a:ln w="38100">
            <a:solidFill>
              <a:schemeClr val="accent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A3491BD8-D322-4A46-8C37-ADDABEE312FC}"/>
              </a:ext>
            </a:extLst>
          </p:cNvPr>
          <p:cNvCxnSpPr>
            <a:cxnSpLocks/>
            <a:stCxn id="8" idx="3"/>
            <a:endCxn id="9" idx="1"/>
          </p:cNvCxnSpPr>
          <p:nvPr/>
        </p:nvCxnSpPr>
        <p:spPr>
          <a:xfrm>
            <a:off x="1828800" y="3632433"/>
            <a:ext cx="377504" cy="232793"/>
          </a:xfrm>
          <a:prstGeom prst="line">
            <a:avLst/>
          </a:prstGeom>
          <a:ln w="38100">
            <a:solidFill>
              <a:schemeClr val="accent1">
                <a:lumMod val="40000"/>
                <a:lumOff val="6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xmlns="" id="{02CA5E96-9DA0-46E9-BB1C-D96E864168B1}"/>
              </a:ext>
            </a:extLst>
          </p:cNvPr>
          <p:cNvSpPr txBox="1"/>
          <p:nvPr/>
        </p:nvSpPr>
        <p:spPr>
          <a:xfrm>
            <a:off x="3984770" y="36836"/>
            <a:ext cx="4035804" cy="369332"/>
          </a:xfrm>
          <a:prstGeom prst="rect">
            <a:avLst/>
          </a:prstGeom>
          <a:noFill/>
        </p:spPr>
        <p:txBody>
          <a:bodyPr wrap="square" rtlCol="0">
            <a:spAutoFit/>
          </a:bodyPr>
          <a:lstStyle/>
          <a:p>
            <a:r>
              <a:rPr lang="en-US" b="1" dirty="0"/>
              <a:t>Diagnosis and Treatment Planning</a:t>
            </a:r>
          </a:p>
        </p:txBody>
      </p:sp>
    </p:spTree>
    <p:extLst>
      <p:ext uri="{BB962C8B-B14F-4D97-AF65-F5344CB8AC3E}">
        <p14:creationId xmlns:p14="http://schemas.microsoft.com/office/powerpoint/2010/main" xmlns="" val="3645817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B7FD604E-D4F5-480A-AB84-5557D55DC4B1}"/>
              </a:ext>
            </a:extLst>
          </p:cNvPr>
          <p:cNvSpPr/>
          <p:nvPr/>
        </p:nvSpPr>
        <p:spPr>
          <a:xfrm>
            <a:off x="1828800" y="847288"/>
            <a:ext cx="2533475" cy="8724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Deep Caries/ Reversible Pulpitis</a:t>
            </a:r>
          </a:p>
        </p:txBody>
      </p:sp>
      <p:sp>
        <p:nvSpPr>
          <p:cNvPr id="3" name="Rectangle: Rounded Corners 2">
            <a:extLst>
              <a:ext uri="{FF2B5EF4-FFF2-40B4-BE49-F238E27FC236}">
                <a16:creationId xmlns:a16="http://schemas.microsoft.com/office/drawing/2014/main" xmlns="" id="{6284C516-D1FC-42B0-BF0A-A285A739FCB7}"/>
              </a:ext>
            </a:extLst>
          </p:cNvPr>
          <p:cNvSpPr/>
          <p:nvPr/>
        </p:nvSpPr>
        <p:spPr>
          <a:xfrm>
            <a:off x="5361964" y="865464"/>
            <a:ext cx="2533475" cy="8724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Irreversible Pulpitis</a:t>
            </a:r>
          </a:p>
        </p:txBody>
      </p:sp>
      <p:sp>
        <p:nvSpPr>
          <p:cNvPr id="4" name="Rectangle: Rounded Corners 3">
            <a:extLst>
              <a:ext uri="{FF2B5EF4-FFF2-40B4-BE49-F238E27FC236}">
                <a16:creationId xmlns:a16="http://schemas.microsoft.com/office/drawing/2014/main" xmlns="" id="{312E8DE1-6E4E-4A1D-A1FC-8B1C0D6D3378}"/>
              </a:ext>
            </a:extLst>
          </p:cNvPr>
          <p:cNvSpPr/>
          <p:nvPr/>
        </p:nvSpPr>
        <p:spPr>
          <a:xfrm>
            <a:off x="8994396" y="865464"/>
            <a:ext cx="2533475" cy="8724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Necrotic/Apical Pathology</a:t>
            </a:r>
          </a:p>
        </p:txBody>
      </p:sp>
      <p:sp>
        <p:nvSpPr>
          <p:cNvPr id="5" name="Rectangle: Rounded Corners 4">
            <a:extLst>
              <a:ext uri="{FF2B5EF4-FFF2-40B4-BE49-F238E27FC236}">
                <a16:creationId xmlns:a16="http://schemas.microsoft.com/office/drawing/2014/main" xmlns="" id="{AD0E1F2F-1ADE-4E61-B9DB-9B596D06F2A7}"/>
              </a:ext>
            </a:extLst>
          </p:cNvPr>
          <p:cNvSpPr/>
          <p:nvPr/>
        </p:nvSpPr>
        <p:spPr>
          <a:xfrm>
            <a:off x="2206304" y="1895912"/>
            <a:ext cx="1778466" cy="40267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t>Can you avoid pulp exposure?</a:t>
            </a:r>
          </a:p>
        </p:txBody>
      </p:sp>
      <p:sp>
        <p:nvSpPr>
          <p:cNvPr id="6" name="Rectangle: Rounded Corners 5">
            <a:extLst>
              <a:ext uri="{FF2B5EF4-FFF2-40B4-BE49-F238E27FC236}">
                <a16:creationId xmlns:a16="http://schemas.microsoft.com/office/drawing/2014/main" xmlns="" id="{A6C9027C-C184-4B5A-A893-65B3CBBB4AB9}"/>
              </a:ext>
            </a:extLst>
          </p:cNvPr>
          <p:cNvSpPr/>
          <p:nvPr/>
        </p:nvSpPr>
        <p:spPr>
          <a:xfrm>
            <a:off x="1469470" y="2474753"/>
            <a:ext cx="736834" cy="40267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t>Yes</a:t>
            </a:r>
          </a:p>
        </p:txBody>
      </p:sp>
      <p:sp>
        <p:nvSpPr>
          <p:cNvPr id="7" name="Rectangle: Rounded Corners 6">
            <a:extLst>
              <a:ext uri="{FF2B5EF4-FFF2-40B4-BE49-F238E27FC236}">
                <a16:creationId xmlns:a16="http://schemas.microsoft.com/office/drawing/2014/main" xmlns="" id="{8217B816-81FD-4DD4-9442-4F2D5422F413}"/>
              </a:ext>
            </a:extLst>
          </p:cNvPr>
          <p:cNvSpPr/>
          <p:nvPr/>
        </p:nvSpPr>
        <p:spPr>
          <a:xfrm>
            <a:off x="3984770" y="2474752"/>
            <a:ext cx="736834" cy="40267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t>No</a:t>
            </a:r>
          </a:p>
        </p:txBody>
      </p:sp>
      <p:sp>
        <p:nvSpPr>
          <p:cNvPr id="8" name="Rectangle: Rounded Corners 7">
            <a:extLst>
              <a:ext uri="{FF2B5EF4-FFF2-40B4-BE49-F238E27FC236}">
                <a16:creationId xmlns:a16="http://schemas.microsoft.com/office/drawing/2014/main" xmlns="" id="{5FC0130F-8561-426E-9482-95340A806753}"/>
              </a:ext>
            </a:extLst>
          </p:cNvPr>
          <p:cNvSpPr/>
          <p:nvPr/>
        </p:nvSpPr>
        <p:spPr>
          <a:xfrm>
            <a:off x="805343" y="3431097"/>
            <a:ext cx="1023457" cy="40267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Protective Liner</a:t>
            </a:r>
          </a:p>
        </p:txBody>
      </p:sp>
      <p:sp>
        <p:nvSpPr>
          <p:cNvPr id="9" name="Rectangle: Rounded Corners 8">
            <a:extLst>
              <a:ext uri="{FF2B5EF4-FFF2-40B4-BE49-F238E27FC236}">
                <a16:creationId xmlns:a16="http://schemas.microsoft.com/office/drawing/2014/main" xmlns="" id="{8A0896A9-2B6E-43B7-A8C0-C2546EE4A1CE}"/>
              </a:ext>
            </a:extLst>
          </p:cNvPr>
          <p:cNvSpPr/>
          <p:nvPr/>
        </p:nvSpPr>
        <p:spPr>
          <a:xfrm>
            <a:off x="2206304" y="3431097"/>
            <a:ext cx="1023457" cy="86825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Indirect Pulp Treatment (IPT)</a:t>
            </a:r>
          </a:p>
        </p:txBody>
      </p:sp>
      <p:sp>
        <p:nvSpPr>
          <p:cNvPr id="10" name="Rectangle: Rounded Corners 9">
            <a:extLst>
              <a:ext uri="{FF2B5EF4-FFF2-40B4-BE49-F238E27FC236}">
                <a16:creationId xmlns:a16="http://schemas.microsoft.com/office/drawing/2014/main" xmlns="" id="{80B2CA75-DE1E-4479-B79E-E533005E7F67}"/>
              </a:ext>
            </a:extLst>
          </p:cNvPr>
          <p:cNvSpPr/>
          <p:nvPr/>
        </p:nvSpPr>
        <p:spPr>
          <a:xfrm>
            <a:off x="3229761" y="4899166"/>
            <a:ext cx="1023457" cy="53270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Direct Pulp Cap</a:t>
            </a:r>
          </a:p>
        </p:txBody>
      </p:sp>
      <p:sp>
        <p:nvSpPr>
          <p:cNvPr id="11" name="Rectangle: Rounded Corners 10">
            <a:extLst>
              <a:ext uri="{FF2B5EF4-FFF2-40B4-BE49-F238E27FC236}">
                <a16:creationId xmlns:a16="http://schemas.microsoft.com/office/drawing/2014/main" xmlns="" id="{0E7A1A2E-B1D1-4BE3-ADF4-49B72526DCD7}"/>
              </a:ext>
            </a:extLst>
          </p:cNvPr>
          <p:cNvSpPr/>
          <p:nvPr/>
        </p:nvSpPr>
        <p:spPr>
          <a:xfrm>
            <a:off x="5654179" y="5220041"/>
            <a:ext cx="1023457" cy="53270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Partial Pulpotomy</a:t>
            </a:r>
          </a:p>
        </p:txBody>
      </p:sp>
      <p:sp>
        <p:nvSpPr>
          <p:cNvPr id="12" name="Rectangle: Rounded Corners 11">
            <a:extLst>
              <a:ext uri="{FF2B5EF4-FFF2-40B4-BE49-F238E27FC236}">
                <a16:creationId xmlns:a16="http://schemas.microsoft.com/office/drawing/2014/main" xmlns="" id="{9F91F8A6-E5AA-4425-85D1-8DF556096135}"/>
              </a:ext>
            </a:extLst>
          </p:cNvPr>
          <p:cNvSpPr/>
          <p:nvPr/>
        </p:nvSpPr>
        <p:spPr>
          <a:xfrm>
            <a:off x="5191385" y="3301059"/>
            <a:ext cx="1023457" cy="53270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Complete Pulpotomy</a:t>
            </a:r>
          </a:p>
        </p:txBody>
      </p:sp>
      <p:sp>
        <p:nvSpPr>
          <p:cNvPr id="13" name="Rectangle: Rounded Corners 12">
            <a:extLst>
              <a:ext uri="{FF2B5EF4-FFF2-40B4-BE49-F238E27FC236}">
                <a16:creationId xmlns:a16="http://schemas.microsoft.com/office/drawing/2014/main" xmlns="" id="{87D68310-A0D1-4178-A465-8113649EDF48}"/>
              </a:ext>
            </a:extLst>
          </p:cNvPr>
          <p:cNvSpPr/>
          <p:nvPr/>
        </p:nvSpPr>
        <p:spPr>
          <a:xfrm>
            <a:off x="8089088" y="5293448"/>
            <a:ext cx="1251357" cy="53270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Apexification</a:t>
            </a:r>
          </a:p>
        </p:txBody>
      </p:sp>
      <p:sp>
        <p:nvSpPr>
          <p:cNvPr id="14" name="Rectangle: Rounded Corners 13">
            <a:extLst>
              <a:ext uri="{FF2B5EF4-FFF2-40B4-BE49-F238E27FC236}">
                <a16:creationId xmlns:a16="http://schemas.microsoft.com/office/drawing/2014/main" xmlns="" id="{95BFFB7C-6DB3-45C8-A6A0-687121B961C8}"/>
              </a:ext>
            </a:extLst>
          </p:cNvPr>
          <p:cNvSpPr/>
          <p:nvPr/>
        </p:nvSpPr>
        <p:spPr>
          <a:xfrm>
            <a:off x="7739859" y="2695608"/>
            <a:ext cx="1635369" cy="53270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Regenerative </a:t>
            </a:r>
            <a:r>
              <a:rPr lang="en-US" sz="1200" dirty="0" err="1" smtClean="0"/>
              <a:t>Endodontics</a:t>
            </a:r>
            <a:endParaRPr lang="en-US" sz="1200" dirty="0" smtClean="0"/>
          </a:p>
          <a:p>
            <a:pPr algn="ctr"/>
            <a:r>
              <a:rPr lang="en-US" sz="1200" dirty="0" smtClean="0"/>
              <a:t>(Revascularization)</a:t>
            </a:r>
            <a:endParaRPr lang="en-US" sz="1200" dirty="0"/>
          </a:p>
        </p:txBody>
      </p:sp>
      <p:cxnSp>
        <p:nvCxnSpPr>
          <p:cNvPr id="16" name="Straight Connector 15">
            <a:extLst>
              <a:ext uri="{FF2B5EF4-FFF2-40B4-BE49-F238E27FC236}">
                <a16:creationId xmlns:a16="http://schemas.microsoft.com/office/drawing/2014/main" xmlns="" id="{EBAF5040-4896-4723-8112-B9321CB254D8}"/>
              </a:ext>
            </a:extLst>
          </p:cNvPr>
          <p:cNvCxnSpPr>
            <a:stCxn id="2" idx="2"/>
            <a:endCxn id="5" idx="0"/>
          </p:cNvCxnSpPr>
          <p:nvPr/>
        </p:nvCxnSpPr>
        <p:spPr>
          <a:xfrm flipH="1">
            <a:off x="3095537" y="1719743"/>
            <a:ext cx="1" cy="176169"/>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8439CB6A-29FB-4034-A76E-ED1DF1F73A6B}"/>
              </a:ext>
            </a:extLst>
          </p:cNvPr>
          <p:cNvCxnSpPr>
            <a:cxnSpLocks/>
            <a:stCxn id="5" idx="2"/>
            <a:endCxn id="6" idx="3"/>
          </p:cNvCxnSpPr>
          <p:nvPr/>
        </p:nvCxnSpPr>
        <p:spPr>
          <a:xfrm flipH="1">
            <a:off x="2206304" y="2298583"/>
            <a:ext cx="889233" cy="377505"/>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90EE86D1-D0A3-4E0A-958D-091A935C5FBA}"/>
              </a:ext>
            </a:extLst>
          </p:cNvPr>
          <p:cNvCxnSpPr>
            <a:cxnSpLocks/>
            <a:stCxn id="7" idx="1"/>
            <a:endCxn id="5" idx="2"/>
          </p:cNvCxnSpPr>
          <p:nvPr/>
        </p:nvCxnSpPr>
        <p:spPr>
          <a:xfrm flipH="1" flipV="1">
            <a:off x="3095537" y="2298583"/>
            <a:ext cx="889233" cy="377505"/>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85646898-27D5-4265-B9DD-626927B17BA2}"/>
              </a:ext>
            </a:extLst>
          </p:cNvPr>
          <p:cNvCxnSpPr>
            <a:cxnSpLocks/>
            <a:stCxn id="6" idx="2"/>
            <a:endCxn id="8" idx="0"/>
          </p:cNvCxnSpPr>
          <p:nvPr/>
        </p:nvCxnSpPr>
        <p:spPr>
          <a:xfrm flipH="1">
            <a:off x="1317072" y="2877423"/>
            <a:ext cx="520815" cy="553674"/>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C46DD277-D916-4063-B65B-8CCD668B919C}"/>
              </a:ext>
            </a:extLst>
          </p:cNvPr>
          <p:cNvCxnSpPr>
            <a:cxnSpLocks/>
            <a:stCxn id="6" idx="2"/>
            <a:endCxn id="9" idx="0"/>
          </p:cNvCxnSpPr>
          <p:nvPr/>
        </p:nvCxnSpPr>
        <p:spPr>
          <a:xfrm>
            <a:off x="1837887" y="2877423"/>
            <a:ext cx="880146" cy="553674"/>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9F0FBE16-1FA4-47A9-9F6D-AACD4CFCFFEC}"/>
              </a:ext>
            </a:extLst>
          </p:cNvPr>
          <p:cNvCxnSpPr>
            <a:cxnSpLocks/>
            <a:stCxn id="7" idx="2"/>
            <a:endCxn id="10" idx="0"/>
          </p:cNvCxnSpPr>
          <p:nvPr/>
        </p:nvCxnSpPr>
        <p:spPr>
          <a:xfrm flipH="1">
            <a:off x="3741490" y="2877423"/>
            <a:ext cx="611697" cy="2021743"/>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DB05606F-3BEC-4547-A871-59D639B5C3AF}"/>
              </a:ext>
            </a:extLst>
          </p:cNvPr>
          <p:cNvCxnSpPr>
            <a:cxnSpLocks/>
            <a:stCxn id="7" idx="2"/>
            <a:endCxn id="11" idx="0"/>
          </p:cNvCxnSpPr>
          <p:nvPr/>
        </p:nvCxnSpPr>
        <p:spPr>
          <a:xfrm>
            <a:off x="4353187" y="2877423"/>
            <a:ext cx="1812721" cy="2342618"/>
          </a:xfrm>
          <a:prstGeom prst="line">
            <a:avLst/>
          </a:prstGeom>
          <a:ln w="38100">
            <a:solidFill>
              <a:schemeClr val="accent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11A31C7F-3290-4446-8D70-D802E9EBC478}"/>
              </a:ext>
            </a:extLst>
          </p:cNvPr>
          <p:cNvCxnSpPr>
            <a:cxnSpLocks/>
            <a:stCxn id="7" idx="2"/>
            <a:endCxn id="12" idx="0"/>
          </p:cNvCxnSpPr>
          <p:nvPr/>
        </p:nvCxnSpPr>
        <p:spPr>
          <a:xfrm>
            <a:off x="4353187" y="2877423"/>
            <a:ext cx="1349927" cy="423636"/>
          </a:xfrm>
          <a:prstGeom prst="line">
            <a:avLst/>
          </a:prstGeom>
          <a:ln w="38100">
            <a:solidFill>
              <a:schemeClr val="accent1">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95F2F04D-1BFE-4D11-8998-F56F7A48D782}"/>
              </a:ext>
            </a:extLst>
          </p:cNvPr>
          <p:cNvCxnSpPr>
            <a:cxnSpLocks/>
            <a:stCxn id="12" idx="0"/>
            <a:endCxn id="3" idx="2"/>
          </p:cNvCxnSpPr>
          <p:nvPr/>
        </p:nvCxnSpPr>
        <p:spPr>
          <a:xfrm flipV="1">
            <a:off x="5703114" y="1737919"/>
            <a:ext cx="925588" cy="156314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DD9A2D23-1CE1-479C-A66E-C2C5A2E8FEF4}"/>
              </a:ext>
            </a:extLst>
          </p:cNvPr>
          <p:cNvCxnSpPr>
            <a:cxnSpLocks/>
            <a:stCxn id="3" idx="2"/>
            <a:endCxn id="11" idx="0"/>
          </p:cNvCxnSpPr>
          <p:nvPr/>
        </p:nvCxnSpPr>
        <p:spPr>
          <a:xfrm flipH="1">
            <a:off x="6165908" y="1737919"/>
            <a:ext cx="462794" cy="3482122"/>
          </a:xfrm>
          <a:prstGeom prst="line">
            <a:avLst/>
          </a:prstGeom>
          <a:ln w="38100">
            <a:solidFill>
              <a:schemeClr val="accent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11291BF5-A1D0-4948-92A8-FB47C4C0AB4A}"/>
              </a:ext>
            </a:extLst>
          </p:cNvPr>
          <p:cNvCxnSpPr>
            <a:cxnSpLocks/>
            <a:stCxn id="3" idx="2"/>
            <a:endCxn id="13" idx="0"/>
          </p:cNvCxnSpPr>
          <p:nvPr/>
        </p:nvCxnSpPr>
        <p:spPr>
          <a:xfrm>
            <a:off x="6628702" y="1737919"/>
            <a:ext cx="2086065" cy="3555529"/>
          </a:xfrm>
          <a:prstGeom prst="line">
            <a:avLst/>
          </a:prstGeom>
          <a:ln w="38100">
            <a:solidFill>
              <a:schemeClr val="accent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6BBC2226-776F-4C46-BCCA-6DB2E97FDD74}"/>
              </a:ext>
            </a:extLst>
          </p:cNvPr>
          <p:cNvCxnSpPr>
            <a:cxnSpLocks/>
            <a:stCxn id="14" idx="0"/>
            <a:endCxn id="4" idx="2"/>
          </p:cNvCxnSpPr>
          <p:nvPr/>
        </p:nvCxnSpPr>
        <p:spPr>
          <a:xfrm rot="5400000" flipH="1" flipV="1">
            <a:off x="8930495" y="1364969"/>
            <a:ext cx="957689" cy="170359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24F7BCF6-A69F-4FB5-A4B3-A5E8BA288E98}"/>
              </a:ext>
            </a:extLst>
          </p:cNvPr>
          <p:cNvCxnSpPr>
            <a:cxnSpLocks/>
            <a:stCxn id="4" idx="2"/>
            <a:endCxn id="13" idx="0"/>
          </p:cNvCxnSpPr>
          <p:nvPr/>
        </p:nvCxnSpPr>
        <p:spPr>
          <a:xfrm flipH="1">
            <a:off x="8714767" y="1737919"/>
            <a:ext cx="1546367" cy="3555529"/>
          </a:xfrm>
          <a:prstGeom prst="line">
            <a:avLst/>
          </a:prstGeom>
          <a:ln w="38100">
            <a:solidFill>
              <a:schemeClr val="accent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A3491BD8-D322-4A46-8C37-ADDABEE312FC}"/>
              </a:ext>
            </a:extLst>
          </p:cNvPr>
          <p:cNvCxnSpPr>
            <a:cxnSpLocks/>
            <a:stCxn id="8" idx="3"/>
            <a:endCxn id="9" idx="1"/>
          </p:cNvCxnSpPr>
          <p:nvPr/>
        </p:nvCxnSpPr>
        <p:spPr>
          <a:xfrm>
            <a:off x="1828800" y="3632433"/>
            <a:ext cx="377504" cy="232793"/>
          </a:xfrm>
          <a:prstGeom prst="line">
            <a:avLst/>
          </a:prstGeom>
          <a:ln w="38100">
            <a:solidFill>
              <a:schemeClr val="accent1">
                <a:lumMod val="40000"/>
                <a:lumOff val="6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xmlns="" id="{02CA5E96-9DA0-46E9-BB1C-D96E864168B1}"/>
              </a:ext>
            </a:extLst>
          </p:cNvPr>
          <p:cNvSpPr txBox="1"/>
          <p:nvPr/>
        </p:nvSpPr>
        <p:spPr>
          <a:xfrm>
            <a:off x="2652889" y="36836"/>
            <a:ext cx="6333067" cy="369332"/>
          </a:xfrm>
          <a:prstGeom prst="rect">
            <a:avLst/>
          </a:prstGeom>
          <a:noFill/>
        </p:spPr>
        <p:txBody>
          <a:bodyPr wrap="square" rtlCol="0">
            <a:spAutoFit/>
          </a:bodyPr>
          <a:lstStyle/>
          <a:p>
            <a:r>
              <a:rPr lang="en-US" b="1" dirty="0"/>
              <a:t>Diagnosis and Treatment </a:t>
            </a:r>
            <a:r>
              <a:rPr lang="en-US" b="1" dirty="0" smtClean="0"/>
              <a:t>Planning- Take Home Message</a:t>
            </a:r>
            <a:endParaRPr lang="en-US" b="1" dirty="0"/>
          </a:p>
        </p:txBody>
      </p:sp>
      <p:sp>
        <p:nvSpPr>
          <p:cNvPr id="30" name="Oval 29"/>
          <p:cNvSpPr/>
          <p:nvPr/>
        </p:nvSpPr>
        <p:spPr>
          <a:xfrm>
            <a:off x="666044" y="3160889"/>
            <a:ext cx="1399823" cy="10160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012267" y="3042355"/>
            <a:ext cx="1495777" cy="10160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512755" y="2387601"/>
            <a:ext cx="2218267" cy="117968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042355" y="4667955"/>
            <a:ext cx="1399823" cy="10160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25777" y="4583289"/>
            <a:ext cx="2743200" cy="2031325"/>
          </a:xfrm>
          <a:prstGeom prst="rect">
            <a:avLst/>
          </a:prstGeom>
          <a:noFill/>
        </p:spPr>
        <p:txBody>
          <a:bodyPr wrap="square" rtlCol="0">
            <a:spAutoFit/>
          </a:bodyPr>
          <a:lstStyle/>
          <a:p>
            <a:r>
              <a:rPr lang="en-US" dirty="0" smtClean="0"/>
              <a:t>Implants are cool- teeth are cooler. </a:t>
            </a:r>
            <a:r>
              <a:rPr lang="en-US" b="1" dirty="0" smtClean="0"/>
              <a:t>Save teeth</a:t>
            </a:r>
            <a:r>
              <a:rPr lang="en-US" dirty="0" smtClean="0"/>
              <a:t>.</a:t>
            </a:r>
          </a:p>
          <a:p>
            <a:endParaRPr lang="en-US" dirty="0" smtClean="0"/>
          </a:p>
          <a:p>
            <a:r>
              <a:rPr lang="en-US" dirty="0" smtClean="0"/>
              <a:t>Learn to use MTA or newer root repair materials. They can be as useful as implants.</a:t>
            </a:r>
            <a:endParaRPr lang="en-US" dirty="0"/>
          </a:p>
        </p:txBody>
      </p:sp>
    </p:spTree>
    <p:extLst>
      <p:ext uri="{BB962C8B-B14F-4D97-AF65-F5344CB8AC3E}">
        <p14:creationId xmlns:p14="http://schemas.microsoft.com/office/powerpoint/2010/main" xmlns="" val="364581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37D56C5-1518-474A-9622-9A87A43B842D}"/>
              </a:ext>
            </a:extLst>
          </p:cNvPr>
          <p:cNvSpPr>
            <a:spLocks noGrp="1"/>
          </p:cNvSpPr>
          <p:nvPr>
            <p:ph idx="1"/>
          </p:nvPr>
        </p:nvSpPr>
        <p:spPr>
          <a:xfrm>
            <a:off x="762000" y="343950"/>
            <a:ext cx="10668000" cy="5760134"/>
          </a:xfrm>
        </p:spPr>
        <p:txBody>
          <a:bodyPr>
            <a:normAutofit fontScale="92500" lnSpcReduction="20000"/>
          </a:bodyPr>
          <a:lstStyle/>
          <a:p>
            <a:pPr marL="342900" marR="0" lvl="0" indent="-342900">
              <a:lnSpc>
                <a:spcPct val="115000"/>
              </a:lnSpc>
              <a:spcBef>
                <a:spcPts val="0"/>
              </a:spcBef>
              <a:spcAft>
                <a:spcPts val="0"/>
              </a:spcAft>
              <a:buFont typeface="+mj-lt"/>
              <a:buAutoNum type="arabicPeriod"/>
            </a:pPr>
            <a:r>
              <a:rPr lang="en-US" sz="1800" dirty="0">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Alleman DS, </a:t>
            </a:r>
            <a:r>
              <a:rPr lang="en-US" sz="1800" dirty="0" err="1">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Magne</a:t>
            </a:r>
            <a:r>
              <a:rPr lang="en-US" sz="1800" dirty="0">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 P. A systematic approach to deep caries removal end points: the peripheral seal concept in adhesive dentistry. Quintessence Int. 2012 Mar;43(3):197-208. PMID: 22299120.</a:t>
            </a:r>
            <a:endParaRPr lang="en-US" sz="1800" dirty="0">
              <a:solidFill>
                <a:schemeClr val="tx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800" dirty="0" err="1">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Hoefler</a:t>
            </a:r>
            <a:r>
              <a:rPr lang="en-US" sz="1800" dirty="0">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 V., et al.  “Long-term survival and vitality outcomes of permanent teeth following deep caries treatment with step-wise and partial-caries-removal:  A systematic review.”  Journal of Dentistry.  2016:  54:  25-32.</a:t>
            </a:r>
            <a:endParaRPr lang="en-US" sz="1800" dirty="0">
              <a:solidFill>
                <a:schemeClr val="tx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800" dirty="0" err="1">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Bjørndal</a:t>
            </a:r>
            <a:r>
              <a:rPr lang="en-US" sz="1800" dirty="0">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 L, </a:t>
            </a:r>
            <a:r>
              <a:rPr lang="en-US" sz="1800" dirty="0" err="1">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Fransson</a:t>
            </a:r>
            <a:r>
              <a:rPr lang="en-US" sz="1800" dirty="0">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 H, </a:t>
            </a:r>
            <a:r>
              <a:rPr lang="en-US" sz="1800" dirty="0" err="1">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Bruun</a:t>
            </a:r>
            <a:r>
              <a:rPr lang="en-US" sz="1800" dirty="0">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 G </a:t>
            </a:r>
            <a:r>
              <a:rPr lang="en-US" sz="1800" i="1" dirty="0">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et al</a:t>
            </a:r>
            <a:r>
              <a:rPr lang="en-US" sz="1800" dirty="0">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 (2017) Randomized clinical trials on deep carious lesions: 5‐year follow‐up. </a:t>
            </a:r>
            <a:r>
              <a:rPr lang="en-US" sz="1800" i="1" dirty="0">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Journal of Dental Research</a:t>
            </a:r>
            <a:r>
              <a:rPr lang="en-US" sz="1800" dirty="0">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1800" b="1" dirty="0">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96</a:t>
            </a:r>
            <a:r>
              <a:rPr lang="en-US" sz="1800" dirty="0">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 747–53</a:t>
            </a:r>
            <a:endParaRPr lang="en-US" sz="1800" dirty="0">
              <a:solidFill>
                <a:schemeClr val="tx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800" dirty="0" err="1">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Hoefler</a:t>
            </a:r>
            <a:r>
              <a:rPr lang="en-US" sz="1800" dirty="0">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 V., et al.  “Long-term survival and vitality outcomes of permanent teeth following deep caries treatment with step-wise and partial-caries-removal:  A systematic review.”  Journal of Dentistry.  2016:  54:  25-32.</a:t>
            </a:r>
            <a:endParaRPr lang="en-US" sz="1800" dirty="0">
              <a:solidFill>
                <a:schemeClr val="tx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800" dirty="0" err="1">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Leye</a:t>
            </a:r>
            <a:r>
              <a:rPr lang="en-US" sz="1800" dirty="0">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 Benoist F, Gaye Ndiaye F, Kane AW, Benoist HM, </a:t>
            </a:r>
            <a:r>
              <a:rPr lang="en-US" sz="1800" dirty="0" err="1">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Farge</a:t>
            </a:r>
            <a:r>
              <a:rPr lang="en-US" sz="1800" dirty="0">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 P. Evaluation of mineral trioxide aggregate (MTA) versus calcium hydroxide cement (</a:t>
            </a:r>
            <a:r>
              <a:rPr lang="en-US" sz="1800" dirty="0" err="1">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Dycal</a:t>
            </a:r>
            <a:r>
              <a:rPr lang="en-US" sz="1800" dirty="0">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 ) in the formation of a dentine bridge: a </a:t>
            </a:r>
            <a:r>
              <a:rPr lang="en-US" sz="1800" dirty="0" err="1">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randomised</a:t>
            </a:r>
            <a:r>
              <a:rPr lang="en-US" sz="1800" dirty="0">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 controlled trial. Int Dent J. 2012 Feb;62(1):33-9. </a:t>
            </a:r>
            <a:r>
              <a:rPr lang="en-US" sz="1800" dirty="0" err="1">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doi</a:t>
            </a:r>
            <a:r>
              <a:rPr lang="en-US" sz="1800" dirty="0">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 10.1111/j.1875-595X.2011.00084.x. PMID: 22251035.</a:t>
            </a:r>
            <a:endParaRPr lang="en-US" sz="1800" dirty="0">
              <a:solidFill>
                <a:schemeClr val="tx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800" dirty="0">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Hilton TJ, Ferracane JL, </a:t>
            </a:r>
            <a:r>
              <a:rPr lang="en-US" sz="1800" dirty="0" err="1">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Mancl</a:t>
            </a:r>
            <a:r>
              <a:rPr lang="en-US" sz="1800" dirty="0">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 L; Northwest Practice-based Research Collaborative in Evidence-based Dentistry (NWP). Comparison of </a:t>
            </a:r>
            <a:r>
              <a:rPr lang="en-US" sz="1800" dirty="0" err="1">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CaOH</a:t>
            </a:r>
            <a:r>
              <a:rPr lang="en-US" sz="1800" dirty="0">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 with MTA for direct pulp capping: a PBRN randomized clinical trial. </a:t>
            </a:r>
            <a:r>
              <a:rPr lang="en-US" sz="1800" i="1" dirty="0">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J Dent Res</a:t>
            </a:r>
            <a:r>
              <a:rPr lang="en-US" sz="1800" dirty="0">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 2013;92(7 Suppl):16S-22S. doi:10.1177/0022034513484336</a:t>
            </a:r>
            <a:endParaRPr lang="en-US" sz="1800" dirty="0">
              <a:solidFill>
                <a:schemeClr val="tx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800" dirty="0" err="1">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Bjørndal</a:t>
            </a:r>
            <a:r>
              <a:rPr lang="en-US" sz="1800" dirty="0">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 L, Simon S, Tomson PL, Duncan HF. Management of deep caries and the exposed pulp. Int </a:t>
            </a:r>
            <a:r>
              <a:rPr lang="en-US" sz="1800" dirty="0" err="1">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Endod</a:t>
            </a:r>
            <a:r>
              <a:rPr lang="en-US" sz="1800" dirty="0">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 J. 2019 Jul;52(7):949-973. </a:t>
            </a:r>
            <a:r>
              <a:rPr lang="en-US" sz="1800" dirty="0" err="1">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doi</a:t>
            </a:r>
            <a:r>
              <a:rPr lang="en-US" sz="1800" dirty="0">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 10.1111/iej.13128. </a:t>
            </a:r>
            <a:r>
              <a:rPr lang="en-US" sz="1800" dirty="0" err="1">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Epub</a:t>
            </a:r>
            <a:r>
              <a:rPr lang="en-US" sz="1800" dirty="0">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 2019 May 13. PMID: 30985944.</a:t>
            </a:r>
            <a:endParaRPr lang="en-US" sz="1800" dirty="0">
              <a:solidFill>
                <a:schemeClr val="tx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800" dirty="0">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Tariq S. </a:t>
            </a:r>
            <a:r>
              <a:rPr lang="en-US" sz="1800" dirty="0" err="1">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Abuhaimed</a:t>
            </a:r>
            <a:r>
              <a:rPr lang="en-US" sz="1800" dirty="0">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Ensanya</a:t>
            </a:r>
            <a:r>
              <a:rPr lang="en-US" sz="1800" dirty="0">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 A. </a:t>
            </a:r>
            <a:r>
              <a:rPr lang="en-US" sz="1800" dirty="0" err="1">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Abou</a:t>
            </a:r>
            <a:r>
              <a:rPr lang="en-US" sz="1800" dirty="0">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 Neel, "Sodium Hypochlorite Irrigation and Its Effect on Bond Strength to Dentin", BioMed Research International, vol. 2017, Article ID 1930360, 8 pages, 2017. https://doi.org/10.1155/2017/1930360</a:t>
            </a:r>
            <a:endParaRPr lang="en-US" sz="1800" dirty="0">
              <a:solidFill>
                <a:schemeClr val="tx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800" dirty="0">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Regenerative Endodontics . Endodontics: Colleagues for Excellence; American Association of Endodontics. </a:t>
            </a:r>
            <a:r>
              <a:rPr lang="en-US" sz="1800" dirty="0">
                <a:solidFill>
                  <a:schemeClr val="tx1">
                    <a:lumMod val="85000"/>
                  </a:schemeClr>
                </a:solidFill>
                <a:effectLst/>
                <a:latin typeface="Calibri" panose="020F0502020204030204" pitchFamily="34" charset="0"/>
                <a:ea typeface="Calibri" panose="020F0502020204030204" pitchFamily="34" charset="0"/>
                <a:cs typeface="Times New Roman" panose="02020603050405020304" pitchFamily="18" charset="0"/>
              </a:rPr>
              <a:t>Chicago, IL; Spring; 2013.</a:t>
            </a:r>
          </a:p>
          <a:p>
            <a:pPr marL="342900" marR="0" lvl="0" indent="-342900">
              <a:lnSpc>
                <a:spcPct val="115000"/>
              </a:lnSpc>
              <a:spcBef>
                <a:spcPts val="0"/>
              </a:spcBef>
              <a:spcAft>
                <a:spcPts val="1000"/>
              </a:spcAft>
              <a:buFont typeface="+mj-lt"/>
              <a:buAutoNum type="arabicPeriod"/>
            </a:pPr>
            <a:r>
              <a:rPr lang="en-US" sz="1800" dirty="0">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Law AS. Considerations for regeneration procedures. J </a:t>
            </a:r>
            <a:r>
              <a:rPr lang="en-US" sz="1800" dirty="0" err="1">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Endod</a:t>
            </a:r>
            <a:r>
              <a:rPr lang="en-US" sz="1800" dirty="0">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 2013 Mar;39(3 Suppl):S44-56. </a:t>
            </a:r>
            <a:r>
              <a:rPr lang="en-US" sz="1800" dirty="0" err="1">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doi</a:t>
            </a:r>
            <a:r>
              <a:rPr lang="en-US" sz="1800" dirty="0">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 10.1016/j.joen.2012.11.019. PMID: 23439044.</a:t>
            </a:r>
            <a:endParaRPr lang="en-US" sz="1800" dirty="0">
              <a:solidFill>
                <a:schemeClr val="tx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236590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C3FE61-8F69-418B-8BE7-608AC50CCF56}"/>
              </a:ext>
            </a:extLst>
          </p:cNvPr>
          <p:cNvSpPr>
            <a:spLocks noGrp="1"/>
          </p:cNvSpPr>
          <p:nvPr>
            <p:ph type="title"/>
          </p:nvPr>
        </p:nvSpPr>
        <p:spPr/>
        <p:txBody>
          <a:bodyPr/>
          <a:lstStyle/>
          <a:p>
            <a:r>
              <a:rPr lang="en-US" dirty="0"/>
              <a:t>Quick Sources</a:t>
            </a:r>
          </a:p>
        </p:txBody>
      </p:sp>
      <p:sp>
        <p:nvSpPr>
          <p:cNvPr id="3" name="Content Placeholder 2">
            <a:extLst>
              <a:ext uri="{FF2B5EF4-FFF2-40B4-BE49-F238E27FC236}">
                <a16:creationId xmlns:a16="http://schemas.microsoft.com/office/drawing/2014/main" xmlns="" id="{83227387-1D21-439C-A934-AC35399EACA7}"/>
              </a:ext>
            </a:extLst>
          </p:cNvPr>
          <p:cNvSpPr>
            <a:spLocks noGrp="1"/>
          </p:cNvSpPr>
          <p:nvPr>
            <p:ph idx="1"/>
          </p:nvPr>
        </p:nvSpPr>
        <p:spPr/>
        <p:txBody>
          <a:bodyPr/>
          <a:lstStyle/>
          <a:p>
            <a:r>
              <a:rPr lang="en-US" dirty="0"/>
              <a:t>American Academy of Pediatric Dentistry</a:t>
            </a:r>
          </a:p>
          <a:p>
            <a:pPr lvl="1"/>
            <a:r>
              <a:rPr lang="en-US" dirty="0">
                <a:solidFill>
                  <a:srgbClr val="0070C0">
                    <a:alpha val="70000"/>
                  </a:srgbClr>
                </a:solidFill>
                <a:hlinkClick r:id="rId2">
                  <a:extLst>
                    <a:ext uri="{A12FA001-AC4F-418D-AE19-62706E023703}">
                      <ahyp:hlinkClr xmlns:ahyp="http://schemas.microsoft.com/office/drawing/2018/hyperlinkcolor" xmlns="" val="tx"/>
                    </a:ext>
                  </a:extLst>
                </a:hlinkClick>
              </a:rPr>
              <a:t>https://www.aapd.org/research/oral-health-policies--recommendations/pulp-therapy-for-primary-and-immature-permanent-teeth/</a:t>
            </a:r>
            <a:endParaRPr lang="en-US" dirty="0">
              <a:solidFill>
                <a:srgbClr val="0070C0">
                  <a:alpha val="70000"/>
                </a:srgbClr>
              </a:solidFill>
            </a:endParaRPr>
          </a:p>
          <a:p>
            <a:r>
              <a:rPr lang="en-US" dirty="0"/>
              <a:t>American Association of Endodontists</a:t>
            </a:r>
          </a:p>
          <a:p>
            <a:pPr lvl="1"/>
            <a:r>
              <a:rPr lang="en-US" dirty="0">
                <a:solidFill>
                  <a:srgbClr val="0070C0">
                    <a:alpha val="70000"/>
                  </a:srgbClr>
                </a:solidFill>
                <a:hlinkClick r:id="rId3">
                  <a:extLst>
                    <a:ext uri="{A12FA001-AC4F-418D-AE19-62706E023703}">
                      <ahyp:hlinkClr xmlns:ahyp="http://schemas.microsoft.com/office/drawing/2018/hyperlinkcolor" xmlns="" val="tx"/>
                    </a:ext>
                  </a:extLst>
                </a:hlinkClick>
              </a:rPr>
              <a:t>https://www.aae.org/specialty/wp-content/uploads/sites/2/2017/06/ecfespring2013.pdf</a:t>
            </a:r>
            <a:endParaRPr lang="en-US" dirty="0">
              <a:solidFill>
                <a:srgbClr val="0070C0">
                  <a:alpha val="70000"/>
                </a:srgbClr>
              </a:solidFill>
            </a:endParaRPr>
          </a:p>
        </p:txBody>
      </p:sp>
    </p:spTree>
    <p:extLst>
      <p:ext uri="{BB962C8B-B14F-4D97-AF65-F5344CB8AC3E}">
        <p14:creationId xmlns:p14="http://schemas.microsoft.com/office/powerpoint/2010/main" xmlns="" val="4199916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C3FE61-8F69-418B-8BE7-608AC50CCF56}"/>
              </a:ext>
            </a:extLst>
          </p:cNvPr>
          <p:cNvSpPr>
            <a:spLocks noGrp="1"/>
          </p:cNvSpPr>
          <p:nvPr>
            <p:ph type="title"/>
          </p:nvPr>
        </p:nvSpPr>
        <p:spPr/>
        <p:txBody>
          <a:bodyPr/>
          <a:lstStyle/>
          <a:p>
            <a:r>
              <a:rPr lang="en-US" dirty="0"/>
              <a:t>Why initiate endodontic therapy?</a:t>
            </a:r>
          </a:p>
        </p:txBody>
      </p:sp>
      <p:sp>
        <p:nvSpPr>
          <p:cNvPr id="3" name="Content Placeholder 2">
            <a:extLst>
              <a:ext uri="{FF2B5EF4-FFF2-40B4-BE49-F238E27FC236}">
                <a16:creationId xmlns:a16="http://schemas.microsoft.com/office/drawing/2014/main" xmlns="" id="{83227387-1D21-439C-A934-AC35399EACA7}"/>
              </a:ext>
            </a:extLst>
          </p:cNvPr>
          <p:cNvSpPr>
            <a:spLocks noGrp="1"/>
          </p:cNvSpPr>
          <p:nvPr>
            <p:ph idx="1"/>
          </p:nvPr>
        </p:nvSpPr>
        <p:spPr/>
        <p:txBody>
          <a:bodyPr/>
          <a:lstStyle/>
          <a:p>
            <a:r>
              <a:rPr lang="en-US" dirty="0"/>
              <a:t>We want to save the tooth</a:t>
            </a:r>
          </a:p>
          <a:p>
            <a:pPr lvl="1"/>
            <a:r>
              <a:rPr lang="en-US" dirty="0"/>
              <a:t>Long term </a:t>
            </a:r>
            <a:r>
              <a:rPr lang="en-US" dirty="0" smtClean="0"/>
              <a:t>prognosis</a:t>
            </a:r>
          </a:p>
          <a:p>
            <a:pPr lvl="1"/>
            <a:r>
              <a:rPr lang="en-US" dirty="0" smtClean="0"/>
              <a:t>Importance of tooth</a:t>
            </a:r>
            <a:endParaRPr lang="en-US" dirty="0"/>
          </a:p>
          <a:p>
            <a:pPr lvl="1"/>
            <a:r>
              <a:rPr lang="en-US" dirty="0" smtClean="0"/>
              <a:t>Timing</a:t>
            </a:r>
          </a:p>
        </p:txBody>
      </p:sp>
      <p:pic>
        <p:nvPicPr>
          <p:cNvPr id="4" name="Picture 2" descr="Induction of Root Development and Apical Closure in Permanent Mandibular  Molar with Irreversible Pulpitis through Total Pulpotomy with Application  of Mineral Trioxide Aggregate">
            <a:extLst>
              <a:ext uri="{FF2B5EF4-FFF2-40B4-BE49-F238E27FC236}">
                <a16:creationId xmlns:a16="http://schemas.microsoft.com/office/drawing/2014/main" xmlns="" id="{346510CB-2118-41FA-B6DB-071B5F5B522E}"/>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0626" r="13858"/>
          <a:stretch/>
        </p:blipFill>
        <p:spPr bwMode="auto">
          <a:xfrm>
            <a:off x="6117846" y="1520889"/>
            <a:ext cx="6074154" cy="5337107"/>
          </a:xfrm>
          <a:custGeom>
            <a:avLst/>
            <a:gdLst/>
            <a:ahLst/>
            <a:cxnLst/>
            <a:rect l="l" t="t" r="r" b="b"/>
            <a:pathLst>
              <a:path w="7100454" h="6238874">
                <a:moveTo>
                  <a:pt x="5221938" y="783"/>
                </a:moveTo>
                <a:cubicBezTo>
                  <a:pt x="5784158" y="15914"/>
                  <a:pt x="6301398" y="253541"/>
                  <a:pt x="6756828" y="979302"/>
                </a:cubicBezTo>
                <a:cubicBezTo>
                  <a:pt x="6870382" y="1160214"/>
                  <a:pt x="6969391" y="1352970"/>
                  <a:pt x="7057114" y="1554417"/>
                </a:cubicBezTo>
                <a:lnTo>
                  <a:pt x="7100454" y="1659685"/>
                </a:lnTo>
                <a:lnTo>
                  <a:pt x="7100454" y="6238874"/>
                </a:lnTo>
                <a:lnTo>
                  <a:pt x="0" y="6238874"/>
                </a:lnTo>
                <a:lnTo>
                  <a:pt x="14064" y="6003370"/>
                </a:lnTo>
                <a:cubicBezTo>
                  <a:pt x="69537" y="5262783"/>
                  <a:pt x="191580" y="4496548"/>
                  <a:pt x="334789" y="3724830"/>
                </a:cubicBezTo>
                <a:cubicBezTo>
                  <a:pt x="778352" y="1333290"/>
                  <a:pt x="2184944" y="696602"/>
                  <a:pt x="3836378" y="244282"/>
                </a:cubicBezTo>
                <a:cubicBezTo>
                  <a:pt x="4320163" y="111842"/>
                  <a:pt x="4784656" y="-10986"/>
                  <a:pt x="5221938" y="783"/>
                </a:cubicBezTo>
                <a:close/>
              </a:path>
            </a:pathLst>
          </a:cu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92884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with medium confidence">
            <a:extLst>
              <a:ext uri="{FF2B5EF4-FFF2-40B4-BE49-F238E27FC236}">
                <a16:creationId xmlns:a16="http://schemas.microsoft.com/office/drawing/2014/main" xmlns="" id="{47D6E725-2286-4544-BD8F-EDADAD49D25C}"/>
              </a:ext>
            </a:extLst>
          </p:cNvPr>
          <p:cNvPicPr/>
          <p:nvPr/>
        </p:nvPicPr>
        <p:blipFill rotWithShape="1">
          <a:blip r:embed="rId2"/>
          <a:srcRect l="40499" t="31995" r="25254" b="19232"/>
          <a:stretch/>
        </p:blipFill>
        <p:spPr bwMode="auto">
          <a:xfrm>
            <a:off x="554934" y="84700"/>
            <a:ext cx="4218305" cy="3378835"/>
          </a:xfrm>
          <a:prstGeom prst="rect">
            <a:avLst/>
          </a:prstGeom>
          <a:ln>
            <a:noFill/>
          </a:ln>
          <a:extLst>
            <a:ext uri="{53640926-AAD7-44D8-BBD7-CCE9431645EC}">
              <a14:shadowObscured xmlns:a14="http://schemas.microsoft.com/office/drawing/2010/main" xmlns=""/>
            </a:ext>
          </a:extLst>
        </p:spPr>
      </p:pic>
      <p:pic>
        <p:nvPicPr>
          <p:cNvPr id="6" name="Picture 5">
            <a:extLst>
              <a:ext uri="{FF2B5EF4-FFF2-40B4-BE49-F238E27FC236}">
                <a16:creationId xmlns:a16="http://schemas.microsoft.com/office/drawing/2014/main" xmlns="" id="{F052F877-8C42-4279-98D1-2779F06CAEE9}"/>
              </a:ext>
            </a:extLst>
          </p:cNvPr>
          <p:cNvPicPr>
            <a:picLocks noChangeAspect="1"/>
          </p:cNvPicPr>
          <p:nvPr/>
        </p:nvPicPr>
        <p:blipFill rotWithShape="1">
          <a:blip r:embed="rId3"/>
          <a:srcRect l="46720" t="46116" r="30229" b="31376"/>
          <a:stretch/>
        </p:blipFill>
        <p:spPr>
          <a:xfrm>
            <a:off x="5548746" y="1427049"/>
            <a:ext cx="6504812" cy="3572790"/>
          </a:xfrm>
          <a:prstGeom prst="rect">
            <a:avLst/>
          </a:prstGeom>
        </p:spPr>
      </p:pic>
      <p:cxnSp>
        <p:nvCxnSpPr>
          <p:cNvPr id="8" name="Straight Arrow Connector 7">
            <a:extLst>
              <a:ext uri="{FF2B5EF4-FFF2-40B4-BE49-F238E27FC236}">
                <a16:creationId xmlns:a16="http://schemas.microsoft.com/office/drawing/2014/main" xmlns="" id="{B87F81E6-BCD1-4BD4-AAE4-07EC98A41C14}"/>
              </a:ext>
            </a:extLst>
          </p:cNvPr>
          <p:cNvCxnSpPr>
            <a:cxnSpLocks/>
          </p:cNvCxnSpPr>
          <p:nvPr/>
        </p:nvCxnSpPr>
        <p:spPr>
          <a:xfrm>
            <a:off x="5100506" y="427839"/>
            <a:ext cx="2004969" cy="92278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3CDD932F-EB2A-49AE-BE6B-231303FDF496}"/>
              </a:ext>
            </a:extLst>
          </p:cNvPr>
          <p:cNvSpPr txBox="1"/>
          <p:nvPr/>
        </p:nvSpPr>
        <p:spPr>
          <a:xfrm>
            <a:off x="6649947" y="834841"/>
            <a:ext cx="2315361" cy="369332"/>
          </a:xfrm>
          <a:prstGeom prst="rect">
            <a:avLst/>
          </a:prstGeom>
          <a:noFill/>
        </p:spPr>
        <p:txBody>
          <a:bodyPr wrap="square" rtlCol="0">
            <a:spAutoFit/>
          </a:bodyPr>
          <a:lstStyle/>
          <a:p>
            <a:r>
              <a:rPr lang="en-US" dirty="0"/>
              <a:t>…48 months later</a:t>
            </a:r>
          </a:p>
        </p:txBody>
      </p:sp>
      <p:sp>
        <p:nvSpPr>
          <p:cNvPr id="10" name="TextBox 9">
            <a:extLst>
              <a:ext uri="{FF2B5EF4-FFF2-40B4-BE49-F238E27FC236}">
                <a16:creationId xmlns:a16="http://schemas.microsoft.com/office/drawing/2014/main" xmlns="" id="{236F7E84-37F0-4319-80DB-7973F9A57715}"/>
              </a:ext>
            </a:extLst>
          </p:cNvPr>
          <p:cNvSpPr txBox="1"/>
          <p:nvPr/>
        </p:nvSpPr>
        <p:spPr>
          <a:xfrm>
            <a:off x="4356746" y="5430951"/>
            <a:ext cx="7593138" cy="646331"/>
          </a:xfrm>
          <a:prstGeom prst="rect">
            <a:avLst/>
          </a:prstGeom>
          <a:noFill/>
        </p:spPr>
        <p:txBody>
          <a:bodyPr wrap="square" rtlCol="0">
            <a:spAutoFit/>
          </a:bodyPr>
          <a:lstStyle/>
          <a:p>
            <a:r>
              <a:rPr lang="en-US" dirty="0"/>
              <a:t>https://cdn.ymaws.com/sites/cspd.site-ym.com/resource/resmgr/2015-speakers/DPAnnaChenToughChoiceforYoun.pdf</a:t>
            </a:r>
          </a:p>
        </p:txBody>
      </p:sp>
      <p:pic>
        <p:nvPicPr>
          <p:cNvPr id="11" name="Picture 10" descr="Graphical user interface, application&#10;&#10;Description automatically generated">
            <a:extLst>
              <a:ext uri="{FF2B5EF4-FFF2-40B4-BE49-F238E27FC236}">
                <a16:creationId xmlns:a16="http://schemas.microsoft.com/office/drawing/2014/main" xmlns="" id="{C2B92390-884A-4FA1-8C38-364CFD7981A4}"/>
              </a:ext>
            </a:extLst>
          </p:cNvPr>
          <p:cNvPicPr/>
          <p:nvPr/>
        </p:nvPicPr>
        <p:blipFill rotWithShape="1">
          <a:blip r:embed="rId4"/>
          <a:srcRect l="38172" t="20383" r="24956" b="31873"/>
          <a:stretch/>
        </p:blipFill>
        <p:spPr bwMode="auto">
          <a:xfrm>
            <a:off x="138441" y="3620408"/>
            <a:ext cx="4218305" cy="3152891"/>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093674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B7FD604E-D4F5-480A-AB84-5557D55DC4B1}"/>
              </a:ext>
            </a:extLst>
          </p:cNvPr>
          <p:cNvSpPr/>
          <p:nvPr/>
        </p:nvSpPr>
        <p:spPr>
          <a:xfrm>
            <a:off x="1828800" y="847288"/>
            <a:ext cx="2533475" cy="8724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Deep Caries/ Reversible Pulpitis</a:t>
            </a:r>
          </a:p>
        </p:txBody>
      </p:sp>
      <p:sp>
        <p:nvSpPr>
          <p:cNvPr id="3" name="Rectangle: Rounded Corners 2">
            <a:extLst>
              <a:ext uri="{FF2B5EF4-FFF2-40B4-BE49-F238E27FC236}">
                <a16:creationId xmlns:a16="http://schemas.microsoft.com/office/drawing/2014/main" xmlns="" id="{6284C516-D1FC-42B0-BF0A-A285A739FCB7}"/>
              </a:ext>
            </a:extLst>
          </p:cNvPr>
          <p:cNvSpPr/>
          <p:nvPr/>
        </p:nvSpPr>
        <p:spPr>
          <a:xfrm>
            <a:off x="5361964" y="865464"/>
            <a:ext cx="2533475" cy="8724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Irreversible Pulpitis</a:t>
            </a:r>
          </a:p>
        </p:txBody>
      </p:sp>
      <p:sp>
        <p:nvSpPr>
          <p:cNvPr id="4" name="Rectangle: Rounded Corners 3">
            <a:extLst>
              <a:ext uri="{FF2B5EF4-FFF2-40B4-BE49-F238E27FC236}">
                <a16:creationId xmlns:a16="http://schemas.microsoft.com/office/drawing/2014/main" xmlns="" id="{312E8DE1-6E4E-4A1D-A1FC-8B1C0D6D3378}"/>
              </a:ext>
            </a:extLst>
          </p:cNvPr>
          <p:cNvSpPr/>
          <p:nvPr/>
        </p:nvSpPr>
        <p:spPr>
          <a:xfrm>
            <a:off x="8994396" y="865464"/>
            <a:ext cx="2533475" cy="8724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Necrotic/Apical Pathology</a:t>
            </a:r>
          </a:p>
        </p:txBody>
      </p:sp>
      <p:sp>
        <p:nvSpPr>
          <p:cNvPr id="5" name="Rectangle: Rounded Corners 4">
            <a:extLst>
              <a:ext uri="{FF2B5EF4-FFF2-40B4-BE49-F238E27FC236}">
                <a16:creationId xmlns:a16="http://schemas.microsoft.com/office/drawing/2014/main" xmlns="" id="{AD0E1F2F-1ADE-4E61-B9DB-9B596D06F2A7}"/>
              </a:ext>
            </a:extLst>
          </p:cNvPr>
          <p:cNvSpPr/>
          <p:nvPr/>
        </p:nvSpPr>
        <p:spPr>
          <a:xfrm>
            <a:off x="2206304" y="1895912"/>
            <a:ext cx="1778466" cy="40267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t>Can you avoid pulp exposure?</a:t>
            </a:r>
          </a:p>
        </p:txBody>
      </p:sp>
      <p:sp>
        <p:nvSpPr>
          <p:cNvPr id="6" name="Rectangle: Rounded Corners 5">
            <a:extLst>
              <a:ext uri="{FF2B5EF4-FFF2-40B4-BE49-F238E27FC236}">
                <a16:creationId xmlns:a16="http://schemas.microsoft.com/office/drawing/2014/main" xmlns="" id="{A6C9027C-C184-4B5A-A893-65B3CBBB4AB9}"/>
              </a:ext>
            </a:extLst>
          </p:cNvPr>
          <p:cNvSpPr/>
          <p:nvPr/>
        </p:nvSpPr>
        <p:spPr>
          <a:xfrm>
            <a:off x="1469470" y="2474753"/>
            <a:ext cx="736834" cy="40267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t>Yes</a:t>
            </a:r>
          </a:p>
        </p:txBody>
      </p:sp>
      <p:sp>
        <p:nvSpPr>
          <p:cNvPr id="7" name="Rectangle: Rounded Corners 6">
            <a:extLst>
              <a:ext uri="{FF2B5EF4-FFF2-40B4-BE49-F238E27FC236}">
                <a16:creationId xmlns:a16="http://schemas.microsoft.com/office/drawing/2014/main" xmlns="" id="{8217B816-81FD-4DD4-9442-4F2D5422F413}"/>
              </a:ext>
            </a:extLst>
          </p:cNvPr>
          <p:cNvSpPr/>
          <p:nvPr/>
        </p:nvSpPr>
        <p:spPr>
          <a:xfrm>
            <a:off x="3984770" y="2474752"/>
            <a:ext cx="736834" cy="40267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t>No</a:t>
            </a:r>
          </a:p>
        </p:txBody>
      </p:sp>
      <p:sp>
        <p:nvSpPr>
          <p:cNvPr id="8" name="Rectangle: Rounded Corners 7">
            <a:extLst>
              <a:ext uri="{FF2B5EF4-FFF2-40B4-BE49-F238E27FC236}">
                <a16:creationId xmlns:a16="http://schemas.microsoft.com/office/drawing/2014/main" xmlns="" id="{5FC0130F-8561-426E-9482-95340A806753}"/>
              </a:ext>
            </a:extLst>
          </p:cNvPr>
          <p:cNvSpPr/>
          <p:nvPr/>
        </p:nvSpPr>
        <p:spPr>
          <a:xfrm>
            <a:off x="805343" y="3431097"/>
            <a:ext cx="1023457" cy="40267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Protective Liner</a:t>
            </a:r>
          </a:p>
        </p:txBody>
      </p:sp>
      <p:sp>
        <p:nvSpPr>
          <p:cNvPr id="9" name="Rectangle: Rounded Corners 8">
            <a:extLst>
              <a:ext uri="{FF2B5EF4-FFF2-40B4-BE49-F238E27FC236}">
                <a16:creationId xmlns:a16="http://schemas.microsoft.com/office/drawing/2014/main" xmlns="" id="{8A0896A9-2B6E-43B7-A8C0-C2546EE4A1CE}"/>
              </a:ext>
            </a:extLst>
          </p:cNvPr>
          <p:cNvSpPr/>
          <p:nvPr/>
        </p:nvSpPr>
        <p:spPr>
          <a:xfrm>
            <a:off x="2206304" y="3431097"/>
            <a:ext cx="1023457" cy="86825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Indirect Pulp Treatment (IPT)</a:t>
            </a:r>
          </a:p>
        </p:txBody>
      </p:sp>
      <p:sp>
        <p:nvSpPr>
          <p:cNvPr id="10" name="Rectangle: Rounded Corners 9">
            <a:extLst>
              <a:ext uri="{FF2B5EF4-FFF2-40B4-BE49-F238E27FC236}">
                <a16:creationId xmlns:a16="http://schemas.microsoft.com/office/drawing/2014/main" xmlns="" id="{80B2CA75-DE1E-4479-B79E-E533005E7F67}"/>
              </a:ext>
            </a:extLst>
          </p:cNvPr>
          <p:cNvSpPr/>
          <p:nvPr/>
        </p:nvSpPr>
        <p:spPr>
          <a:xfrm>
            <a:off x="3229761" y="4899166"/>
            <a:ext cx="1023457" cy="53270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Direct Pulp Cap</a:t>
            </a:r>
          </a:p>
        </p:txBody>
      </p:sp>
      <p:sp>
        <p:nvSpPr>
          <p:cNvPr id="11" name="Rectangle: Rounded Corners 10">
            <a:extLst>
              <a:ext uri="{FF2B5EF4-FFF2-40B4-BE49-F238E27FC236}">
                <a16:creationId xmlns:a16="http://schemas.microsoft.com/office/drawing/2014/main" xmlns="" id="{0E7A1A2E-B1D1-4BE3-ADF4-49B72526DCD7}"/>
              </a:ext>
            </a:extLst>
          </p:cNvPr>
          <p:cNvSpPr/>
          <p:nvPr/>
        </p:nvSpPr>
        <p:spPr>
          <a:xfrm>
            <a:off x="5654179" y="5220041"/>
            <a:ext cx="1023457" cy="53270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Partial Pulpotomy</a:t>
            </a:r>
          </a:p>
        </p:txBody>
      </p:sp>
      <p:sp>
        <p:nvSpPr>
          <p:cNvPr id="12" name="Rectangle: Rounded Corners 11">
            <a:extLst>
              <a:ext uri="{FF2B5EF4-FFF2-40B4-BE49-F238E27FC236}">
                <a16:creationId xmlns:a16="http://schemas.microsoft.com/office/drawing/2014/main" xmlns="" id="{9F91F8A6-E5AA-4425-85D1-8DF556096135}"/>
              </a:ext>
            </a:extLst>
          </p:cNvPr>
          <p:cNvSpPr/>
          <p:nvPr/>
        </p:nvSpPr>
        <p:spPr>
          <a:xfrm>
            <a:off x="5191385" y="3301059"/>
            <a:ext cx="1023457" cy="53270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Complete Pulpotomy</a:t>
            </a:r>
          </a:p>
        </p:txBody>
      </p:sp>
      <p:sp>
        <p:nvSpPr>
          <p:cNvPr id="13" name="Rectangle: Rounded Corners 12">
            <a:extLst>
              <a:ext uri="{FF2B5EF4-FFF2-40B4-BE49-F238E27FC236}">
                <a16:creationId xmlns:a16="http://schemas.microsoft.com/office/drawing/2014/main" xmlns="" id="{87D68310-A0D1-4178-A465-8113649EDF48}"/>
              </a:ext>
            </a:extLst>
          </p:cNvPr>
          <p:cNvSpPr/>
          <p:nvPr/>
        </p:nvSpPr>
        <p:spPr>
          <a:xfrm>
            <a:off x="8089088" y="5293448"/>
            <a:ext cx="1251357" cy="53270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Apexification</a:t>
            </a:r>
          </a:p>
        </p:txBody>
      </p:sp>
      <p:sp>
        <p:nvSpPr>
          <p:cNvPr id="14" name="Rectangle: Rounded Corners 13">
            <a:extLst>
              <a:ext uri="{FF2B5EF4-FFF2-40B4-BE49-F238E27FC236}">
                <a16:creationId xmlns:a16="http://schemas.microsoft.com/office/drawing/2014/main" xmlns="" id="{95BFFB7C-6DB3-45C8-A6A0-687121B961C8}"/>
              </a:ext>
            </a:extLst>
          </p:cNvPr>
          <p:cNvSpPr/>
          <p:nvPr/>
        </p:nvSpPr>
        <p:spPr>
          <a:xfrm>
            <a:off x="7739859" y="2695608"/>
            <a:ext cx="1635369" cy="53270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Regenerative </a:t>
            </a:r>
            <a:r>
              <a:rPr lang="en-US" sz="1200" dirty="0" err="1" smtClean="0"/>
              <a:t>Endodontics</a:t>
            </a:r>
            <a:endParaRPr lang="en-US" sz="1200" dirty="0" smtClean="0"/>
          </a:p>
          <a:p>
            <a:pPr algn="ctr"/>
            <a:r>
              <a:rPr lang="en-US" sz="1200" dirty="0" smtClean="0"/>
              <a:t>(Revascularization)</a:t>
            </a:r>
            <a:endParaRPr lang="en-US" sz="1200" dirty="0"/>
          </a:p>
        </p:txBody>
      </p:sp>
      <p:cxnSp>
        <p:nvCxnSpPr>
          <p:cNvPr id="16" name="Straight Connector 15">
            <a:extLst>
              <a:ext uri="{FF2B5EF4-FFF2-40B4-BE49-F238E27FC236}">
                <a16:creationId xmlns:a16="http://schemas.microsoft.com/office/drawing/2014/main" xmlns="" id="{EBAF5040-4896-4723-8112-B9321CB254D8}"/>
              </a:ext>
            </a:extLst>
          </p:cNvPr>
          <p:cNvCxnSpPr>
            <a:stCxn id="2" idx="2"/>
            <a:endCxn id="5" idx="0"/>
          </p:cNvCxnSpPr>
          <p:nvPr/>
        </p:nvCxnSpPr>
        <p:spPr>
          <a:xfrm flipH="1">
            <a:off x="3095537" y="1719743"/>
            <a:ext cx="1" cy="176169"/>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8439CB6A-29FB-4034-A76E-ED1DF1F73A6B}"/>
              </a:ext>
            </a:extLst>
          </p:cNvPr>
          <p:cNvCxnSpPr>
            <a:cxnSpLocks/>
            <a:stCxn id="5" idx="2"/>
            <a:endCxn id="6" idx="3"/>
          </p:cNvCxnSpPr>
          <p:nvPr/>
        </p:nvCxnSpPr>
        <p:spPr>
          <a:xfrm flipH="1">
            <a:off x="2206304" y="2298583"/>
            <a:ext cx="889233" cy="377505"/>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90EE86D1-D0A3-4E0A-958D-091A935C5FBA}"/>
              </a:ext>
            </a:extLst>
          </p:cNvPr>
          <p:cNvCxnSpPr>
            <a:cxnSpLocks/>
            <a:stCxn id="7" idx="1"/>
            <a:endCxn id="5" idx="2"/>
          </p:cNvCxnSpPr>
          <p:nvPr/>
        </p:nvCxnSpPr>
        <p:spPr>
          <a:xfrm flipH="1" flipV="1">
            <a:off x="3095537" y="2298583"/>
            <a:ext cx="889233" cy="377505"/>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85646898-27D5-4265-B9DD-626927B17BA2}"/>
              </a:ext>
            </a:extLst>
          </p:cNvPr>
          <p:cNvCxnSpPr>
            <a:cxnSpLocks/>
            <a:stCxn id="6" idx="2"/>
            <a:endCxn id="8" idx="0"/>
          </p:cNvCxnSpPr>
          <p:nvPr/>
        </p:nvCxnSpPr>
        <p:spPr>
          <a:xfrm flipH="1">
            <a:off x="1317072" y="2877423"/>
            <a:ext cx="520815" cy="553674"/>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C46DD277-D916-4063-B65B-8CCD668B919C}"/>
              </a:ext>
            </a:extLst>
          </p:cNvPr>
          <p:cNvCxnSpPr>
            <a:cxnSpLocks/>
            <a:stCxn id="6" idx="2"/>
            <a:endCxn id="9" idx="0"/>
          </p:cNvCxnSpPr>
          <p:nvPr/>
        </p:nvCxnSpPr>
        <p:spPr>
          <a:xfrm>
            <a:off x="1837887" y="2877423"/>
            <a:ext cx="880146" cy="553674"/>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9F0FBE16-1FA4-47A9-9F6D-AACD4CFCFFEC}"/>
              </a:ext>
            </a:extLst>
          </p:cNvPr>
          <p:cNvCxnSpPr>
            <a:cxnSpLocks/>
            <a:stCxn id="7" idx="2"/>
            <a:endCxn id="10" idx="0"/>
          </p:cNvCxnSpPr>
          <p:nvPr/>
        </p:nvCxnSpPr>
        <p:spPr>
          <a:xfrm flipH="1">
            <a:off x="3741490" y="2877423"/>
            <a:ext cx="611697" cy="2021743"/>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DB05606F-3BEC-4547-A871-59D639B5C3AF}"/>
              </a:ext>
            </a:extLst>
          </p:cNvPr>
          <p:cNvCxnSpPr>
            <a:cxnSpLocks/>
            <a:stCxn id="7" idx="2"/>
            <a:endCxn id="11" idx="0"/>
          </p:cNvCxnSpPr>
          <p:nvPr/>
        </p:nvCxnSpPr>
        <p:spPr>
          <a:xfrm>
            <a:off x="4353187" y="2877423"/>
            <a:ext cx="1812721" cy="2342618"/>
          </a:xfrm>
          <a:prstGeom prst="line">
            <a:avLst/>
          </a:prstGeom>
          <a:ln w="38100">
            <a:solidFill>
              <a:schemeClr val="accent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11A31C7F-3290-4446-8D70-D802E9EBC478}"/>
              </a:ext>
            </a:extLst>
          </p:cNvPr>
          <p:cNvCxnSpPr>
            <a:cxnSpLocks/>
            <a:stCxn id="7" idx="2"/>
            <a:endCxn id="12" idx="0"/>
          </p:cNvCxnSpPr>
          <p:nvPr/>
        </p:nvCxnSpPr>
        <p:spPr>
          <a:xfrm>
            <a:off x="4353187" y="2877423"/>
            <a:ext cx="1349927" cy="423636"/>
          </a:xfrm>
          <a:prstGeom prst="line">
            <a:avLst/>
          </a:prstGeom>
          <a:ln w="38100">
            <a:solidFill>
              <a:schemeClr val="accent1">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95F2F04D-1BFE-4D11-8998-F56F7A48D782}"/>
              </a:ext>
            </a:extLst>
          </p:cNvPr>
          <p:cNvCxnSpPr>
            <a:cxnSpLocks/>
            <a:stCxn id="12" idx="0"/>
            <a:endCxn id="3" idx="2"/>
          </p:cNvCxnSpPr>
          <p:nvPr/>
        </p:nvCxnSpPr>
        <p:spPr>
          <a:xfrm flipV="1">
            <a:off x="5703114" y="1737919"/>
            <a:ext cx="925588" cy="156314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DD9A2D23-1CE1-479C-A66E-C2C5A2E8FEF4}"/>
              </a:ext>
            </a:extLst>
          </p:cNvPr>
          <p:cNvCxnSpPr>
            <a:cxnSpLocks/>
            <a:stCxn id="3" idx="2"/>
            <a:endCxn id="11" idx="0"/>
          </p:cNvCxnSpPr>
          <p:nvPr/>
        </p:nvCxnSpPr>
        <p:spPr>
          <a:xfrm flipH="1">
            <a:off x="6165908" y="1737919"/>
            <a:ext cx="462794" cy="3482122"/>
          </a:xfrm>
          <a:prstGeom prst="line">
            <a:avLst/>
          </a:prstGeom>
          <a:ln w="38100">
            <a:solidFill>
              <a:schemeClr val="accent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11291BF5-A1D0-4948-92A8-FB47C4C0AB4A}"/>
              </a:ext>
            </a:extLst>
          </p:cNvPr>
          <p:cNvCxnSpPr>
            <a:cxnSpLocks/>
            <a:stCxn id="3" idx="2"/>
            <a:endCxn id="13" idx="0"/>
          </p:cNvCxnSpPr>
          <p:nvPr/>
        </p:nvCxnSpPr>
        <p:spPr>
          <a:xfrm>
            <a:off x="6628702" y="1737919"/>
            <a:ext cx="2086065" cy="3555529"/>
          </a:xfrm>
          <a:prstGeom prst="line">
            <a:avLst/>
          </a:prstGeom>
          <a:ln w="38100">
            <a:solidFill>
              <a:schemeClr val="accent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6BBC2226-776F-4C46-BCCA-6DB2E97FDD74}"/>
              </a:ext>
            </a:extLst>
          </p:cNvPr>
          <p:cNvCxnSpPr>
            <a:cxnSpLocks/>
            <a:stCxn id="14" idx="0"/>
            <a:endCxn id="4" idx="2"/>
          </p:cNvCxnSpPr>
          <p:nvPr/>
        </p:nvCxnSpPr>
        <p:spPr>
          <a:xfrm rot="5400000" flipH="1" flipV="1">
            <a:off x="8930495" y="1364969"/>
            <a:ext cx="957689" cy="170359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24F7BCF6-A69F-4FB5-A4B3-A5E8BA288E98}"/>
              </a:ext>
            </a:extLst>
          </p:cNvPr>
          <p:cNvCxnSpPr>
            <a:cxnSpLocks/>
            <a:stCxn id="4" idx="2"/>
            <a:endCxn id="13" idx="0"/>
          </p:cNvCxnSpPr>
          <p:nvPr/>
        </p:nvCxnSpPr>
        <p:spPr>
          <a:xfrm flipH="1">
            <a:off x="8714767" y="1737919"/>
            <a:ext cx="1546367" cy="3555529"/>
          </a:xfrm>
          <a:prstGeom prst="line">
            <a:avLst/>
          </a:prstGeom>
          <a:ln w="38100">
            <a:solidFill>
              <a:schemeClr val="accent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A3491BD8-D322-4A46-8C37-ADDABEE312FC}"/>
              </a:ext>
            </a:extLst>
          </p:cNvPr>
          <p:cNvCxnSpPr>
            <a:cxnSpLocks/>
            <a:stCxn id="8" idx="3"/>
            <a:endCxn id="9" idx="1"/>
          </p:cNvCxnSpPr>
          <p:nvPr/>
        </p:nvCxnSpPr>
        <p:spPr>
          <a:xfrm>
            <a:off x="1828800" y="3632433"/>
            <a:ext cx="377504" cy="232793"/>
          </a:xfrm>
          <a:prstGeom prst="line">
            <a:avLst/>
          </a:prstGeom>
          <a:ln w="38100">
            <a:solidFill>
              <a:schemeClr val="accent1">
                <a:lumMod val="40000"/>
                <a:lumOff val="6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xmlns="" id="{02CA5E96-9DA0-46E9-BB1C-D96E864168B1}"/>
              </a:ext>
            </a:extLst>
          </p:cNvPr>
          <p:cNvSpPr txBox="1"/>
          <p:nvPr/>
        </p:nvSpPr>
        <p:spPr>
          <a:xfrm>
            <a:off x="3984770" y="36836"/>
            <a:ext cx="4035804" cy="369332"/>
          </a:xfrm>
          <a:prstGeom prst="rect">
            <a:avLst/>
          </a:prstGeom>
          <a:noFill/>
        </p:spPr>
        <p:txBody>
          <a:bodyPr wrap="square" rtlCol="0">
            <a:spAutoFit/>
          </a:bodyPr>
          <a:lstStyle/>
          <a:p>
            <a:r>
              <a:rPr lang="en-US" b="1" dirty="0"/>
              <a:t>Diagnosis and Treatment Planning</a:t>
            </a:r>
          </a:p>
        </p:txBody>
      </p:sp>
    </p:spTree>
    <p:extLst>
      <p:ext uri="{BB962C8B-B14F-4D97-AF65-F5344CB8AC3E}">
        <p14:creationId xmlns:p14="http://schemas.microsoft.com/office/powerpoint/2010/main" xmlns="" val="3645817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C42AC2F-255D-4273-8A8E-B54CE4A960B1}"/>
              </a:ext>
            </a:extLst>
          </p:cNvPr>
          <p:cNvPicPr>
            <a:picLocks noChangeAspect="1"/>
          </p:cNvPicPr>
          <p:nvPr/>
        </p:nvPicPr>
        <p:blipFill rotWithShape="1">
          <a:blip r:embed="rId2"/>
          <a:srcRect l="38801" t="31837" r="9081" b="30340"/>
          <a:stretch/>
        </p:blipFill>
        <p:spPr>
          <a:xfrm>
            <a:off x="3487370" y="3127018"/>
            <a:ext cx="8199810" cy="3347354"/>
          </a:xfrm>
          <a:prstGeom prst="rect">
            <a:avLst/>
          </a:prstGeom>
        </p:spPr>
      </p:pic>
      <p:pic>
        <p:nvPicPr>
          <p:cNvPr id="4098" name="Picture 2" descr="ProRoot® MTA Root Repair - Inside Dentistry - aegisdentalnetwork.com">
            <a:extLst>
              <a:ext uri="{FF2B5EF4-FFF2-40B4-BE49-F238E27FC236}">
                <a16:creationId xmlns:a16="http://schemas.microsoft.com/office/drawing/2014/main" xmlns="" id="{3EB76646-0DDD-44B0-8470-BD36D6EDECDA}"/>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30216" r="2877" b="7551"/>
          <a:stretch/>
        </p:blipFill>
        <p:spPr bwMode="auto">
          <a:xfrm>
            <a:off x="626806" y="898825"/>
            <a:ext cx="2878398" cy="1844376"/>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Dycal – Dentmart">
            <a:extLst>
              <a:ext uri="{FF2B5EF4-FFF2-40B4-BE49-F238E27FC236}">
                <a16:creationId xmlns:a16="http://schemas.microsoft.com/office/drawing/2014/main" xmlns="" id="{6BCDC8D7-7C28-4CDF-8AE8-F58C12692FC8}"/>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994767" y="898824"/>
            <a:ext cx="2101233" cy="210123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a:extLst>
              <a:ext uri="{FF2B5EF4-FFF2-40B4-BE49-F238E27FC236}">
                <a16:creationId xmlns:a16="http://schemas.microsoft.com/office/drawing/2014/main" xmlns="" id="{E1029189-2988-4A98-BC91-CD3488928DF4}"/>
              </a:ext>
            </a:extLst>
          </p:cNvPr>
          <p:cNvSpPr txBox="1"/>
          <p:nvPr/>
        </p:nvSpPr>
        <p:spPr>
          <a:xfrm>
            <a:off x="821095" y="335901"/>
            <a:ext cx="1901084" cy="369332"/>
          </a:xfrm>
          <a:prstGeom prst="rect">
            <a:avLst/>
          </a:prstGeom>
          <a:noFill/>
        </p:spPr>
        <p:txBody>
          <a:bodyPr wrap="square" rtlCol="0">
            <a:spAutoFit/>
          </a:bodyPr>
          <a:lstStyle/>
          <a:p>
            <a:r>
              <a:rPr lang="en-US" b="1" dirty="0"/>
              <a:t>MATERIALS</a:t>
            </a:r>
          </a:p>
        </p:txBody>
      </p:sp>
    </p:spTree>
    <p:extLst>
      <p:ext uri="{BB962C8B-B14F-4D97-AF65-F5344CB8AC3E}">
        <p14:creationId xmlns:p14="http://schemas.microsoft.com/office/powerpoint/2010/main" xmlns="" val="4261144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B7FD604E-D4F5-480A-AB84-5557D55DC4B1}"/>
              </a:ext>
            </a:extLst>
          </p:cNvPr>
          <p:cNvSpPr/>
          <p:nvPr/>
        </p:nvSpPr>
        <p:spPr>
          <a:xfrm>
            <a:off x="1828800" y="847288"/>
            <a:ext cx="2533475" cy="8724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Deep Caries/ Reversible Pulpitis</a:t>
            </a:r>
          </a:p>
        </p:txBody>
      </p:sp>
      <p:sp>
        <p:nvSpPr>
          <p:cNvPr id="3" name="Rectangle: Rounded Corners 2">
            <a:extLst>
              <a:ext uri="{FF2B5EF4-FFF2-40B4-BE49-F238E27FC236}">
                <a16:creationId xmlns:a16="http://schemas.microsoft.com/office/drawing/2014/main" xmlns="" id="{6284C516-D1FC-42B0-BF0A-A285A739FCB7}"/>
              </a:ext>
            </a:extLst>
          </p:cNvPr>
          <p:cNvSpPr/>
          <p:nvPr/>
        </p:nvSpPr>
        <p:spPr>
          <a:xfrm>
            <a:off x="5361964" y="865464"/>
            <a:ext cx="2533475" cy="8724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Irreversible Pulpitis</a:t>
            </a:r>
          </a:p>
        </p:txBody>
      </p:sp>
      <p:sp>
        <p:nvSpPr>
          <p:cNvPr id="4" name="Rectangle: Rounded Corners 3">
            <a:extLst>
              <a:ext uri="{FF2B5EF4-FFF2-40B4-BE49-F238E27FC236}">
                <a16:creationId xmlns:a16="http://schemas.microsoft.com/office/drawing/2014/main" xmlns="" id="{312E8DE1-6E4E-4A1D-A1FC-8B1C0D6D3378}"/>
              </a:ext>
            </a:extLst>
          </p:cNvPr>
          <p:cNvSpPr/>
          <p:nvPr/>
        </p:nvSpPr>
        <p:spPr>
          <a:xfrm>
            <a:off x="8994396" y="865464"/>
            <a:ext cx="2533475" cy="8724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Necrotic/Apical Pathology</a:t>
            </a:r>
          </a:p>
        </p:txBody>
      </p:sp>
      <p:sp>
        <p:nvSpPr>
          <p:cNvPr id="5" name="Rectangle: Rounded Corners 4">
            <a:extLst>
              <a:ext uri="{FF2B5EF4-FFF2-40B4-BE49-F238E27FC236}">
                <a16:creationId xmlns:a16="http://schemas.microsoft.com/office/drawing/2014/main" xmlns="" id="{AD0E1F2F-1ADE-4E61-B9DB-9B596D06F2A7}"/>
              </a:ext>
            </a:extLst>
          </p:cNvPr>
          <p:cNvSpPr/>
          <p:nvPr/>
        </p:nvSpPr>
        <p:spPr>
          <a:xfrm>
            <a:off x="2206304" y="1895912"/>
            <a:ext cx="1778466" cy="40267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t>Can you avoid pulp exposure?</a:t>
            </a:r>
          </a:p>
        </p:txBody>
      </p:sp>
      <p:sp>
        <p:nvSpPr>
          <p:cNvPr id="6" name="Rectangle: Rounded Corners 5">
            <a:extLst>
              <a:ext uri="{FF2B5EF4-FFF2-40B4-BE49-F238E27FC236}">
                <a16:creationId xmlns:a16="http://schemas.microsoft.com/office/drawing/2014/main" xmlns="" id="{A6C9027C-C184-4B5A-A893-65B3CBBB4AB9}"/>
              </a:ext>
            </a:extLst>
          </p:cNvPr>
          <p:cNvSpPr/>
          <p:nvPr/>
        </p:nvSpPr>
        <p:spPr>
          <a:xfrm>
            <a:off x="1469470" y="2474753"/>
            <a:ext cx="736834" cy="40267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t>Yes</a:t>
            </a:r>
          </a:p>
        </p:txBody>
      </p:sp>
      <p:sp>
        <p:nvSpPr>
          <p:cNvPr id="7" name="Rectangle: Rounded Corners 6">
            <a:extLst>
              <a:ext uri="{FF2B5EF4-FFF2-40B4-BE49-F238E27FC236}">
                <a16:creationId xmlns:a16="http://schemas.microsoft.com/office/drawing/2014/main" xmlns="" id="{8217B816-81FD-4DD4-9442-4F2D5422F413}"/>
              </a:ext>
            </a:extLst>
          </p:cNvPr>
          <p:cNvSpPr/>
          <p:nvPr/>
        </p:nvSpPr>
        <p:spPr>
          <a:xfrm>
            <a:off x="3984770" y="2474752"/>
            <a:ext cx="736834" cy="40267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t>No</a:t>
            </a:r>
          </a:p>
        </p:txBody>
      </p:sp>
      <p:sp>
        <p:nvSpPr>
          <p:cNvPr id="8" name="Rectangle: Rounded Corners 7">
            <a:extLst>
              <a:ext uri="{FF2B5EF4-FFF2-40B4-BE49-F238E27FC236}">
                <a16:creationId xmlns:a16="http://schemas.microsoft.com/office/drawing/2014/main" xmlns="" id="{5FC0130F-8561-426E-9482-95340A806753}"/>
              </a:ext>
            </a:extLst>
          </p:cNvPr>
          <p:cNvSpPr/>
          <p:nvPr/>
        </p:nvSpPr>
        <p:spPr>
          <a:xfrm>
            <a:off x="805343" y="3431097"/>
            <a:ext cx="1023457" cy="40267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Protective Liner</a:t>
            </a:r>
          </a:p>
        </p:txBody>
      </p:sp>
      <p:sp>
        <p:nvSpPr>
          <p:cNvPr id="9" name="Rectangle: Rounded Corners 8">
            <a:extLst>
              <a:ext uri="{FF2B5EF4-FFF2-40B4-BE49-F238E27FC236}">
                <a16:creationId xmlns:a16="http://schemas.microsoft.com/office/drawing/2014/main" xmlns="" id="{8A0896A9-2B6E-43B7-A8C0-C2546EE4A1CE}"/>
              </a:ext>
            </a:extLst>
          </p:cNvPr>
          <p:cNvSpPr/>
          <p:nvPr/>
        </p:nvSpPr>
        <p:spPr>
          <a:xfrm>
            <a:off x="2206304" y="3431097"/>
            <a:ext cx="1023457" cy="86825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Indirect Pulp Treatment (IPT)</a:t>
            </a:r>
          </a:p>
        </p:txBody>
      </p:sp>
      <p:sp>
        <p:nvSpPr>
          <p:cNvPr id="10" name="Rectangle: Rounded Corners 9">
            <a:extLst>
              <a:ext uri="{FF2B5EF4-FFF2-40B4-BE49-F238E27FC236}">
                <a16:creationId xmlns:a16="http://schemas.microsoft.com/office/drawing/2014/main" xmlns="" id="{80B2CA75-DE1E-4479-B79E-E533005E7F67}"/>
              </a:ext>
            </a:extLst>
          </p:cNvPr>
          <p:cNvSpPr/>
          <p:nvPr/>
        </p:nvSpPr>
        <p:spPr>
          <a:xfrm>
            <a:off x="3229761" y="4899166"/>
            <a:ext cx="1023457" cy="53270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Direct Pulp Cap</a:t>
            </a:r>
          </a:p>
        </p:txBody>
      </p:sp>
      <p:sp>
        <p:nvSpPr>
          <p:cNvPr id="11" name="Rectangle: Rounded Corners 10">
            <a:extLst>
              <a:ext uri="{FF2B5EF4-FFF2-40B4-BE49-F238E27FC236}">
                <a16:creationId xmlns:a16="http://schemas.microsoft.com/office/drawing/2014/main" xmlns="" id="{0E7A1A2E-B1D1-4BE3-ADF4-49B72526DCD7}"/>
              </a:ext>
            </a:extLst>
          </p:cNvPr>
          <p:cNvSpPr/>
          <p:nvPr/>
        </p:nvSpPr>
        <p:spPr>
          <a:xfrm>
            <a:off x="5654179" y="5220041"/>
            <a:ext cx="1023457" cy="53270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Partial Pulpotomy</a:t>
            </a:r>
          </a:p>
        </p:txBody>
      </p:sp>
      <p:sp>
        <p:nvSpPr>
          <p:cNvPr id="12" name="Rectangle: Rounded Corners 11">
            <a:extLst>
              <a:ext uri="{FF2B5EF4-FFF2-40B4-BE49-F238E27FC236}">
                <a16:creationId xmlns:a16="http://schemas.microsoft.com/office/drawing/2014/main" xmlns="" id="{9F91F8A6-E5AA-4425-85D1-8DF556096135}"/>
              </a:ext>
            </a:extLst>
          </p:cNvPr>
          <p:cNvSpPr/>
          <p:nvPr/>
        </p:nvSpPr>
        <p:spPr>
          <a:xfrm>
            <a:off x="5191385" y="3301059"/>
            <a:ext cx="1023457" cy="53270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Complete Pulpotomy</a:t>
            </a:r>
          </a:p>
        </p:txBody>
      </p:sp>
      <p:sp>
        <p:nvSpPr>
          <p:cNvPr id="13" name="Rectangle: Rounded Corners 12">
            <a:extLst>
              <a:ext uri="{FF2B5EF4-FFF2-40B4-BE49-F238E27FC236}">
                <a16:creationId xmlns:a16="http://schemas.microsoft.com/office/drawing/2014/main" xmlns="" id="{87D68310-A0D1-4178-A465-8113649EDF48}"/>
              </a:ext>
            </a:extLst>
          </p:cNvPr>
          <p:cNvSpPr/>
          <p:nvPr/>
        </p:nvSpPr>
        <p:spPr>
          <a:xfrm>
            <a:off x="8089088" y="5293448"/>
            <a:ext cx="1251357" cy="53270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Apexification</a:t>
            </a:r>
          </a:p>
        </p:txBody>
      </p:sp>
      <p:sp>
        <p:nvSpPr>
          <p:cNvPr id="14" name="Rectangle: Rounded Corners 13">
            <a:extLst>
              <a:ext uri="{FF2B5EF4-FFF2-40B4-BE49-F238E27FC236}">
                <a16:creationId xmlns:a16="http://schemas.microsoft.com/office/drawing/2014/main" xmlns="" id="{95BFFB7C-6DB3-45C8-A6A0-687121B961C8}"/>
              </a:ext>
            </a:extLst>
          </p:cNvPr>
          <p:cNvSpPr/>
          <p:nvPr/>
        </p:nvSpPr>
        <p:spPr>
          <a:xfrm>
            <a:off x="7739859" y="2695608"/>
            <a:ext cx="1635369" cy="53270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Regenerative </a:t>
            </a:r>
            <a:r>
              <a:rPr lang="en-US" sz="1200" dirty="0" err="1" smtClean="0"/>
              <a:t>Endodontics</a:t>
            </a:r>
            <a:endParaRPr lang="en-US" sz="1200" dirty="0" smtClean="0"/>
          </a:p>
          <a:p>
            <a:pPr algn="ctr"/>
            <a:r>
              <a:rPr lang="en-US" sz="1200" dirty="0" smtClean="0"/>
              <a:t>(Revascularization)</a:t>
            </a:r>
            <a:endParaRPr lang="en-US" sz="1200" dirty="0"/>
          </a:p>
        </p:txBody>
      </p:sp>
      <p:cxnSp>
        <p:nvCxnSpPr>
          <p:cNvPr id="16" name="Straight Connector 15">
            <a:extLst>
              <a:ext uri="{FF2B5EF4-FFF2-40B4-BE49-F238E27FC236}">
                <a16:creationId xmlns:a16="http://schemas.microsoft.com/office/drawing/2014/main" xmlns="" id="{EBAF5040-4896-4723-8112-B9321CB254D8}"/>
              </a:ext>
            </a:extLst>
          </p:cNvPr>
          <p:cNvCxnSpPr>
            <a:stCxn id="2" idx="2"/>
            <a:endCxn id="5" idx="0"/>
          </p:cNvCxnSpPr>
          <p:nvPr/>
        </p:nvCxnSpPr>
        <p:spPr>
          <a:xfrm flipH="1">
            <a:off x="3095537" y="1719743"/>
            <a:ext cx="1" cy="176169"/>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8439CB6A-29FB-4034-A76E-ED1DF1F73A6B}"/>
              </a:ext>
            </a:extLst>
          </p:cNvPr>
          <p:cNvCxnSpPr>
            <a:cxnSpLocks/>
            <a:stCxn id="5" idx="2"/>
            <a:endCxn id="6" idx="3"/>
          </p:cNvCxnSpPr>
          <p:nvPr/>
        </p:nvCxnSpPr>
        <p:spPr>
          <a:xfrm flipH="1">
            <a:off x="2206304" y="2298583"/>
            <a:ext cx="889233" cy="377505"/>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90EE86D1-D0A3-4E0A-958D-091A935C5FBA}"/>
              </a:ext>
            </a:extLst>
          </p:cNvPr>
          <p:cNvCxnSpPr>
            <a:cxnSpLocks/>
            <a:stCxn id="7" idx="1"/>
            <a:endCxn id="5" idx="2"/>
          </p:cNvCxnSpPr>
          <p:nvPr/>
        </p:nvCxnSpPr>
        <p:spPr>
          <a:xfrm flipH="1" flipV="1">
            <a:off x="3095537" y="2298583"/>
            <a:ext cx="889233" cy="377505"/>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85646898-27D5-4265-B9DD-626927B17BA2}"/>
              </a:ext>
            </a:extLst>
          </p:cNvPr>
          <p:cNvCxnSpPr>
            <a:cxnSpLocks/>
            <a:stCxn id="6" idx="2"/>
            <a:endCxn id="8" idx="0"/>
          </p:cNvCxnSpPr>
          <p:nvPr/>
        </p:nvCxnSpPr>
        <p:spPr>
          <a:xfrm flipH="1">
            <a:off x="1317072" y="2877423"/>
            <a:ext cx="520815" cy="553674"/>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C46DD277-D916-4063-B65B-8CCD668B919C}"/>
              </a:ext>
            </a:extLst>
          </p:cNvPr>
          <p:cNvCxnSpPr>
            <a:cxnSpLocks/>
            <a:stCxn id="6" idx="2"/>
            <a:endCxn id="9" idx="0"/>
          </p:cNvCxnSpPr>
          <p:nvPr/>
        </p:nvCxnSpPr>
        <p:spPr>
          <a:xfrm>
            <a:off x="1837887" y="2877423"/>
            <a:ext cx="880146" cy="553674"/>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9F0FBE16-1FA4-47A9-9F6D-AACD4CFCFFEC}"/>
              </a:ext>
            </a:extLst>
          </p:cNvPr>
          <p:cNvCxnSpPr>
            <a:cxnSpLocks/>
            <a:stCxn id="7" idx="2"/>
            <a:endCxn id="10" idx="0"/>
          </p:cNvCxnSpPr>
          <p:nvPr/>
        </p:nvCxnSpPr>
        <p:spPr>
          <a:xfrm flipH="1">
            <a:off x="3741490" y="2877423"/>
            <a:ext cx="611697" cy="2021743"/>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DB05606F-3BEC-4547-A871-59D639B5C3AF}"/>
              </a:ext>
            </a:extLst>
          </p:cNvPr>
          <p:cNvCxnSpPr>
            <a:cxnSpLocks/>
            <a:stCxn id="7" idx="2"/>
            <a:endCxn id="11" idx="0"/>
          </p:cNvCxnSpPr>
          <p:nvPr/>
        </p:nvCxnSpPr>
        <p:spPr>
          <a:xfrm>
            <a:off x="4353187" y="2877423"/>
            <a:ext cx="1812721" cy="2342618"/>
          </a:xfrm>
          <a:prstGeom prst="line">
            <a:avLst/>
          </a:prstGeom>
          <a:ln w="38100">
            <a:solidFill>
              <a:schemeClr val="accent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11A31C7F-3290-4446-8D70-D802E9EBC478}"/>
              </a:ext>
            </a:extLst>
          </p:cNvPr>
          <p:cNvCxnSpPr>
            <a:cxnSpLocks/>
            <a:stCxn id="7" idx="2"/>
            <a:endCxn id="12" idx="0"/>
          </p:cNvCxnSpPr>
          <p:nvPr/>
        </p:nvCxnSpPr>
        <p:spPr>
          <a:xfrm>
            <a:off x="4353187" y="2877423"/>
            <a:ext cx="1349927" cy="423636"/>
          </a:xfrm>
          <a:prstGeom prst="line">
            <a:avLst/>
          </a:prstGeom>
          <a:ln w="38100">
            <a:solidFill>
              <a:schemeClr val="accent1">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95F2F04D-1BFE-4D11-8998-F56F7A48D782}"/>
              </a:ext>
            </a:extLst>
          </p:cNvPr>
          <p:cNvCxnSpPr>
            <a:cxnSpLocks/>
            <a:stCxn id="12" idx="0"/>
            <a:endCxn id="3" idx="2"/>
          </p:cNvCxnSpPr>
          <p:nvPr/>
        </p:nvCxnSpPr>
        <p:spPr>
          <a:xfrm flipV="1">
            <a:off x="5703114" y="1737919"/>
            <a:ext cx="925588" cy="156314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DD9A2D23-1CE1-479C-A66E-C2C5A2E8FEF4}"/>
              </a:ext>
            </a:extLst>
          </p:cNvPr>
          <p:cNvCxnSpPr>
            <a:cxnSpLocks/>
            <a:stCxn id="3" idx="2"/>
            <a:endCxn id="11" idx="0"/>
          </p:cNvCxnSpPr>
          <p:nvPr/>
        </p:nvCxnSpPr>
        <p:spPr>
          <a:xfrm flipH="1">
            <a:off x="6165908" y="1737919"/>
            <a:ext cx="462794" cy="3482122"/>
          </a:xfrm>
          <a:prstGeom prst="line">
            <a:avLst/>
          </a:prstGeom>
          <a:ln w="38100">
            <a:solidFill>
              <a:schemeClr val="accent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11291BF5-A1D0-4948-92A8-FB47C4C0AB4A}"/>
              </a:ext>
            </a:extLst>
          </p:cNvPr>
          <p:cNvCxnSpPr>
            <a:cxnSpLocks/>
            <a:stCxn id="3" idx="2"/>
            <a:endCxn id="13" idx="0"/>
          </p:cNvCxnSpPr>
          <p:nvPr/>
        </p:nvCxnSpPr>
        <p:spPr>
          <a:xfrm>
            <a:off x="6628702" y="1737919"/>
            <a:ext cx="2086065" cy="3555529"/>
          </a:xfrm>
          <a:prstGeom prst="line">
            <a:avLst/>
          </a:prstGeom>
          <a:ln w="38100">
            <a:solidFill>
              <a:schemeClr val="accent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6BBC2226-776F-4C46-BCCA-6DB2E97FDD74}"/>
              </a:ext>
            </a:extLst>
          </p:cNvPr>
          <p:cNvCxnSpPr>
            <a:cxnSpLocks/>
            <a:stCxn id="14" idx="0"/>
            <a:endCxn id="4" idx="2"/>
          </p:cNvCxnSpPr>
          <p:nvPr/>
        </p:nvCxnSpPr>
        <p:spPr>
          <a:xfrm rot="5400000" flipH="1" flipV="1">
            <a:off x="8930495" y="1364969"/>
            <a:ext cx="957689" cy="170359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24F7BCF6-A69F-4FB5-A4B3-A5E8BA288E98}"/>
              </a:ext>
            </a:extLst>
          </p:cNvPr>
          <p:cNvCxnSpPr>
            <a:cxnSpLocks/>
            <a:stCxn id="4" idx="2"/>
            <a:endCxn id="13" idx="0"/>
          </p:cNvCxnSpPr>
          <p:nvPr/>
        </p:nvCxnSpPr>
        <p:spPr>
          <a:xfrm flipH="1">
            <a:off x="8714767" y="1737919"/>
            <a:ext cx="1546367" cy="3555529"/>
          </a:xfrm>
          <a:prstGeom prst="line">
            <a:avLst/>
          </a:prstGeom>
          <a:ln w="38100">
            <a:solidFill>
              <a:schemeClr val="accent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A3491BD8-D322-4A46-8C37-ADDABEE312FC}"/>
              </a:ext>
            </a:extLst>
          </p:cNvPr>
          <p:cNvCxnSpPr>
            <a:cxnSpLocks/>
            <a:stCxn id="8" idx="3"/>
            <a:endCxn id="9" idx="1"/>
          </p:cNvCxnSpPr>
          <p:nvPr/>
        </p:nvCxnSpPr>
        <p:spPr>
          <a:xfrm>
            <a:off x="1828800" y="3632433"/>
            <a:ext cx="377504" cy="232793"/>
          </a:xfrm>
          <a:prstGeom prst="line">
            <a:avLst/>
          </a:prstGeom>
          <a:ln w="38100">
            <a:solidFill>
              <a:schemeClr val="accent1">
                <a:lumMod val="40000"/>
                <a:lumOff val="6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xmlns="" id="{02CA5E96-9DA0-46E9-BB1C-D96E864168B1}"/>
              </a:ext>
            </a:extLst>
          </p:cNvPr>
          <p:cNvSpPr txBox="1"/>
          <p:nvPr/>
        </p:nvSpPr>
        <p:spPr>
          <a:xfrm>
            <a:off x="3984770" y="36836"/>
            <a:ext cx="4035804" cy="369332"/>
          </a:xfrm>
          <a:prstGeom prst="rect">
            <a:avLst/>
          </a:prstGeom>
          <a:noFill/>
        </p:spPr>
        <p:txBody>
          <a:bodyPr wrap="square" rtlCol="0">
            <a:spAutoFit/>
          </a:bodyPr>
          <a:lstStyle/>
          <a:p>
            <a:r>
              <a:rPr lang="en-US" b="1" dirty="0"/>
              <a:t>Diagnosis and Treatment Planning</a:t>
            </a:r>
          </a:p>
        </p:txBody>
      </p:sp>
    </p:spTree>
    <p:extLst>
      <p:ext uri="{BB962C8B-B14F-4D97-AF65-F5344CB8AC3E}">
        <p14:creationId xmlns:p14="http://schemas.microsoft.com/office/powerpoint/2010/main" xmlns="" val="3645817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F0BF9C9-CF57-4D69-82BD-C6ECBBC07F8A}"/>
              </a:ext>
            </a:extLst>
          </p:cNvPr>
          <p:cNvSpPr txBox="1"/>
          <p:nvPr/>
        </p:nvSpPr>
        <p:spPr>
          <a:xfrm>
            <a:off x="696286" y="117446"/>
            <a:ext cx="8741328" cy="6740307"/>
          </a:xfrm>
          <a:prstGeom prst="rect">
            <a:avLst/>
          </a:prstGeom>
          <a:noFill/>
        </p:spPr>
        <p:txBody>
          <a:bodyPr wrap="square" rtlCol="0">
            <a:spAutoFit/>
          </a:bodyPr>
          <a:lstStyle/>
          <a:p>
            <a:r>
              <a:rPr lang="en-US" sz="3600" b="1" dirty="0"/>
              <a:t>Protective Liner</a:t>
            </a:r>
          </a:p>
          <a:p>
            <a:r>
              <a:rPr lang="en-US" dirty="0"/>
              <a:t>A protective liner is a thinly-applied liquid placed on the pulpal surface of a deep cavity preparation, covering exposed dentin tubules, to act as a protective barrier between the restorative material or cement and the pulp.</a:t>
            </a:r>
          </a:p>
          <a:p>
            <a:endParaRPr lang="en-US" b="1" dirty="0"/>
          </a:p>
          <a:p>
            <a:r>
              <a:rPr lang="en-US" b="1" dirty="0"/>
              <a:t>Protective Liner Considerations:</a:t>
            </a:r>
          </a:p>
          <a:p>
            <a:endParaRPr lang="en-US" dirty="0"/>
          </a:p>
          <a:p>
            <a:r>
              <a:rPr lang="en-US" dirty="0" err="1"/>
              <a:t>CaOH</a:t>
            </a:r>
            <a:r>
              <a:rPr lang="en-US" dirty="0"/>
              <a:t> and MTA both have good track records. MTA seems to have better outcomes in most published studies.</a:t>
            </a:r>
            <a:r>
              <a:rPr lang="en-US" baseline="30000" dirty="0"/>
              <a:t>5</a:t>
            </a:r>
          </a:p>
          <a:p>
            <a:endParaRPr lang="en-US" dirty="0"/>
          </a:p>
          <a:p>
            <a:r>
              <a:rPr lang="en-US" dirty="0"/>
              <a:t>A small amount of affected dentin may be left at base of the prep to avoid pulp exposure. Leaving affected dentin and placing a liner has better clinical success than exposing the pulp.</a:t>
            </a:r>
          </a:p>
          <a:p>
            <a:endParaRPr lang="en-US" dirty="0"/>
          </a:p>
          <a:p>
            <a:r>
              <a:rPr lang="en-US" dirty="0"/>
              <a:t>A good peripheral seal is important to long-term success</a:t>
            </a:r>
            <a:r>
              <a:rPr lang="en-US" baseline="30000" dirty="0"/>
              <a:t>1</a:t>
            </a:r>
          </a:p>
          <a:p>
            <a:endParaRPr lang="en-US" dirty="0"/>
          </a:p>
          <a:p>
            <a:r>
              <a:rPr lang="en-US" dirty="0"/>
              <a:t>Depending on quality of dentin at base of prep, indirect pulp treatment (IPT) may be considered.</a:t>
            </a:r>
          </a:p>
          <a:p>
            <a:pPr lvl="2"/>
            <a:r>
              <a:rPr lang="en-US" dirty="0"/>
              <a:t>Statistically, teeth restored using a single-visit technique are more likely to remain vital at follow-up appointments (96 percent vs 83 percent at a three-year follow up)*. There are many factors to consider though and case-by-case clinical judgement is important.</a:t>
            </a:r>
            <a:r>
              <a:rPr lang="en-US" baseline="30000" dirty="0"/>
              <a:t>2</a:t>
            </a:r>
          </a:p>
          <a:p>
            <a:endParaRPr lang="en-US" dirty="0"/>
          </a:p>
        </p:txBody>
      </p:sp>
    </p:spTree>
    <p:extLst>
      <p:ext uri="{BB962C8B-B14F-4D97-AF65-F5344CB8AC3E}">
        <p14:creationId xmlns:p14="http://schemas.microsoft.com/office/powerpoint/2010/main" xmlns="" val="2602765960"/>
      </p:ext>
    </p:extLst>
  </p:cSld>
  <p:clrMapOvr>
    <a:masterClrMapping/>
  </p:clrMapOvr>
  <p:timing>
    <p:tnLst>
      <p:par>
        <p:cTn id="1" dur="indefinite" restart="never" nodeType="tmRoot"/>
      </p:par>
    </p:tnLst>
  </p:timing>
</p:sld>
</file>

<file path=ppt/theme/theme1.xml><?xml version="1.0" encoding="utf-8"?>
<a:theme xmlns:a="http://schemas.openxmlformats.org/drawingml/2006/main" name="PebbleVTI">
  <a:themeElements>
    <a:clrScheme name="AnalogousFromRegularSeedRightStep">
      <a:dk1>
        <a:srgbClr val="000000"/>
      </a:dk1>
      <a:lt1>
        <a:srgbClr val="FFFFFF"/>
      </a:lt1>
      <a:dk2>
        <a:srgbClr val="36371F"/>
      </a:dk2>
      <a:lt2>
        <a:srgbClr val="E2E8E8"/>
      </a:lt2>
      <a:accent1>
        <a:srgbClr val="E73829"/>
      </a:accent1>
      <a:accent2>
        <a:srgbClr val="D57617"/>
      </a:accent2>
      <a:accent3>
        <a:srgbClr val="B1A51F"/>
      </a:accent3>
      <a:accent4>
        <a:srgbClr val="7DB213"/>
      </a:accent4>
      <a:accent5>
        <a:srgbClr val="47B921"/>
      </a:accent5>
      <a:accent6>
        <a:srgbClr val="14BC30"/>
      </a:accent6>
      <a:hlink>
        <a:srgbClr val="329098"/>
      </a:hlink>
      <a:folHlink>
        <a:srgbClr val="7F7F7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ebbleVTI" id="{8B4DB91D-6BB4-4BA3-973A-733D3AF2680E}" vid="{9A19CF0D-2077-4BF4-BAA5-86934C336D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6321</TotalTime>
  <Words>2060</Words>
  <Application>Microsoft Office PowerPoint</Application>
  <PresentationFormat>Custom</PresentationFormat>
  <Paragraphs>324</Paragraphs>
  <Slides>28</Slides>
  <Notes>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PebbleVTI</vt:lpstr>
      <vt:lpstr>Endodontic Management of Immature Permanent Teeth</vt:lpstr>
      <vt:lpstr>Why this topic?</vt:lpstr>
      <vt:lpstr>Quick Sources</vt:lpstr>
      <vt:lpstr>Why initiate endodontic therapy?</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Endodontic Management of Immature Permanent Teeth</dc:title>
  <dc:creator>Amanda Binns</dc:creator>
  <cp:lastModifiedBy>Rachel</cp:lastModifiedBy>
  <cp:revision>92</cp:revision>
  <cp:lastPrinted>2021-11-17T17:11:37Z</cp:lastPrinted>
  <dcterms:created xsi:type="dcterms:W3CDTF">2021-05-06T14:29:37Z</dcterms:created>
  <dcterms:modified xsi:type="dcterms:W3CDTF">2022-01-21T17:27:02Z</dcterms:modified>
</cp:coreProperties>
</file>