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14" r:id="rId1"/>
  </p:sldMasterIdLst>
  <p:sldIdLst>
    <p:sldId id="256" r:id="rId2"/>
    <p:sldId id="265" r:id="rId3"/>
    <p:sldId id="257" r:id="rId4"/>
    <p:sldId id="258" r:id="rId5"/>
    <p:sldId id="259" r:id="rId6"/>
    <p:sldId id="266" r:id="rId7"/>
    <p:sldId id="260" r:id="rId8"/>
    <p:sldId id="261" r:id="rId9"/>
    <p:sldId id="288" r:id="rId10"/>
    <p:sldId id="262" r:id="rId11"/>
    <p:sldId id="263" r:id="rId12"/>
    <p:sldId id="264" r:id="rId13"/>
    <p:sldId id="28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9" r:id="rId31"/>
    <p:sldId id="285" r:id="rId32"/>
    <p:sldId id="290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8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D4FD6B6-6D65-D740-8957-5501C0747D98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7B04EF-23EE-864D-8EF6-2A8EAC5869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D6B6-6D65-D740-8957-5501C0747D98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04EF-23EE-864D-8EF6-2A8EAC586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D6B6-6D65-D740-8957-5501C0747D98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04EF-23EE-864D-8EF6-2A8EAC586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D6B6-6D65-D740-8957-5501C0747D98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04EF-23EE-864D-8EF6-2A8EAC586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D4FD6B6-6D65-D740-8957-5501C0747D98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7B04EF-23EE-864D-8EF6-2A8EAC5869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D6B6-6D65-D740-8957-5501C0747D98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B7B04EF-23EE-864D-8EF6-2A8EAC5869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D6B6-6D65-D740-8957-5501C0747D98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B7B04EF-23EE-864D-8EF6-2A8EAC586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D6B6-6D65-D740-8957-5501C0747D98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04EF-23EE-864D-8EF6-2A8EAC5869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D6B6-6D65-D740-8957-5501C0747D98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B04EF-23EE-864D-8EF6-2A8EAC586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D4FD6B6-6D65-D740-8957-5501C0747D98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7B04EF-23EE-864D-8EF6-2A8EAC5869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7D4FD6B6-6D65-D740-8957-5501C0747D98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7B04EF-23EE-864D-8EF6-2A8EAC5869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7D4FD6B6-6D65-D740-8957-5501C0747D98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1B7B04EF-23EE-864D-8EF6-2A8EAC5869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Inland Empire </a:t>
            </a:r>
            <a:r>
              <a:rPr lang="en-US" dirty="0" err="1" smtClean="0"/>
              <a:t>Perio</a:t>
            </a:r>
            <a:r>
              <a:rPr lang="en-US" dirty="0" smtClean="0"/>
              <a:t> Study Club</a:t>
            </a:r>
            <a:br>
              <a:rPr lang="en-US" dirty="0" smtClean="0"/>
            </a:br>
            <a:r>
              <a:rPr lang="en-US" dirty="0" smtClean="0"/>
              <a:t> Treatment Plan </a:t>
            </a:r>
            <a:br>
              <a:rPr lang="en-US" dirty="0" smtClean="0"/>
            </a:br>
            <a:r>
              <a:rPr lang="en-US" sz="3556" dirty="0" smtClean="0"/>
              <a:t>September 10,2010</a:t>
            </a:r>
            <a:endParaRPr lang="en-US" sz="3556" dirty="0"/>
          </a:p>
        </p:txBody>
      </p:sp>
      <p:pic>
        <p:nvPicPr>
          <p:cNvPr id="4" name="Picture 3" descr="EFDC logo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27" y="2981325"/>
            <a:ext cx="2305050" cy="3181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6936" y="2981325"/>
            <a:ext cx="59713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Bryce K Duskin D.D.S.</a:t>
            </a:r>
          </a:p>
          <a:p>
            <a:r>
              <a:rPr lang="en-US" sz="3200" dirty="0" smtClean="0">
                <a:latin typeface="Century Gothic"/>
                <a:cs typeface="Century Gothic"/>
              </a:rPr>
              <a:t>20210 </a:t>
            </a:r>
            <a:r>
              <a:rPr lang="en-US" sz="3200" dirty="0">
                <a:latin typeface="Century Gothic"/>
                <a:cs typeface="Century Gothic"/>
              </a:rPr>
              <a:t>77th Avenue </a:t>
            </a:r>
            <a:r>
              <a:rPr lang="en-US" sz="3200" dirty="0" smtClean="0">
                <a:latin typeface="Century Gothic"/>
                <a:cs typeface="Century Gothic"/>
              </a:rPr>
              <a:t>Northeast</a:t>
            </a:r>
          </a:p>
          <a:p>
            <a:r>
              <a:rPr lang="en-US" sz="3200" dirty="0" smtClean="0">
                <a:latin typeface="Century Gothic"/>
                <a:cs typeface="Century Gothic"/>
              </a:rPr>
              <a:t>Arlington</a:t>
            </a:r>
            <a:r>
              <a:rPr lang="en-US" sz="3200" dirty="0">
                <a:latin typeface="Century Gothic"/>
                <a:cs typeface="Century Gothic"/>
              </a:rPr>
              <a:t>, WA 98223-</a:t>
            </a:r>
            <a:r>
              <a:rPr lang="en-US" sz="3200" dirty="0" smtClean="0">
                <a:latin typeface="Century Gothic"/>
                <a:cs typeface="Century Gothic"/>
              </a:rPr>
              <a:t>4602</a:t>
            </a:r>
          </a:p>
          <a:p>
            <a:r>
              <a:rPr lang="en-US" sz="3200" dirty="0" smtClean="0">
                <a:latin typeface="Century Gothic"/>
                <a:cs typeface="Century Gothic"/>
              </a:rPr>
              <a:t>(</a:t>
            </a:r>
            <a:r>
              <a:rPr lang="en-US" sz="3200" dirty="0">
                <a:latin typeface="Century Gothic"/>
                <a:cs typeface="Century Gothic"/>
              </a:rPr>
              <a:t>360) 435-</a:t>
            </a:r>
            <a:r>
              <a:rPr lang="en-US" sz="3200" dirty="0" smtClean="0">
                <a:latin typeface="Century Gothic"/>
                <a:cs typeface="Century Gothic"/>
              </a:rPr>
              <a:t>2151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Photos</a:t>
            </a:r>
            <a:endParaRPr lang="en-US" dirty="0"/>
          </a:p>
        </p:txBody>
      </p:sp>
      <p:pic>
        <p:nvPicPr>
          <p:cNvPr id="6" name="Content Placeholder 5" descr="IMG_1192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924" r="-16924"/>
          <a:stretch>
            <a:fillRect/>
          </a:stretch>
        </p:blipFill>
        <p:spPr>
          <a:xfrm>
            <a:off x="457200" y="1645920"/>
            <a:ext cx="4487333" cy="5029200"/>
          </a:xfrm>
        </p:spPr>
      </p:pic>
      <p:pic>
        <p:nvPicPr>
          <p:cNvPr id="7" name="Content Placeholder 6" descr="IMG_1193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924" r="-16924"/>
          <a:stretch>
            <a:fillRect/>
          </a:stretch>
        </p:blipFill>
        <p:spPr>
          <a:xfrm>
            <a:off x="4248727" y="1645920"/>
            <a:ext cx="4487334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Upper premolars and lower molars extracted for </a:t>
            </a:r>
            <a:r>
              <a:rPr lang="en-US" dirty="0" err="1" smtClean="0"/>
              <a:t>ortho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Maxilary</a:t>
            </a:r>
            <a:r>
              <a:rPr lang="en-US" dirty="0" smtClean="0"/>
              <a:t> arch	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Mandibular arch</a:t>
            </a:r>
            <a:endParaRPr lang="en-US" dirty="0"/>
          </a:p>
        </p:txBody>
      </p:sp>
      <p:pic>
        <p:nvPicPr>
          <p:cNvPr id="9" name="Content Placeholder 8" descr="IMG_122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19"/>
          <a:stretch>
            <a:fillRect/>
          </a:stretch>
        </p:blipFill>
        <p:spPr>
          <a:xfrm flipV="1">
            <a:off x="126107" y="2558235"/>
            <a:ext cx="4371281" cy="2926080"/>
          </a:xfrm>
        </p:spPr>
      </p:pic>
      <p:pic>
        <p:nvPicPr>
          <p:cNvPr id="10" name="Content Placeholder 9" descr="IMG_122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025" y="2558235"/>
            <a:ext cx="4386622" cy="2926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and Left Occlusion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	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Left</a:t>
            </a:r>
            <a:endParaRPr lang="en-US" dirty="0"/>
          </a:p>
        </p:txBody>
      </p:sp>
      <p:pic>
        <p:nvPicPr>
          <p:cNvPr id="16" name="Content Placeholder 15" descr="IMG_1198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645025" y="2362200"/>
            <a:ext cx="4139086" cy="3200400"/>
          </a:xfrm>
        </p:spPr>
      </p:pic>
      <p:pic>
        <p:nvPicPr>
          <p:cNvPr id="12" name="Content Placeholder 11" descr="IMG_1197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9563" y="2362200"/>
            <a:ext cx="4187825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05465"/>
          </a:xfrm>
        </p:spPr>
        <p:txBody>
          <a:bodyPr>
            <a:noAutofit/>
          </a:bodyPr>
          <a:lstStyle/>
          <a:p>
            <a:r>
              <a:rPr lang="en-US" sz="3600" dirty="0" smtClean="0"/>
              <a:t>Maxillary and </a:t>
            </a:r>
            <a:r>
              <a:rPr lang="en-US" sz="3600" dirty="0" err="1" smtClean="0"/>
              <a:t>mandibular</a:t>
            </a:r>
            <a:r>
              <a:rPr lang="en-US" sz="3600" dirty="0" smtClean="0"/>
              <a:t> </a:t>
            </a:r>
            <a:r>
              <a:rPr lang="en-US" sz="3600" dirty="0" err="1" smtClean="0"/>
              <a:t>probings</a:t>
            </a:r>
            <a:endParaRPr lang="en-US" sz="3600" dirty="0"/>
          </a:p>
        </p:txBody>
      </p:sp>
      <p:pic>
        <p:nvPicPr>
          <p:cNvPr id="8" name="Content Placeholder 7" descr="IMG_0146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80" b="-3481"/>
          <a:stretch>
            <a:fillRect/>
          </a:stretch>
        </p:blipFill>
        <p:spPr>
          <a:xfrm>
            <a:off x="1897550" y="859001"/>
            <a:ext cx="5816374" cy="3200400"/>
          </a:xfrm>
        </p:spPr>
      </p:pic>
      <p:pic>
        <p:nvPicPr>
          <p:cNvPr id="7" name="Content Placeholder 6" descr="IMG_0145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40" b="-3540"/>
          <a:stretch>
            <a:fillRect/>
          </a:stretch>
        </p:blipFill>
        <p:spPr>
          <a:xfrm>
            <a:off x="1897559" y="3840480"/>
            <a:ext cx="5816365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6893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 Rays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41294"/>
            <a:ext cx="4040188" cy="639762"/>
          </a:xfrm>
        </p:spPr>
        <p:txBody>
          <a:bodyPr/>
          <a:lstStyle/>
          <a:p>
            <a:r>
              <a:rPr lang="en-US" dirty="0" smtClean="0"/>
              <a:t>Right 		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941294"/>
            <a:ext cx="4041775" cy="639762"/>
          </a:xfrm>
        </p:spPr>
        <p:txBody>
          <a:bodyPr/>
          <a:lstStyle/>
          <a:p>
            <a:r>
              <a:rPr lang="en-US" dirty="0" smtClean="0"/>
              <a:t>Left</a:t>
            </a:r>
            <a:endParaRPr lang="en-US" dirty="0"/>
          </a:p>
        </p:txBody>
      </p:sp>
      <p:pic>
        <p:nvPicPr>
          <p:cNvPr id="8" name="Content Placeholder 7" descr="IMG_011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24" r="-14224"/>
          <a:stretch>
            <a:fillRect/>
          </a:stretch>
        </p:blipFill>
        <p:spPr>
          <a:xfrm>
            <a:off x="-179295" y="1581056"/>
            <a:ext cx="5154774" cy="5029200"/>
          </a:xfrm>
        </p:spPr>
      </p:pic>
      <p:pic>
        <p:nvPicPr>
          <p:cNvPr id="9" name="Content Placeholder 8" descr="IMG_012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25" r="-11725"/>
          <a:stretch>
            <a:fillRect/>
          </a:stretch>
        </p:blipFill>
        <p:spPr>
          <a:xfrm>
            <a:off x="4241614" y="1581055"/>
            <a:ext cx="5156803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Right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Buccal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lingual</a:t>
            </a:r>
            <a:endParaRPr lang="en-US" dirty="0"/>
          </a:p>
        </p:txBody>
      </p:sp>
      <p:pic>
        <p:nvPicPr>
          <p:cNvPr id="10" name="Content Placeholder 9" descr="IMG_121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61860" y="3128776"/>
            <a:ext cx="3990307" cy="2743200"/>
          </a:xfrm>
        </p:spPr>
      </p:pic>
      <p:pic>
        <p:nvPicPr>
          <p:cNvPr id="9" name="Content Placeholder 8" descr="IMG_121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7388" y="3110371"/>
            <a:ext cx="436838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Upper Right Probings and x-rays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Probings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x-rays</a:t>
            </a:r>
            <a:endParaRPr lang="en-US" dirty="0"/>
          </a:p>
        </p:txBody>
      </p:sp>
      <p:pic>
        <p:nvPicPr>
          <p:cNvPr id="9" name="Content Placeholder 8" descr="IMG_011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39" b="-4239"/>
          <a:stretch>
            <a:fillRect/>
          </a:stretch>
        </p:blipFill>
        <p:spPr>
          <a:xfrm>
            <a:off x="0" y="1958788"/>
            <a:ext cx="4294188" cy="4189575"/>
          </a:xfrm>
        </p:spPr>
      </p:pic>
      <p:pic>
        <p:nvPicPr>
          <p:cNvPr id="8" name="Content Placeholder 7" descr="IMG_012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883" b="-14883"/>
          <a:stretch>
            <a:fillRect/>
          </a:stretch>
        </p:blipFill>
        <p:spPr>
          <a:xfrm>
            <a:off x="4294188" y="1764552"/>
            <a:ext cx="4875522" cy="4754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Anterior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MG_119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0" y="2723875"/>
            <a:ext cx="4494458" cy="2742280"/>
          </a:xfrm>
        </p:spPr>
      </p:pic>
      <p:pic>
        <p:nvPicPr>
          <p:cNvPr id="8" name="Content Placeholder 7" descr="IMG_122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4645025" y="2981539"/>
            <a:ext cx="4456932" cy="182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8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Anterior </a:t>
            </a:r>
            <a:r>
              <a:rPr lang="en-US" dirty="0" err="1" smtClean="0"/>
              <a:t>probings</a:t>
            </a:r>
            <a:r>
              <a:rPr lang="en-US" dirty="0" smtClean="0"/>
              <a:t> and x-rays</a:t>
            </a:r>
            <a:endParaRPr lang="en-US" dirty="0"/>
          </a:p>
        </p:txBody>
      </p:sp>
      <p:pic>
        <p:nvPicPr>
          <p:cNvPr id="9" name="Content Placeholder 8" descr="IMG_0112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427" b="-14427"/>
          <a:stretch>
            <a:fillRect/>
          </a:stretch>
        </p:blipFill>
        <p:spPr>
          <a:xfrm>
            <a:off x="2462771" y="3503451"/>
            <a:ext cx="4038600" cy="3866914"/>
          </a:xfrm>
        </p:spPr>
      </p:pic>
      <p:pic>
        <p:nvPicPr>
          <p:cNvPr id="12" name="Content Placeholder 11" descr="IMG_0124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745" b="-76745"/>
          <a:stretch>
            <a:fillRect/>
          </a:stretch>
        </p:blipFill>
        <p:spPr>
          <a:xfrm>
            <a:off x="1366343" y="-1172784"/>
            <a:ext cx="6527031" cy="731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Left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Buccal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Lingual</a:t>
            </a:r>
            <a:endParaRPr lang="en-US" dirty="0"/>
          </a:p>
        </p:txBody>
      </p:sp>
      <p:pic>
        <p:nvPicPr>
          <p:cNvPr id="15" name="Content Placeholder 14" descr="IMG_1219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68"/>
          <a:stretch>
            <a:fillRect/>
          </a:stretch>
        </p:blipFill>
        <p:spPr>
          <a:xfrm>
            <a:off x="4682119" y="2705470"/>
            <a:ext cx="4461881" cy="2376216"/>
          </a:xfrm>
        </p:spPr>
      </p:pic>
      <p:pic>
        <p:nvPicPr>
          <p:cNvPr id="14" name="Content Placeholder 13" descr="IMG_1198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26436" y="2705470"/>
            <a:ext cx="4270951" cy="2376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D.F.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Patient is a 52 year old male that came into our office for a check up and to resolve some gum pain.  He brushes 2x day and flosses daily.   He uses a </a:t>
            </a:r>
            <a:r>
              <a:rPr lang="en-US" dirty="0" err="1" smtClean="0"/>
              <a:t>Sonicare</a:t>
            </a:r>
            <a:r>
              <a:rPr lang="en-US" dirty="0" smtClean="0"/>
              <a:t> and </a:t>
            </a:r>
            <a:r>
              <a:rPr lang="en-US" dirty="0" err="1" smtClean="0"/>
              <a:t>proxibrush</a:t>
            </a:r>
            <a:r>
              <a:rPr lang="en-US" dirty="0" smtClean="0"/>
              <a:t> to help with his dental care.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Upper left </a:t>
            </a:r>
            <a:r>
              <a:rPr lang="en-US" dirty="0" err="1" smtClean="0"/>
              <a:t>probings</a:t>
            </a:r>
            <a:r>
              <a:rPr lang="en-US" dirty="0" smtClean="0"/>
              <a:t> and x-rays</a:t>
            </a:r>
            <a:endParaRPr lang="en-US" dirty="0"/>
          </a:p>
        </p:txBody>
      </p:sp>
      <p:pic>
        <p:nvPicPr>
          <p:cNvPr id="5" name="Content Placeholder 4" descr="IMG_011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46" b="-10346"/>
          <a:stretch>
            <a:fillRect/>
          </a:stretch>
        </p:blipFill>
        <p:spPr>
          <a:xfrm>
            <a:off x="104691" y="1645921"/>
            <a:ext cx="3973326" cy="4453126"/>
          </a:xfrm>
        </p:spPr>
      </p:pic>
      <p:pic>
        <p:nvPicPr>
          <p:cNvPr id="6" name="Content Placeholder 5" descr="IMG_0127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3"/>
          <a:stretch>
            <a:fillRect/>
          </a:stretch>
        </p:blipFill>
        <p:spPr>
          <a:xfrm>
            <a:off x="4078017" y="2038074"/>
            <a:ext cx="4916035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Left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Buccal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lingual</a:t>
            </a:r>
            <a:endParaRPr lang="en-US" dirty="0"/>
          </a:p>
        </p:txBody>
      </p:sp>
      <p:pic>
        <p:nvPicPr>
          <p:cNvPr id="10" name="Content Placeholder 9" descr="IMG_1198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96073" y="2362200"/>
            <a:ext cx="4448952" cy="2834640"/>
          </a:xfrm>
          <a:effectLst/>
        </p:spPr>
      </p:pic>
      <p:pic>
        <p:nvPicPr>
          <p:cNvPr id="9" name="Content Placeholder 8" descr="IMG_1212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03460" y="2362200"/>
            <a:ext cx="4235592" cy="2834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Lower left </a:t>
            </a:r>
            <a:r>
              <a:rPr lang="en-US" dirty="0" err="1" smtClean="0"/>
              <a:t>probings</a:t>
            </a:r>
            <a:r>
              <a:rPr lang="en-US" dirty="0" smtClean="0"/>
              <a:t> and x-rays</a:t>
            </a:r>
            <a:endParaRPr lang="en-US" dirty="0"/>
          </a:p>
        </p:txBody>
      </p:sp>
      <p:pic>
        <p:nvPicPr>
          <p:cNvPr id="15" name="Content Placeholder 14" descr="IMG_011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67" r="-7767"/>
          <a:stretch>
            <a:fillRect/>
          </a:stretch>
        </p:blipFill>
        <p:spPr>
          <a:xfrm>
            <a:off x="8875" y="1645920"/>
            <a:ext cx="4038600" cy="4526280"/>
          </a:xfrm>
        </p:spPr>
      </p:pic>
      <p:pic>
        <p:nvPicPr>
          <p:cNvPr id="16" name="Content Placeholder 15" descr="IMG_0126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11"/>
          <a:stretch>
            <a:fillRect/>
          </a:stretch>
        </p:blipFill>
        <p:spPr>
          <a:xfrm>
            <a:off x="3815510" y="1940392"/>
            <a:ext cx="5219241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Anterior</a:t>
            </a:r>
            <a:endParaRPr lang="en-US" dirty="0"/>
          </a:p>
        </p:txBody>
      </p:sp>
      <p:pic>
        <p:nvPicPr>
          <p:cNvPr id="5" name="Content Placeholder 4" descr="IMG_1229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1" y="2429401"/>
            <a:ext cx="4332271" cy="2560320"/>
          </a:xfrm>
        </p:spPr>
      </p:pic>
      <p:pic>
        <p:nvPicPr>
          <p:cNvPr id="6" name="Content Placeholder 5" descr="IMG_1226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4480441" y="2429401"/>
            <a:ext cx="4663559" cy="256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3536"/>
            <a:ext cx="8686800" cy="9059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Lower anterior </a:t>
            </a:r>
            <a:r>
              <a:rPr lang="en-US" sz="4000" dirty="0" err="1" smtClean="0"/>
              <a:t>probings</a:t>
            </a:r>
            <a:r>
              <a:rPr lang="en-US" dirty="0" smtClean="0"/>
              <a:t> and x-</a:t>
            </a:r>
            <a:r>
              <a:rPr lang="en-US" sz="4000" dirty="0" smtClean="0"/>
              <a:t>rays</a:t>
            </a:r>
            <a:endParaRPr lang="en-US" dirty="0"/>
          </a:p>
        </p:txBody>
      </p:sp>
      <p:pic>
        <p:nvPicPr>
          <p:cNvPr id="5" name="Content Placeholder 4" descr="IMG_0116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83" b="-758"/>
          <a:stretch>
            <a:fillRect/>
          </a:stretch>
        </p:blipFill>
        <p:spPr>
          <a:xfrm>
            <a:off x="2905419" y="4114800"/>
            <a:ext cx="3168175" cy="2743200"/>
          </a:xfrm>
        </p:spPr>
      </p:pic>
      <p:pic>
        <p:nvPicPr>
          <p:cNvPr id="6" name="Content Placeholder 5" descr="IMG_0123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5" b="-657"/>
          <a:stretch>
            <a:fillRect/>
          </a:stretch>
        </p:blipFill>
        <p:spPr>
          <a:xfrm>
            <a:off x="1618730" y="1252728"/>
            <a:ext cx="5761812" cy="2862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Right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Buccal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Lingual</a:t>
            </a:r>
            <a:endParaRPr lang="en-US" dirty="0"/>
          </a:p>
        </p:txBody>
      </p:sp>
      <p:pic>
        <p:nvPicPr>
          <p:cNvPr id="10" name="Content Placeholder 9" descr="IMG_120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89668" y="2613448"/>
            <a:ext cx="4455357" cy="2743200"/>
          </a:xfrm>
        </p:spPr>
      </p:pic>
      <p:pic>
        <p:nvPicPr>
          <p:cNvPr id="11" name="Content Placeholder 10" descr="IMG_120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025" y="2613448"/>
            <a:ext cx="4242773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Lower right </a:t>
            </a:r>
            <a:r>
              <a:rPr lang="en-US" dirty="0" err="1" smtClean="0"/>
              <a:t>probings</a:t>
            </a:r>
            <a:r>
              <a:rPr lang="en-US" dirty="0" smtClean="0"/>
              <a:t> and x-rays</a:t>
            </a:r>
            <a:endParaRPr lang="en-US" dirty="0"/>
          </a:p>
        </p:txBody>
      </p:sp>
      <p:pic>
        <p:nvPicPr>
          <p:cNvPr id="5" name="Content Placeholder 4" descr="IMG_0114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58" r="-5358"/>
          <a:stretch>
            <a:fillRect/>
          </a:stretch>
        </p:blipFill>
        <p:spPr>
          <a:xfrm>
            <a:off x="0" y="1645920"/>
            <a:ext cx="4038600" cy="4526280"/>
          </a:xfrm>
        </p:spPr>
      </p:pic>
      <p:pic>
        <p:nvPicPr>
          <p:cNvPr id="6" name="Content Placeholder 5" descr="IMG_012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32" b="-1559"/>
          <a:stretch>
            <a:fillRect/>
          </a:stretch>
        </p:blipFill>
        <p:spPr>
          <a:xfrm>
            <a:off x="4038600" y="1903584"/>
            <a:ext cx="4976393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05465"/>
          </a:xfrm>
        </p:spPr>
        <p:txBody>
          <a:bodyPr>
            <a:noAutofit/>
          </a:bodyPr>
          <a:lstStyle/>
          <a:p>
            <a:r>
              <a:rPr lang="en-US" sz="3600" dirty="0" smtClean="0"/>
              <a:t>Maxillary and </a:t>
            </a:r>
            <a:r>
              <a:rPr lang="en-US" sz="3600" dirty="0" err="1" smtClean="0"/>
              <a:t>mandibular</a:t>
            </a:r>
            <a:r>
              <a:rPr lang="en-US" sz="3600" dirty="0" smtClean="0"/>
              <a:t> </a:t>
            </a:r>
            <a:r>
              <a:rPr lang="en-US" sz="3600" dirty="0" err="1" smtClean="0"/>
              <a:t>probings</a:t>
            </a:r>
            <a:endParaRPr lang="en-US" sz="3600" dirty="0"/>
          </a:p>
        </p:txBody>
      </p:sp>
      <p:pic>
        <p:nvPicPr>
          <p:cNvPr id="8" name="Content Placeholder 7" descr="IMG_0146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80" b="-3481"/>
          <a:stretch>
            <a:fillRect/>
          </a:stretch>
        </p:blipFill>
        <p:spPr>
          <a:xfrm>
            <a:off x="1897550" y="859001"/>
            <a:ext cx="5816374" cy="3200400"/>
          </a:xfrm>
        </p:spPr>
      </p:pic>
      <p:pic>
        <p:nvPicPr>
          <p:cNvPr id="7" name="Content Placeholder 6" descr="IMG_0145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40" b="-3540"/>
          <a:stretch>
            <a:fillRect/>
          </a:stretch>
        </p:blipFill>
        <p:spPr>
          <a:xfrm>
            <a:off x="1897559" y="3840480"/>
            <a:ext cx="5816365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6893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X Rays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41294"/>
            <a:ext cx="4040188" cy="639762"/>
          </a:xfrm>
        </p:spPr>
        <p:txBody>
          <a:bodyPr/>
          <a:lstStyle/>
          <a:p>
            <a:r>
              <a:rPr lang="en-US" dirty="0" smtClean="0"/>
              <a:t>Right 		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941294"/>
            <a:ext cx="4041775" cy="639762"/>
          </a:xfrm>
        </p:spPr>
        <p:txBody>
          <a:bodyPr/>
          <a:lstStyle/>
          <a:p>
            <a:r>
              <a:rPr lang="en-US" dirty="0" smtClean="0"/>
              <a:t>Left</a:t>
            </a:r>
            <a:endParaRPr lang="en-US" dirty="0"/>
          </a:p>
        </p:txBody>
      </p:sp>
      <p:pic>
        <p:nvPicPr>
          <p:cNvPr id="8" name="Content Placeholder 7" descr="IMG_0119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24" r="-14224"/>
          <a:stretch>
            <a:fillRect/>
          </a:stretch>
        </p:blipFill>
        <p:spPr>
          <a:xfrm>
            <a:off x="-179295" y="1581056"/>
            <a:ext cx="5154774" cy="5029200"/>
          </a:xfrm>
        </p:spPr>
      </p:pic>
      <p:pic>
        <p:nvPicPr>
          <p:cNvPr id="9" name="Content Placeholder 8" descr="IMG_012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25" r="-11725"/>
          <a:stretch>
            <a:fillRect/>
          </a:stretch>
        </p:blipFill>
        <p:spPr>
          <a:xfrm>
            <a:off x="4241614" y="1581055"/>
            <a:ext cx="5156803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Periodontal Diagnosis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Chronic </a:t>
            </a:r>
            <a:r>
              <a:rPr lang="en-US" dirty="0" err="1" smtClean="0"/>
              <a:t>Periodontitis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Mild Horizontal Bone loss with accompanied recession.</a:t>
            </a:r>
          </a:p>
          <a:p>
            <a:pPr>
              <a:buNone/>
            </a:pPr>
            <a:r>
              <a:rPr lang="en-US" dirty="0" smtClean="0"/>
              <a:t>Localized moderate horizontal bone loss in lower anterior.</a:t>
            </a:r>
          </a:p>
          <a:p>
            <a:pPr>
              <a:buNone/>
            </a:pPr>
            <a:r>
              <a:rPr lang="en-US" dirty="0" smtClean="0"/>
              <a:t> Vertical Bone loss on the </a:t>
            </a:r>
            <a:r>
              <a:rPr lang="en-US" dirty="0" err="1" smtClean="0"/>
              <a:t>mesial</a:t>
            </a:r>
            <a:r>
              <a:rPr lang="en-US" dirty="0" smtClean="0"/>
              <a:t> of #19 and 30.</a:t>
            </a:r>
          </a:p>
          <a:p>
            <a:pPr>
              <a:buNone/>
            </a:pPr>
            <a:r>
              <a:rPr lang="en-US" dirty="0" smtClean="0"/>
              <a:t>Lack of attached </a:t>
            </a:r>
            <a:r>
              <a:rPr lang="en-US" dirty="0" err="1" smtClean="0"/>
              <a:t>gingiva</a:t>
            </a:r>
            <a:r>
              <a:rPr lang="en-US" dirty="0" smtClean="0"/>
              <a:t>, #14, 19, 22, 23, 24, 26, 27 and #30</a:t>
            </a:r>
          </a:p>
          <a:p>
            <a:pPr>
              <a:buNone/>
            </a:pPr>
            <a:r>
              <a:rPr lang="en-US" dirty="0" smtClean="0"/>
              <a:t>Class I </a:t>
            </a:r>
            <a:r>
              <a:rPr lang="en-US" dirty="0" err="1" smtClean="0"/>
              <a:t>furca</a:t>
            </a:r>
            <a:r>
              <a:rPr lang="en-US" dirty="0" smtClean="0"/>
              <a:t> involvement #19 and #30</a:t>
            </a:r>
          </a:p>
          <a:p>
            <a:pPr>
              <a:buNone/>
            </a:pPr>
            <a:r>
              <a:rPr lang="en-US" dirty="0" smtClean="0"/>
              <a:t>Class I mobility 4, 7,8, 9, 10, 19, 29, 30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C0BEAF"/>
                </a:solidFill>
              </a:rPr>
              <a:t>What is the reason for your visit today?</a:t>
            </a:r>
          </a:p>
          <a:p>
            <a:pPr>
              <a:buNone/>
            </a:pPr>
            <a:r>
              <a:rPr lang="en-US" sz="2400" dirty="0" smtClean="0"/>
              <a:t>Check up and gum pain</a:t>
            </a:r>
          </a:p>
          <a:p>
            <a:pPr>
              <a:buNone/>
            </a:pPr>
            <a:endParaRPr lang="en-US" sz="2400" b="1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accent4"/>
                </a:solidFill>
              </a:rPr>
              <a:t>Do you have any dental problems now?</a:t>
            </a:r>
          </a:p>
          <a:p>
            <a:pPr>
              <a:buNone/>
            </a:pPr>
            <a:r>
              <a:rPr lang="en-US" sz="2400" dirty="0" smtClean="0"/>
              <a:t>Gum recession, redness, and pain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Periodontal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Majority of teeth have a good prognosis</a:t>
            </a:r>
          </a:p>
          <a:p>
            <a:pPr>
              <a:buNone/>
            </a:pPr>
            <a:r>
              <a:rPr lang="en-US" dirty="0" smtClean="0"/>
              <a:t>#14, 19, 23, 24, 26 and 30 have fair prognosis</a:t>
            </a:r>
          </a:p>
          <a:p>
            <a:pPr>
              <a:buNone/>
            </a:pPr>
            <a:r>
              <a:rPr lang="en-US" dirty="0" smtClean="0"/>
              <a:t>#4 and #15 have questionable prognosis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Restorative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#14 needs Root Canal Treatment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How long is #4 going to last? </a:t>
            </a:r>
          </a:p>
          <a:p>
            <a:pPr>
              <a:buNone/>
            </a:pPr>
            <a:r>
              <a:rPr lang="en-US" dirty="0" smtClean="0"/>
              <a:t>Do you get rid of #15 because of super eruption, food trap and non opposing tooth?</a:t>
            </a:r>
          </a:p>
          <a:p>
            <a:pPr>
              <a:buNone/>
            </a:pPr>
            <a:r>
              <a:rPr lang="en-US" dirty="0" smtClean="0"/>
              <a:t>Do you get rid of lower </a:t>
            </a:r>
            <a:r>
              <a:rPr lang="en-US" dirty="0" err="1" smtClean="0"/>
              <a:t>anteriors</a:t>
            </a:r>
            <a:r>
              <a:rPr lang="en-US" dirty="0" smtClean="0"/>
              <a:t> and do a Thompson bridge or Implant Bridge? Or do you ride them out after tissue grafting.?</a:t>
            </a:r>
          </a:p>
          <a:p>
            <a:pPr>
              <a:buNone/>
            </a:pPr>
            <a:r>
              <a:rPr lang="en-US" dirty="0" smtClean="0"/>
              <a:t>Would there be a benefit from extracting #19 and #30 and place 2 implants?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 quads SRP followed by </a:t>
            </a:r>
            <a:r>
              <a:rPr lang="en-US" dirty="0" err="1" smtClean="0"/>
              <a:t>Perio</a:t>
            </a:r>
            <a:r>
              <a:rPr lang="en-US" dirty="0" smtClean="0"/>
              <a:t> </a:t>
            </a:r>
            <a:r>
              <a:rPr lang="en-US" dirty="0" err="1" smtClean="0"/>
              <a:t>mt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#14 Root Canal Therapy and </a:t>
            </a:r>
            <a:r>
              <a:rPr lang="en-US" dirty="0" err="1" smtClean="0"/>
              <a:t>occlusal</a:t>
            </a:r>
            <a:r>
              <a:rPr lang="en-US" dirty="0" smtClean="0"/>
              <a:t> filling </a:t>
            </a:r>
          </a:p>
          <a:p>
            <a:pPr>
              <a:buNone/>
            </a:pPr>
            <a:r>
              <a:rPr lang="en-US" dirty="0" smtClean="0"/>
              <a:t>#15 Extraction</a:t>
            </a:r>
          </a:p>
          <a:p>
            <a:pPr>
              <a:buNone/>
            </a:pPr>
            <a:r>
              <a:rPr lang="en-US" dirty="0" smtClean="0"/>
              <a:t>#14 FGG</a:t>
            </a:r>
          </a:p>
          <a:p>
            <a:pPr>
              <a:buNone/>
            </a:pPr>
            <a:r>
              <a:rPr lang="en-US" dirty="0" smtClean="0"/>
              <a:t># 19 and #30 CTG with </a:t>
            </a:r>
            <a:r>
              <a:rPr lang="en-US" dirty="0" err="1" smtClean="0"/>
              <a:t>alloderm</a:t>
            </a:r>
            <a:r>
              <a:rPr lang="en-US" dirty="0" smtClean="0"/>
              <a:t> or dermis</a:t>
            </a:r>
          </a:p>
          <a:p>
            <a:pPr>
              <a:buNone/>
            </a:pPr>
            <a:r>
              <a:rPr lang="en-US" dirty="0" smtClean="0"/>
              <a:t># 22-27 CTG  with </a:t>
            </a:r>
            <a:r>
              <a:rPr lang="en-US" dirty="0" err="1" smtClean="0"/>
              <a:t>alloderm</a:t>
            </a:r>
            <a:r>
              <a:rPr lang="en-US" dirty="0" smtClean="0"/>
              <a:t> or dermis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Patient transferred </a:t>
            </a:r>
            <a:r>
              <a:rPr lang="en-US" sz="2000" dirty="0" smtClean="0"/>
              <a:t>from another dentist in Everett and reports having 6 month cleanings and examinations.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400" dirty="0" smtClean="0">
                <a:solidFill>
                  <a:srgbClr val="C0BEAF"/>
                </a:solidFill>
              </a:rPr>
              <a:t>Patient reports</a:t>
            </a:r>
            <a:endParaRPr lang="en-US" sz="2400" dirty="0" smtClean="0">
              <a:solidFill>
                <a:srgbClr val="C0BEAF"/>
              </a:solidFill>
            </a:endParaRPr>
          </a:p>
          <a:p>
            <a:pPr>
              <a:buNone/>
            </a:pPr>
            <a:r>
              <a:rPr lang="en-US" sz="2000" dirty="0" smtClean="0"/>
              <a:t>His gums bleed and hurt</a:t>
            </a:r>
          </a:p>
          <a:p>
            <a:pPr>
              <a:buNone/>
            </a:pPr>
            <a:r>
              <a:rPr lang="en-US" sz="2000" dirty="0" smtClean="0"/>
              <a:t>Food tends to become caught between his teeth.</a:t>
            </a:r>
          </a:p>
          <a:p>
            <a:pPr>
              <a:buNone/>
            </a:pPr>
            <a:r>
              <a:rPr lang="en-US" sz="2000" dirty="0" smtClean="0"/>
              <a:t>Snores or has any other sleeping disorders</a:t>
            </a:r>
          </a:p>
          <a:p>
            <a:pPr>
              <a:buNone/>
            </a:pPr>
            <a:r>
              <a:rPr lang="en-US" sz="2000" dirty="0" smtClean="0"/>
              <a:t>Has had orthodontic treatment</a:t>
            </a:r>
          </a:p>
          <a:p>
            <a:pPr>
              <a:buNone/>
            </a:pPr>
            <a:r>
              <a:rPr lang="en-US" sz="2000" dirty="0" smtClean="0"/>
              <a:t>Has had Oral Surgery</a:t>
            </a:r>
          </a:p>
          <a:p>
            <a:pPr>
              <a:buNone/>
            </a:pPr>
            <a:r>
              <a:rPr lang="en-US" sz="2000" dirty="0" smtClean="0"/>
              <a:t>Had had his teeth ground or his bite adjusted.</a:t>
            </a:r>
          </a:p>
          <a:p>
            <a:pPr>
              <a:buNone/>
            </a:pPr>
            <a:r>
              <a:rPr lang="en-US" sz="2000" dirty="0" smtClean="0"/>
              <a:t>Experienced clicking or popping of the jaw, headaches and sore muscles of the neck and shoulders.</a:t>
            </a:r>
          </a:p>
          <a:p>
            <a:pPr>
              <a:buNone/>
            </a:pPr>
            <a:r>
              <a:rPr lang="en-US" sz="2000" dirty="0" smtClean="0"/>
              <a:t>He is satisfied with the appearance of his teeth</a:t>
            </a:r>
          </a:p>
          <a:p>
            <a:pPr>
              <a:buNone/>
            </a:pPr>
            <a:r>
              <a:rPr lang="en-US" sz="2000" dirty="0" smtClean="0"/>
              <a:t>He would like to keep all of his teeth his whole lifetime.</a:t>
            </a:r>
          </a:p>
          <a:p>
            <a:pPr>
              <a:buNone/>
            </a:pPr>
            <a:r>
              <a:rPr lang="en-US" sz="2000" dirty="0" smtClean="0"/>
              <a:t>He is nervous about dental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BEAF"/>
                </a:solidFill>
              </a:rPr>
              <a:t>Patient reports </a:t>
            </a:r>
            <a:endParaRPr lang="en-US" dirty="0" smtClean="0">
              <a:solidFill>
                <a:srgbClr val="C0BEAF"/>
              </a:solidFill>
            </a:endParaRPr>
          </a:p>
          <a:p>
            <a:pPr>
              <a:buNone/>
            </a:pPr>
            <a:r>
              <a:rPr lang="en-US" dirty="0" smtClean="0"/>
              <a:t>High blood pressure</a:t>
            </a:r>
          </a:p>
          <a:p>
            <a:pPr>
              <a:buNone/>
            </a:pPr>
            <a:r>
              <a:rPr lang="en-US" dirty="0" smtClean="0"/>
              <a:t>Arthritis</a:t>
            </a:r>
          </a:p>
          <a:p>
            <a:pPr>
              <a:buNone/>
            </a:pPr>
            <a:r>
              <a:rPr lang="en-US" dirty="0" smtClean="0"/>
              <a:t>Swollen ankles</a:t>
            </a:r>
          </a:p>
          <a:p>
            <a:pPr>
              <a:buNone/>
            </a:pPr>
            <a:r>
              <a:rPr lang="en-US" dirty="0" smtClean="0"/>
              <a:t>Kidney trouble</a:t>
            </a:r>
          </a:p>
          <a:p>
            <a:pPr>
              <a:buNone/>
            </a:pPr>
            <a:r>
              <a:rPr lang="en-US" dirty="0" smtClean="0"/>
              <a:t>Hay fever allergies</a:t>
            </a:r>
          </a:p>
          <a:p>
            <a:pPr>
              <a:buNone/>
            </a:pPr>
            <a:r>
              <a:rPr lang="en-US" dirty="0" smtClean="0"/>
              <a:t>Sinus trouble</a:t>
            </a:r>
          </a:p>
          <a:p>
            <a:pPr>
              <a:buNone/>
            </a:pPr>
            <a:r>
              <a:rPr lang="en-US" dirty="0" smtClean="0"/>
              <a:t>Nervous/anxious</a:t>
            </a:r>
          </a:p>
          <a:p>
            <a:pPr>
              <a:buNone/>
            </a:pPr>
            <a:r>
              <a:rPr lang="en-US" dirty="0" smtClean="0"/>
              <a:t>No known medicine allergies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Clonazepam</a:t>
            </a:r>
            <a:r>
              <a:rPr lang="en-US" sz="2800" dirty="0" smtClean="0"/>
              <a:t> .5mg  	Anxiety/Panic Disorder</a:t>
            </a:r>
          </a:p>
          <a:p>
            <a:pPr>
              <a:buNone/>
            </a:pPr>
            <a:r>
              <a:rPr lang="en-US" sz="2800" dirty="0" err="1" smtClean="0"/>
              <a:t>Imitrex</a:t>
            </a:r>
            <a:r>
              <a:rPr lang="en-US" sz="2800" dirty="0" smtClean="0"/>
              <a:t> 25mg  		Migraines</a:t>
            </a:r>
          </a:p>
          <a:p>
            <a:pPr>
              <a:buNone/>
            </a:pPr>
            <a:r>
              <a:rPr lang="en-US" sz="2800" dirty="0" err="1" smtClean="0"/>
              <a:t>Lamictal</a:t>
            </a:r>
            <a:r>
              <a:rPr lang="en-US" sz="2800" dirty="0" smtClean="0"/>
              <a:t> 200mg 		Bipolar</a:t>
            </a:r>
          </a:p>
          <a:p>
            <a:pPr>
              <a:buNone/>
            </a:pPr>
            <a:r>
              <a:rPr lang="en-US" sz="2800" dirty="0" err="1" smtClean="0"/>
              <a:t>Lexapro</a:t>
            </a:r>
            <a:r>
              <a:rPr lang="en-US" sz="2800" dirty="0" smtClean="0"/>
              <a:t> 10mg		Depression/anxiety</a:t>
            </a:r>
          </a:p>
          <a:p>
            <a:pPr>
              <a:buNone/>
            </a:pPr>
            <a:r>
              <a:rPr lang="en-US" sz="2800" dirty="0" err="1" smtClean="0"/>
              <a:t>Provigil</a:t>
            </a:r>
            <a:r>
              <a:rPr lang="en-US" sz="2800" dirty="0" smtClean="0"/>
              <a:t> 200mg		Obstructive Sleep Apnea</a:t>
            </a:r>
          </a:p>
          <a:p>
            <a:pPr>
              <a:buNone/>
            </a:pPr>
            <a:r>
              <a:rPr lang="en-US" sz="2800" dirty="0" err="1" smtClean="0"/>
              <a:t>Rhinocort</a:t>
            </a:r>
            <a:r>
              <a:rPr lang="en-US" sz="2800" dirty="0" smtClean="0"/>
              <a:t> 32mcg	Nasal Spray</a:t>
            </a:r>
          </a:p>
          <a:p>
            <a:pPr>
              <a:buNone/>
            </a:pPr>
            <a:r>
              <a:rPr lang="en-US" sz="2800" dirty="0" err="1" smtClean="0"/>
              <a:t>Tramadol</a:t>
            </a:r>
            <a:r>
              <a:rPr lang="en-US" sz="2800" dirty="0" smtClean="0"/>
              <a:t> 50 mg		Pain</a:t>
            </a:r>
          </a:p>
          <a:p>
            <a:pPr>
              <a:buNone/>
            </a:pPr>
            <a:r>
              <a:rPr lang="en-US" sz="2800" dirty="0" err="1" smtClean="0"/>
              <a:t>Trazadone</a:t>
            </a:r>
            <a:r>
              <a:rPr lang="en-US" sz="2800" dirty="0" smtClean="0"/>
              <a:t> 50 mg	Depression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Class I Molar and Canine Relationship</a:t>
            </a:r>
          </a:p>
          <a:p>
            <a:pPr>
              <a:buNone/>
            </a:pPr>
            <a:r>
              <a:rPr lang="en-US" dirty="0" smtClean="0"/>
              <a:t>Canine Guidance</a:t>
            </a:r>
          </a:p>
          <a:p>
            <a:pPr>
              <a:buNone/>
            </a:pPr>
            <a:r>
              <a:rPr lang="en-US" dirty="0" smtClean="0"/>
              <a:t>Missing Teeth # 1, 5, 12, 16, 17, 18, 25, 31,32</a:t>
            </a:r>
          </a:p>
          <a:p>
            <a:pPr>
              <a:buNone/>
            </a:pPr>
            <a:r>
              <a:rPr lang="en-US" dirty="0" smtClean="0"/>
              <a:t>Posterior Cross bite 3/30 and 14/19</a:t>
            </a:r>
          </a:p>
          <a:p>
            <a:pPr>
              <a:buNone/>
            </a:pPr>
            <a:r>
              <a:rPr lang="en-US" dirty="0" smtClean="0"/>
              <a:t>Moderate lip line with display of lower </a:t>
            </a:r>
            <a:r>
              <a:rPr lang="en-US" dirty="0" err="1" smtClean="0"/>
              <a:t>anteriors</a:t>
            </a:r>
            <a:r>
              <a:rPr lang="en-US" dirty="0" smtClean="0"/>
              <a:t> and </a:t>
            </a:r>
            <a:r>
              <a:rPr lang="en-US" dirty="0" err="1" smtClean="0"/>
              <a:t>gingiva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Low Decay Rate 3 fillings in his mouth all have been in there for a long time</a:t>
            </a:r>
          </a:p>
          <a:p>
            <a:pPr>
              <a:buNone/>
            </a:pPr>
            <a:r>
              <a:rPr lang="en-US" dirty="0" smtClean="0"/>
              <a:t>Lost #25 in trauma and resulting 4unit bridge 23-26</a:t>
            </a:r>
          </a:p>
          <a:p>
            <a:pPr>
              <a:buNone/>
            </a:pPr>
            <a:r>
              <a:rPr lang="en-US" dirty="0" smtClean="0"/>
              <a:t>3 and 14 have </a:t>
            </a:r>
            <a:r>
              <a:rPr lang="en-US" dirty="0" err="1" smtClean="0"/>
              <a:t>unesthetic</a:t>
            </a:r>
            <a:r>
              <a:rPr lang="en-US" dirty="0" smtClean="0"/>
              <a:t> but well functioning crowns.</a:t>
            </a:r>
          </a:p>
          <a:p>
            <a:pPr>
              <a:buNone/>
            </a:pPr>
            <a:r>
              <a:rPr lang="en-US" dirty="0" smtClean="0"/>
              <a:t># 14 Abscessed</a:t>
            </a:r>
          </a:p>
          <a:p>
            <a:pPr>
              <a:buNone/>
            </a:pPr>
            <a:r>
              <a:rPr lang="en-US" dirty="0" smtClean="0"/>
              <a:t>#15 Slightly super erupted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Periodontal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Chronic </a:t>
            </a:r>
            <a:r>
              <a:rPr lang="en-US" dirty="0" err="1" smtClean="0"/>
              <a:t>Periodontitis</a:t>
            </a:r>
            <a:r>
              <a:rPr lang="en-US" dirty="0" smtClean="0"/>
              <a:t>  Class III</a:t>
            </a:r>
          </a:p>
          <a:p>
            <a:pPr>
              <a:buNone/>
            </a:pPr>
            <a:r>
              <a:rPr lang="en-US" dirty="0" smtClean="0"/>
              <a:t>Generalized Mild Horizontal Bone Loss</a:t>
            </a:r>
          </a:p>
          <a:p>
            <a:pPr>
              <a:buNone/>
            </a:pPr>
            <a:r>
              <a:rPr lang="en-US" dirty="0" smtClean="0"/>
              <a:t>Generalized Recession with missing papilla and black triangles</a:t>
            </a:r>
          </a:p>
          <a:p>
            <a:pPr>
              <a:buNone/>
            </a:pPr>
            <a:r>
              <a:rPr lang="en-US" dirty="0" smtClean="0"/>
              <a:t>Localized vertical defects </a:t>
            </a:r>
            <a:r>
              <a:rPr lang="en-US" dirty="0" err="1" smtClean="0"/>
              <a:t>mesial</a:t>
            </a:r>
            <a:r>
              <a:rPr lang="en-US" dirty="0" smtClean="0"/>
              <a:t> #19 and #30 from </a:t>
            </a:r>
            <a:r>
              <a:rPr lang="en-US" dirty="0" err="1" smtClean="0"/>
              <a:t>ortho</a:t>
            </a:r>
            <a:r>
              <a:rPr lang="en-US" dirty="0" smtClean="0"/>
              <a:t> and fillings on the </a:t>
            </a:r>
            <a:r>
              <a:rPr lang="en-US" dirty="0" err="1" smtClean="0"/>
              <a:t>mesial</a:t>
            </a:r>
            <a:r>
              <a:rPr lang="en-US" dirty="0" smtClean="0"/>
              <a:t> root surfaces</a:t>
            </a:r>
          </a:p>
          <a:p>
            <a:pPr>
              <a:buNone/>
            </a:pPr>
            <a:r>
              <a:rPr lang="en-US" dirty="0" smtClean="0"/>
              <a:t>Varying degrees of root </a:t>
            </a:r>
            <a:r>
              <a:rPr lang="en-US" dirty="0" err="1" smtClean="0"/>
              <a:t>resorption</a:t>
            </a:r>
            <a:r>
              <a:rPr lang="en-US" dirty="0" smtClean="0"/>
              <a:t> from </a:t>
            </a:r>
            <a:r>
              <a:rPr lang="en-US" dirty="0" err="1" smtClean="0"/>
              <a:t>ortho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Mobile Teeth Class I #4, 7-10, 19, 29, 30</a:t>
            </a:r>
          </a:p>
          <a:p>
            <a:pPr>
              <a:buNone/>
            </a:pPr>
            <a:r>
              <a:rPr lang="en-US" dirty="0" smtClean="0"/>
              <a:t>Multiple Teeth with areas of no attached </a:t>
            </a:r>
            <a:r>
              <a:rPr lang="en-US" dirty="0" err="1" smtClean="0"/>
              <a:t>gingiva</a:t>
            </a:r>
            <a:r>
              <a:rPr lang="en-US" dirty="0" smtClean="0"/>
              <a:t> #14, 19, 22, 23,24, 26,27, 30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Periodontal Findings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Less than 1:1 crown to root ratio #4, 15, 19, 30</a:t>
            </a:r>
          </a:p>
          <a:p>
            <a:pPr>
              <a:buNone/>
            </a:pPr>
            <a:r>
              <a:rPr lang="en-US" dirty="0" smtClean="0"/>
              <a:t>Widened PDL ‘</a:t>
            </a:r>
            <a:r>
              <a:rPr lang="en-US" dirty="0" err="1" smtClean="0"/>
              <a:t>s</a:t>
            </a:r>
            <a:r>
              <a:rPr lang="en-US" dirty="0" smtClean="0"/>
              <a:t> #23,24,26</a:t>
            </a:r>
          </a:p>
          <a:p>
            <a:pPr>
              <a:buNone/>
            </a:pPr>
            <a:r>
              <a:rPr lang="en-US" dirty="0" smtClean="0"/>
              <a:t>Food traps </a:t>
            </a:r>
            <a:r>
              <a:rPr lang="en-US" dirty="0" err="1" smtClean="0"/>
              <a:t>mesial</a:t>
            </a:r>
            <a:r>
              <a:rPr lang="en-US" dirty="0" smtClean="0"/>
              <a:t> #19 and #30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0</TotalTime>
  <Words>755</Words>
  <Application>Microsoft Office PowerPoint</Application>
  <PresentationFormat>On-screen Show (4:3)</PresentationFormat>
  <Paragraphs>136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Foundry</vt:lpstr>
      <vt:lpstr>Inland Empire Perio Study Club  Treatment Plan  September 10,2010</vt:lpstr>
      <vt:lpstr>Patient D.F.</vt:lpstr>
      <vt:lpstr>Chief Complaint</vt:lpstr>
      <vt:lpstr>Dental History</vt:lpstr>
      <vt:lpstr>Medical History</vt:lpstr>
      <vt:lpstr>Prescriptions</vt:lpstr>
      <vt:lpstr>Dental Findings</vt:lpstr>
      <vt:lpstr>Periodontal Findings</vt:lpstr>
      <vt:lpstr>Periodontal Findings </vt:lpstr>
      <vt:lpstr>Facial Photos</vt:lpstr>
      <vt:lpstr>Upper premolars and lower molars extracted for ortho.</vt:lpstr>
      <vt:lpstr>Right and Left Occlusion</vt:lpstr>
      <vt:lpstr>Maxillary and mandibular probings</vt:lpstr>
      <vt:lpstr>X Rays</vt:lpstr>
      <vt:lpstr>Upper Right </vt:lpstr>
      <vt:lpstr>Upper Right Probings and x-rays</vt:lpstr>
      <vt:lpstr>Upper Anterior</vt:lpstr>
      <vt:lpstr>Anterior probings and x-rays</vt:lpstr>
      <vt:lpstr>Upper Left</vt:lpstr>
      <vt:lpstr>Upper left probings and x-rays</vt:lpstr>
      <vt:lpstr>Lower Left</vt:lpstr>
      <vt:lpstr>Lower left probings and x-rays</vt:lpstr>
      <vt:lpstr>Lower Anterior</vt:lpstr>
      <vt:lpstr>Lower anterior probings and x-rays</vt:lpstr>
      <vt:lpstr>Lower Right </vt:lpstr>
      <vt:lpstr>Lower right probings and x-rays</vt:lpstr>
      <vt:lpstr>Maxillary and mandibular probings</vt:lpstr>
      <vt:lpstr>X Rays</vt:lpstr>
      <vt:lpstr>Periodontal Diagnosis</vt:lpstr>
      <vt:lpstr>Periodontal Diagnosis</vt:lpstr>
      <vt:lpstr>Restorative Diagnosis</vt:lpstr>
      <vt:lpstr>Discussion</vt:lpstr>
      <vt:lpstr>Treatment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2010-09-12T00:55:12Z</dcterms:created>
  <dcterms:modified xsi:type="dcterms:W3CDTF">2010-09-12T13:09:39Z</dcterms:modified>
</cp:coreProperties>
</file>