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7" r:id="rId1"/>
  </p:sldMasterIdLst>
  <p:notesMasterIdLst>
    <p:notesMasterId r:id="rId20"/>
  </p:notesMasterIdLst>
  <p:sldIdLst>
    <p:sldId id="256" r:id="rId2"/>
    <p:sldId id="269" r:id="rId3"/>
    <p:sldId id="271" r:id="rId4"/>
    <p:sldId id="270" r:id="rId5"/>
    <p:sldId id="273" r:id="rId6"/>
    <p:sldId id="274" r:id="rId7"/>
    <p:sldId id="275" r:id="rId8"/>
    <p:sldId id="276" r:id="rId9"/>
    <p:sldId id="287" r:id="rId10"/>
    <p:sldId id="288" r:id="rId11"/>
    <p:sldId id="278" r:id="rId12"/>
    <p:sldId id="279" r:id="rId13"/>
    <p:sldId id="286" r:id="rId14"/>
    <p:sldId id="280" r:id="rId15"/>
    <p:sldId id="283" r:id="rId16"/>
    <p:sldId id="282" r:id="rId17"/>
    <p:sldId id="285" r:id="rId18"/>
    <p:sldId id="27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1" autoAdjust="0"/>
    <p:restoredTop sz="94660"/>
  </p:normalViewPr>
  <p:slideViewPr>
    <p:cSldViewPr snapToGrid="0" snapToObjects="1">
      <p:cViewPr varScale="1">
        <p:scale>
          <a:sx n="73" d="100"/>
          <a:sy n="73" d="100"/>
        </p:scale>
        <p:origin x="312"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477DBA-0E8A-47AE-AB0F-2D714F12F35E}" type="datetimeFigureOut">
              <a:rPr lang="en-US" smtClean="0"/>
              <a:t>5/14/2022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A4DCE5-54CD-46CF-84B6-54B348858AE3}" type="slidenum">
              <a:rPr lang="en-US" smtClean="0"/>
              <a:t>‹#›</a:t>
            </a:fld>
            <a:endParaRPr lang="en-US"/>
          </a:p>
        </p:txBody>
      </p:sp>
    </p:spTree>
    <p:extLst>
      <p:ext uri="{BB962C8B-B14F-4D97-AF65-F5344CB8AC3E}">
        <p14:creationId xmlns:p14="http://schemas.microsoft.com/office/powerpoint/2010/main" val="448666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A4DCE5-54CD-46CF-84B6-54B348858AE3}" type="slidenum">
              <a:rPr lang="en-US" smtClean="0"/>
              <a:t>1</a:t>
            </a:fld>
            <a:endParaRPr lang="en-US"/>
          </a:p>
        </p:txBody>
      </p:sp>
    </p:spTree>
    <p:extLst>
      <p:ext uri="{BB962C8B-B14F-4D97-AF65-F5344CB8AC3E}">
        <p14:creationId xmlns:p14="http://schemas.microsoft.com/office/powerpoint/2010/main" val="1317354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A4DCE5-54CD-46CF-84B6-54B348858AE3}" type="slidenum">
              <a:rPr lang="en-US" smtClean="0"/>
              <a:t>14</a:t>
            </a:fld>
            <a:endParaRPr lang="en-US"/>
          </a:p>
        </p:txBody>
      </p:sp>
    </p:spTree>
    <p:extLst>
      <p:ext uri="{BB962C8B-B14F-4D97-AF65-F5344CB8AC3E}">
        <p14:creationId xmlns:p14="http://schemas.microsoft.com/office/powerpoint/2010/main" val="2672814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pPr>
              <a:defRPr/>
            </a:pPr>
            <a:fld id="{67B7D6FB-610B-46C9-A1A3-0DC5424C2400}" type="datetimeFigureOut">
              <a:rPr lang="en-US" altLang="en-US" smtClean="0"/>
              <a:pPr>
                <a:defRPr/>
              </a:pPr>
              <a:t>5/14/2022</a:t>
            </a:fld>
            <a:endParaRPr lang="en-US" altLang="en-US" dirty="0"/>
          </a:p>
        </p:txBody>
      </p:sp>
      <p:sp>
        <p:nvSpPr>
          <p:cNvPr id="5" name="Footer Placeholder 4"/>
          <p:cNvSpPr>
            <a:spLocks noGrp="1"/>
          </p:cNvSpPr>
          <p:nvPr>
            <p:ph type="ftr" sz="quarter" idx="11"/>
          </p:nvPr>
        </p:nvSpPr>
        <p:spPr>
          <a:xfrm>
            <a:off x="3623733" y="6117336"/>
            <a:ext cx="3609438" cy="365125"/>
          </a:xfrm>
        </p:spPr>
        <p:txBody>
          <a:bodyPr/>
          <a:lstStyle/>
          <a:p>
            <a:pPr>
              <a:defRPr/>
            </a:pPr>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A5902DAC-4705-4D28-B7DC-30CC5E67FE13}" type="slidenum">
              <a:rPr lang="en-US" altLang="en-US" smtClean="0"/>
              <a:pPr/>
              <a:t>‹#›</a:t>
            </a:fld>
            <a:endParaRPr lang="en-US" alt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3034213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8AC0B01-A439-490A-BB3D-FEB0E4B78F2B}" type="datetimeFigureOut">
              <a:rPr lang="en-US" altLang="en-US" smtClean="0"/>
              <a:pPr>
                <a:defRPr/>
              </a:pPr>
              <a:t>5/14/2022</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EB32E0E1-8A3B-4234-9469-D1269331BA5E}" type="slidenum">
              <a:rPr lang="en-US" altLang="en-US" smtClean="0"/>
              <a:pPr/>
              <a:t>‹#›</a:t>
            </a:fld>
            <a:endParaRPr lang="en-US" altLang="en-US" dirty="0"/>
          </a:p>
        </p:txBody>
      </p:sp>
    </p:spTree>
    <p:extLst>
      <p:ext uri="{BB962C8B-B14F-4D97-AF65-F5344CB8AC3E}">
        <p14:creationId xmlns:p14="http://schemas.microsoft.com/office/powerpoint/2010/main" val="2646440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742B12F-7DC8-4A41-9A39-AB7473A2E493}" type="datetimeFigureOut">
              <a:rPr lang="en-US" altLang="en-US" smtClean="0"/>
              <a:pPr>
                <a:defRPr/>
              </a:pPr>
              <a:t>5/14/2022</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576B5D26-AF95-4972-9CA6-D6E5B66BDDCD}" type="slidenum">
              <a:rPr lang="en-US" altLang="en-US" smtClean="0"/>
              <a:pPr/>
              <a:t>‹#›</a:t>
            </a:fld>
            <a:endParaRPr lang="en-US" altLang="en-US" dirty="0"/>
          </a:p>
        </p:txBody>
      </p:sp>
    </p:spTree>
    <p:extLst>
      <p:ext uri="{BB962C8B-B14F-4D97-AF65-F5344CB8AC3E}">
        <p14:creationId xmlns:p14="http://schemas.microsoft.com/office/powerpoint/2010/main" val="3901301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75371F03-9836-4D35-9C1C-DBD8D339D0F7}" type="datetimeFigureOut">
              <a:rPr lang="en-US" altLang="en-US" smtClean="0"/>
              <a:pPr>
                <a:defRPr/>
              </a:pPr>
              <a:t>5/14/2022</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4D28139-F8FF-4D87-853D-F7FF02D7D3B5}" type="slidenum">
              <a:rPr lang="en-US" altLang="en-US" smtClean="0"/>
              <a:pPr/>
              <a:t>‹#›</a:t>
            </a:fld>
            <a:endParaRPr lang="en-US" altLang="en-US" dirty="0"/>
          </a:p>
        </p:txBody>
      </p:sp>
    </p:spTree>
    <p:extLst>
      <p:ext uri="{BB962C8B-B14F-4D97-AF65-F5344CB8AC3E}">
        <p14:creationId xmlns:p14="http://schemas.microsoft.com/office/powerpoint/2010/main" val="1222237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1ABAF8A-4918-4B52-92A2-EDCD96585838}" type="datetimeFigureOut">
              <a:rPr lang="en-US" altLang="en-US" smtClean="0"/>
              <a:pPr>
                <a:defRPr/>
              </a:pPr>
              <a:t>5/14/2022</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00F6C87-0465-4A04-9B66-B2ABBEEA7B88}" type="slidenum">
              <a:rPr lang="en-US" altLang="en-US" smtClean="0"/>
              <a:pPr/>
              <a:t>‹#›</a:t>
            </a:fld>
            <a:endParaRPr lang="en-US" altLang="en-US" dirty="0"/>
          </a:p>
        </p:txBody>
      </p:sp>
    </p:spTree>
    <p:extLst>
      <p:ext uri="{BB962C8B-B14F-4D97-AF65-F5344CB8AC3E}">
        <p14:creationId xmlns:p14="http://schemas.microsoft.com/office/powerpoint/2010/main" val="2749171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6D9777E-4A8F-47E0-A6CD-3CDEB7369307}" type="datetimeFigureOut">
              <a:rPr lang="en-US" altLang="en-US" smtClean="0"/>
              <a:pPr>
                <a:defRPr/>
              </a:pPr>
              <a:t>5/14/2022</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2B20C509-DE1B-45B7-82D9-EA6B90BEBD3E}" type="slidenum">
              <a:rPr lang="en-US" altLang="en-US" smtClean="0"/>
              <a:pPr/>
              <a:t>‹#›</a:t>
            </a:fld>
            <a:endParaRPr lang="en-US" altLang="en-US" dirty="0"/>
          </a:p>
        </p:txBody>
      </p:sp>
    </p:spTree>
    <p:extLst>
      <p:ext uri="{BB962C8B-B14F-4D97-AF65-F5344CB8AC3E}">
        <p14:creationId xmlns:p14="http://schemas.microsoft.com/office/powerpoint/2010/main" val="2689661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1127CDD-9D89-4283-83A0-7627407496C3}" type="datetimeFigureOut">
              <a:rPr lang="en-US" altLang="en-US" smtClean="0"/>
              <a:pPr>
                <a:defRPr/>
              </a:pPr>
              <a:t>5/14/2022</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68B6DDAD-4096-4867-AC24-41EA7EB5E563}" type="slidenum">
              <a:rPr lang="en-US" altLang="en-US" smtClean="0"/>
              <a:pPr/>
              <a:t>‹#›</a:t>
            </a:fld>
            <a:endParaRPr lang="en-US" altLang="en-US" dirty="0"/>
          </a:p>
        </p:txBody>
      </p:sp>
    </p:spTree>
    <p:extLst>
      <p:ext uri="{BB962C8B-B14F-4D97-AF65-F5344CB8AC3E}">
        <p14:creationId xmlns:p14="http://schemas.microsoft.com/office/powerpoint/2010/main" val="3432825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E36B794-D8D1-444F-B6F7-2F066FB28F72}" type="datetimeFigureOut">
              <a:rPr lang="en-US" altLang="en-US" smtClean="0"/>
              <a:pPr>
                <a:defRPr/>
              </a:pPr>
              <a:t>5/14/2022</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AEE0FFB-62D3-4101-BDF3-DE8D48930788}" type="slidenum">
              <a:rPr lang="en-US" altLang="en-US" smtClean="0"/>
              <a:pPr/>
              <a:t>‹#›</a:t>
            </a:fld>
            <a:endParaRPr lang="en-US" altLang="en-US" dirty="0"/>
          </a:p>
        </p:txBody>
      </p:sp>
    </p:spTree>
    <p:extLst>
      <p:ext uri="{BB962C8B-B14F-4D97-AF65-F5344CB8AC3E}">
        <p14:creationId xmlns:p14="http://schemas.microsoft.com/office/powerpoint/2010/main" val="3813289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AE3A36A-5423-451E-8A2C-82372AD3AABE}" type="datetimeFigureOut">
              <a:rPr lang="en-US" altLang="en-US" smtClean="0"/>
              <a:pPr>
                <a:defRPr/>
              </a:pPr>
              <a:t>5/14/2022</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C735C13F-A85A-4006-9671-85BF63ED093B}" type="slidenum">
              <a:rPr lang="en-US" altLang="en-US" smtClean="0"/>
              <a:pPr/>
              <a:t>‹#›</a:t>
            </a:fld>
            <a:endParaRPr lang="en-US" altLang="en-US" dirty="0"/>
          </a:p>
        </p:txBody>
      </p:sp>
    </p:spTree>
    <p:extLst>
      <p:ext uri="{BB962C8B-B14F-4D97-AF65-F5344CB8AC3E}">
        <p14:creationId xmlns:p14="http://schemas.microsoft.com/office/powerpoint/2010/main" val="3911730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pPr>
              <a:defRPr/>
            </a:pPr>
            <a:fld id="{392798B6-B946-406E-97C6-3F6C0D3542B0}" type="datetimeFigureOut">
              <a:rPr lang="en-US" altLang="en-US" smtClean="0"/>
              <a:pPr>
                <a:defRPr/>
              </a:pPr>
              <a:t>5/14/2022</a:t>
            </a:fld>
            <a:endParaRPr lang="en-US" altLang="en-US" dirty="0"/>
          </a:p>
        </p:txBody>
      </p:sp>
      <p:sp>
        <p:nvSpPr>
          <p:cNvPr id="5" name="Footer Placeholder 4"/>
          <p:cNvSpPr>
            <a:spLocks noGrp="1"/>
          </p:cNvSpPr>
          <p:nvPr>
            <p:ph type="ftr" sz="quarter" idx="11"/>
          </p:nvPr>
        </p:nvSpPr>
        <p:spPr>
          <a:xfrm>
            <a:off x="1972647" y="6108173"/>
            <a:ext cx="5314517" cy="365125"/>
          </a:xfrm>
        </p:spPr>
        <p:txBody>
          <a:bodyPr/>
          <a:lstStyle/>
          <a:p>
            <a:pPr>
              <a:defRPr/>
            </a:pPr>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2856B659-D999-42CF-8236-59A9B82E5E40}" type="slidenum">
              <a:rPr lang="en-US" altLang="en-US" smtClean="0"/>
              <a:pPr/>
              <a:t>‹#›</a:t>
            </a:fld>
            <a:endParaRPr lang="en-US" altLang="en-US" dirty="0"/>
          </a:p>
        </p:txBody>
      </p:sp>
    </p:spTree>
    <p:extLst>
      <p:ext uri="{BB962C8B-B14F-4D97-AF65-F5344CB8AC3E}">
        <p14:creationId xmlns:p14="http://schemas.microsoft.com/office/powerpoint/2010/main" val="163079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5C284F4-9E2D-4964-BEF9-064C3B34212D}" type="datetimeFigureOut">
              <a:rPr lang="en-US" altLang="en-US" smtClean="0"/>
              <a:pPr>
                <a:defRPr/>
              </a:pPr>
              <a:t>5/14/2022</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C1BF019C-1BE1-4D96-B173-F1EE74071541}" type="slidenum">
              <a:rPr lang="en-US" altLang="en-US" smtClean="0"/>
              <a:pPr/>
              <a:t>‹#›</a:t>
            </a:fld>
            <a:endParaRPr lang="en-US" altLang="en-US" dirty="0"/>
          </a:p>
        </p:txBody>
      </p:sp>
    </p:spTree>
    <p:extLst>
      <p:ext uri="{BB962C8B-B14F-4D97-AF65-F5344CB8AC3E}">
        <p14:creationId xmlns:p14="http://schemas.microsoft.com/office/powerpoint/2010/main" val="4129161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A77EAE63-C879-4FDA-80C7-7982B5725E3B}" type="datetimeFigureOut">
              <a:rPr lang="en-US" altLang="en-US" smtClean="0"/>
              <a:pPr>
                <a:defRPr/>
              </a:pPr>
              <a:t>5/14/2022</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F69C0649-BC07-4718-A943-E3FD75BC723A}" type="slidenum">
              <a:rPr lang="en-US" altLang="en-US" smtClean="0"/>
              <a:pPr/>
              <a:t>‹#›</a:t>
            </a:fld>
            <a:endParaRPr lang="en-US" altLang="en-US" dirty="0"/>
          </a:p>
        </p:txBody>
      </p:sp>
    </p:spTree>
    <p:extLst>
      <p:ext uri="{BB962C8B-B14F-4D97-AF65-F5344CB8AC3E}">
        <p14:creationId xmlns:p14="http://schemas.microsoft.com/office/powerpoint/2010/main" val="92942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6D8DE683-D65A-4ED5-AAFA-638CE25C1694}" type="datetimeFigureOut">
              <a:rPr lang="en-US" altLang="en-US" smtClean="0"/>
              <a:pPr>
                <a:defRPr/>
              </a:pPr>
              <a:t>5/14/2022</a:t>
            </a:fld>
            <a:endParaRPr lang="en-US" alt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11D4BC4E-4F3F-4ADE-A528-E31906CF71E5}" type="slidenum">
              <a:rPr lang="en-US" altLang="en-US" smtClean="0"/>
              <a:pPr/>
              <a:t>‹#›</a:t>
            </a:fld>
            <a:endParaRPr lang="en-US" altLang="en-US" dirty="0"/>
          </a:p>
        </p:txBody>
      </p:sp>
    </p:spTree>
    <p:extLst>
      <p:ext uri="{BB962C8B-B14F-4D97-AF65-F5344CB8AC3E}">
        <p14:creationId xmlns:p14="http://schemas.microsoft.com/office/powerpoint/2010/main" val="1704718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F1D375C-214C-447B-81BF-F6408F48B71B}" type="datetimeFigureOut">
              <a:rPr lang="en-US" altLang="en-US" smtClean="0"/>
              <a:pPr>
                <a:defRPr/>
              </a:pPr>
              <a:t>5/14/2022</a:t>
            </a:fld>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CE70A96B-88A7-4F96-879E-EF0D8B2291F1}" type="slidenum">
              <a:rPr lang="en-US" altLang="en-US" smtClean="0"/>
              <a:pPr/>
              <a:t>‹#›</a:t>
            </a:fld>
            <a:endParaRPr lang="en-US" altLang="en-US" dirty="0"/>
          </a:p>
        </p:txBody>
      </p:sp>
    </p:spTree>
    <p:extLst>
      <p:ext uri="{BB962C8B-B14F-4D97-AF65-F5344CB8AC3E}">
        <p14:creationId xmlns:p14="http://schemas.microsoft.com/office/powerpoint/2010/main" val="1218945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09F1756-4C3E-44F1-BE3D-AF05F5C7D7EC}" type="datetimeFigureOut">
              <a:rPr lang="en-US" altLang="en-US" smtClean="0"/>
              <a:pPr>
                <a:defRPr/>
              </a:pPr>
              <a:t>5/14/2022</a:t>
            </a:fld>
            <a:endParaRPr lang="en-US" alt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8BB47F5E-9BA0-4AF6-A68E-7B6922F4EEBD}" type="slidenum">
              <a:rPr lang="en-US" altLang="en-US" smtClean="0"/>
              <a:pPr/>
              <a:t>‹#›</a:t>
            </a:fld>
            <a:endParaRPr lang="en-US" altLang="en-US" dirty="0"/>
          </a:p>
        </p:txBody>
      </p:sp>
    </p:spTree>
    <p:extLst>
      <p:ext uri="{BB962C8B-B14F-4D97-AF65-F5344CB8AC3E}">
        <p14:creationId xmlns:p14="http://schemas.microsoft.com/office/powerpoint/2010/main" val="9795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A1181B6-2BA9-4437-8097-6A843BC3DBD8}" type="datetimeFigureOut">
              <a:rPr lang="en-US" altLang="en-US" smtClean="0"/>
              <a:pPr>
                <a:defRPr/>
              </a:pPr>
              <a:t>5/14/2022</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52CA1898-2994-4922-A535-6EBF040519E7}" type="slidenum">
              <a:rPr lang="en-US" altLang="en-US" smtClean="0"/>
              <a:pPr/>
              <a:t>‹#›</a:t>
            </a:fld>
            <a:endParaRPr lang="en-US" altLang="en-US" dirty="0"/>
          </a:p>
        </p:txBody>
      </p:sp>
    </p:spTree>
    <p:extLst>
      <p:ext uri="{BB962C8B-B14F-4D97-AF65-F5344CB8AC3E}">
        <p14:creationId xmlns:p14="http://schemas.microsoft.com/office/powerpoint/2010/main" val="769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24B3F75-0715-4919-97FE-CE84B1EA9725}" type="datetimeFigureOut">
              <a:rPr lang="en-US" altLang="en-US" smtClean="0"/>
              <a:pPr>
                <a:defRPr/>
              </a:pPr>
              <a:t>5/14/2022</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8E6C11E5-5B8C-4A04-BF70-A9CE04025637}" type="slidenum">
              <a:rPr lang="en-US" altLang="en-US" smtClean="0"/>
              <a:pPr/>
              <a:t>‹#›</a:t>
            </a:fld>
            <a:endParaRPr lang="en-US" altLang="en-US" dirty="0"/>
          </a:p>
        </p:txBody>
      </p:sp>
    </p:spTree>
    <p:extLst>
      <p:ext uri="{BB962C8B-B14F-4D97-AF65-F5344CB8AC3E}">
        <p14:creationId xmlns:p14="http://schemas.microsoft.com/office/powerpoint/2010/main" val="119093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68AC0B01-A439-490A-BB3D-FEB0E4B78F2B}" type="datetimeFigureOut">
              <a:rPr lang="en-US" altLang="en-US" smtClean="0"/>
              <a:pPr>
                <a:defRPr/>
              </a:pPr>
              <a:t>5/14/2022</a:t>
            </a:fld>
            <a:endParaRPr lang="en-US" alt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B32E0E1-8A3B-4234-9469-D1269331BA5E}" type="slidenum">
              <a:rPr lang="en-US" altLang="en-US" smtClean="0"/>
              <a:pPr/>
              <a:t>‹#›</a:t>
            </a:fld>
            <a:endParaRPr lang="en-US" altLang="en-US" dirty="0"/>
          </a:p>
        </p:txBody>
      </p:sp>
    </p:spTree>
    <p:extLst>
      <p:ext uri="{BB962C8B-B14F-4D97-AF65-F5344CB8AC3E}">
        <p14:creationId xmlns:p14="http://schemas.microsoft.com/office/powerpoint/2010/main" val="390905435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www.youtube.com/watch?v=ggK4iPhxVF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youtube.com/watch?v=Z32EdHiOBaE"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dentistrytoday.com/ergonomics/1111--sp-523290991" TargetMode="External"/><Relationship Id="rId2" Type="http://schemas.openxmlformats.org/officeDocument/2006/relationships/hyperlink" Target="http://www.dentistrytoday.com/ergonomics/1116--sp-858836667" TargetMode="External"/><Relationship Id="rId1" Type="http://schemas.openxmlformats.org/officeDocument/2006/relationships/slideLayout" Target="../slideLayouts/slideLayout2.xml"/><Relationship Id="rId4" Type="http://schemas.openxmlformats.org/officeDocument/2006/relationships/hyperlink" Target="https://www.ncbi.nlm.nih.gov/pmc/articles/PMC415123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J4EBKtGgNN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0A5B2760-0294-2A40-CE2C-A0015CF98E87}"/>
              </a:ext>
            </a:extLst>
          </p:cNvPr>
          <p:cNvSpPr>
            <a:spLocks noGrp="1" noChangeArrowheads="1"/>
          </p:cNvSpPr>
          <p:nvPr>
            <p:ph type="ctrTitle"/>
          </p:nvPr>
        </p:nvSpPr>
        <p:spPr>
          <a:xfrm>
            <a:off x="1011818" y="466667"/>
            <a:ext cx="7543800" cy="2078037"/>
          </a:xfrm>
        </p:spPr>
        <p:txBody>
          <a:bodyPr>
            <a:normAutofit/>
          </a:bodyPr>
          <a:lstStyle/>
          <a:p>
            <a:pPr eaLnBrk="1" hangingPunct="1"/>
            <a:r>
              <a:rPr lang="en-US" altLang="en-US" dirty="0"/>
              <a:t>Dental Ergonomics</a:t>
            </a:r>
            <a:br>
              <a:rPr lang="en-US" altLang="en-US" dirty="0"/>
            </a:br>
            <a:r>
              <a:rPr lang="en-US" altLang="en-US" sz="2300" dirty="0"/>
              <a:t> </a:t>
            </a:r>
            <a:br>
              <a:rPr lang="en-US" altLang="en-US" dirty="0"/>
            </a:br>
            <a:r>
              <a:rPr lang="en-US" altLang="en-US" sz="1200" dirty="0"/>
              <a:t>Inland Empire Periodontal Study Club 2022</a:t>
            </a:r>
            <a:br>
              <a:rPr lang="en-US" altLang="en-US" sz="1200" dirty="0"/>
            </a:br>
            <a:r>
              <a:rPr lang="en-US" altLang="en-US" sz="1200" dirty="0"/>
              <a:t>Victoria Hardwick, DDS</a:t>
            </a:r>
            <a:endParaRPr lang="en-US" altLang="en-US" dirty="0"/>
          </a:p>
        </p:txBody>
      </p:sp>
      <p:pic>
        <p:nvPicPr>
          <p:cNvPr id="5123" name="Picture 2">
            <a:extLst>
              <a:ext uri="{FF2B5EF4-FFF2-40B4-BE49-F238E27FC236}">
                <a16:creationId xmlns:a16="http://schemas.microsoft.com/office/drawing/2014/main" id="{F62157F0-DF6E-57F2-F2DF-E25C473004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52830" y="3287775"/>
            <a:ext cx="1995488"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
            <a:extLst>
              <a:ext uri="{FF2B5EF4-FFF2-40B4-BE49-F238E27FC236}">
                <a16:creationId xmlns:a16="http://schemas.microsoft.com/office/drawing/2014/main" id="{4A104EE6-AFE8-D628-1B53-A49BEE26A7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4598" y="3270410"/>
            <a:ext cx="1938337"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4B039-A556-73A1-4FB4-58ABC1D32AF1}"/>
              </a:ext>
            </a:extLst>
          </p:cNvPr>
          <p:cNvSpPr>
            <a:spLocks noGrp="1"/>
          </p:cNvSpPr>
          <p:nvPr>
            <p:ph type="title"/>
          </p:nvPr>
        </p:nvSpPr>
        <p:spPr/>
        <p:txBody>
          <a:bodyPr/>
          <a:lstStyle/>
          <a:p>
            <a:r>
              <a:rPr lang="en-US" dirty="0"/>
              <a:t>Today’s Surgeries (posture)</a:t>
            </a:r>
          </a:p>
        </p:txBody>
      </p:sp>
      <p:pic>
        <p:nvPicPr>
          <p:cNvPr id="5" name="Content Placeholder 4" descr="A picture containing indoor, cluttered&#10;&#10;Description automatically generated">
            <a:extLst>
              <a:ext uri="{FF2B5EF4-FFF2-40B4-BE49-F238E27FC236}">
                <a16:creationId xmlns:a16="http://schemas.microsoft.com/office/drawing/2014/main" id="{20B79842-4416-894A-33BC-F903493C9294}"/>
              </a:ext>
            </a:extLst>
          </p:cNvPr>
          <p:cNvPicPr>
            <a:picLocks noGrp="1" noChangeAspect="1"/>
          </p:cNvPicPr>
          <p:nvPr>
            <p:ph idx="1"/>
          </p:nvPr>
        </p:nvPicPr>
        <p:blipFill rotWithShape="1">
          <a:blip r:embed="rId2"/>
          <a:srcRect l="22868" b="15443"/>
          <a:stretch/>
        </p:blipFill>
        <p:spPr>
          <a:xfrm rot="5400000">
            <a:off x="1424397" y="2936421"/>
            <a:ext cx="3177541" cy="2612571"/>
          </a:xfrm>
        </p:spPr>
      </p:pic>
      <p:pic>
        <p:nvPicPr>
          <p:cNvPr id="7" name="Picture 6" descr="A picture containing person&#10;&#10;Description automatically generated">
            <a:extLst>
              <a:ext uri="{FF2B5EF4-FFF2-40B4-BE49-F238E27FC236}">
                <a16:creationId xmlns:a16="http://schemas.microsoft.com/office/drawing/2014/main" id="{5E4E9960-81E7-CD47-5F9C-A6B021147BFB}"/>
              </a:ext>
            </a:extLst>
          </p:cNvPr>
          <p:cNvPicPr>
            <a:picLocks noChangeAspect="1"/>
          </p:cNvPicPr>
          <p:nvPr/>
        </p:nvPicPr>
        <p:blipFill rotWithShape="1">
          <a:blip r:embed="rId3"/>
          <a:srcRect l="13460"/>
          <a:stretch/>
        </p:blipFill>
        <p:spPr>
          <a:xfrm rot="5400000">
            <a:off x="4841695" y="2860493"/>
            <a:ext cx="3098075" cy="2684961"/>
          </a:xfrm>
          <a:prstGeom prst="rect">
            <a:avLst/>
          </a:prstGeom>
        </p:spPr>
      </p:pic>
    </p:spTree>
    <p:extLst>
      <p:ext uri="{BB962C8B-B14F-4D97-AF65-F5344CB8AC3E}">
        <p14:creationId xmlns:p14="http://schemas.microsoft.com/office/powerpoint/2010/main" val="2488023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8E66B256-1B59-E8E0-CCB1-4EA5FC5ADF07}"/>
              </a:ext>
            </a:extLst>
          </p:cNvPr>
          <p:cNvSpPr>
            <a:spLocks noGrp="1" noChangeArrowheads="1"/>
          </p:cNvSpPr>
          <p:nvPr>
            <p:ph type="title"/>
          </p:nvPr>
        </p:nvSpPr>
        <p:spPr>
          <a:xfrm>
            <a:off x="457200" y="87313"/>
            <a:ext cx="7620000" cy="1143000"/>
          </a:xfrm>
        </p:spPr>
        <p:txBody>
          <a:bodyPr/>
          <a:lstStyle/>
          <a:p>
            <a:pPr eaLnBrk="1" hangingPunct="1"/>
            <a:r>
              <a:rPr lang="en-US" altLang="en-US" dirty="0">
                <a:ea typeface="MS PGothic" panose="020B0600070205080204" pitchFamily="34" charset="-128"/>
              </a:rPr>
              <a:t>Seating is a big deal</a:t>
            </a:r>
          </a:p>
        </p:txBody>
      </p:sp>
      <p:sp>
        <p:nvSpPr>
          <p:cNvPr id="11267" name="Content Placeholder 2">
            <a:extLst>
              <a:ext uri="{FF2B5EF4-FFF2-40B4-BE49-F238E27FC236}">
                <a16:creationId xmlns:a16="http://schemas.microsoft.com/office/drawing/2014/main" id="{31257F6F-4F6F-4A62-95F5-2C41EC2FFA9E}"/>
              </a:ext>
            </a:extLst>
          </p:cNvPr>
          <p:cNvSpPr>
            <a:spLocks noGrp="1"/>
          </p:cNvSpPr>
          <p:nvPr>
            <p:ph idx="1"/>
          </p:nvPr>
        </p:nvSpPr>
        <p:spPr>
          <a:xfrm>
            <a:off x="457200" y="1430338"/>
            <a:ext cx="4800600" cy="5133975"/>
          </a:xfrm>
        </p:spPr>
        <p:txBody>
          <a:bodyPr rtlCol="0">
            <a:normAutofit lnSpcReduction="10000"/>
          </a:bodyPr>
          <a:lstStyle/>
          <a:p>
            <a:pPr marL="114300" indent="0" eaLnBrk="1" fontAlgn="auto" hangingPunct="1">
              <a:spcAft>
                <a:spcPts val="0"/>
              </a:spcAft>
              <a:buFont typeface="Arial" panose="020B0604020202020204" pitchFamily="34" charset="0"/>
              <a:buNone/>
              <a:defRPr/>
            </a:pPr>
            <a:endParaRPr lang="en-US" altLang="en-US" sz="2800" dirty="0">
              <a:solidFill>
                <a:srgbClr val="FF0000"/>
              </a:solidFill>
            </a:endParaRPr>
          </a:p>
          <a:p>
            <a:pPr marL="114300" indent="0" eaLnBrk="1" fontAlgn="auto" hangingPunct="1">
              <a:spcAft>
                <a:spcPts val="0"/>
              </a:spcAft>
              <a:buFont typeface="Arial" panose="020B0604020202020204" pitchFamily="34" charset="0"/>
              <a:buNone/>
              <a:defRPr/>
            </a:pPr>
            <a:r>
              <a:rPr lang="en-US" altLang="en-US" sz="2800" dirty="0">
                <a:solidFill>
                  <a:srgbClr val="FF0000"/>
                </a:solidFill>
              </a:rPr>
              <a:t>60,000 hours of sitting!!!(30 yr)</a:t>
            </a:r>
          </a:p>
          <a:p>
            <a:pPr marL="114300" indent="0" eaLnBrk="1" fontAlgn="auto" hangingPunct="1">
              <a:spcAft>
                <a:spcPts val="0"/>
              </a:spcAft>
              <a:buFont typeface="Arial" panose="020B0604020202020204" pitchFamily="34" charset="0"/>
              <a:buNone/>
              <a:defRPr/>
            </a:pPr>
            <a:endParaRPr lang="en-US" altLang="en-US" dirty="0">
              <a:solidFill>
                <a:schemeClr val="tx1">
                  <a:lumMod val="75000"/>
                  <a:lumOff val="25000"/>
                </a:schemeClr>
              </a:solidFill>
            </a:endParaRPr>
          </a:p>
          <a:p>
            <a:pPr marL="114300" indent="0" eaLnBrk="1" fontAlgn="auto" hangingPunct="1">
              <a:spcAft>
                <a:spcPts val="0"/>
              </a:spcAft>
              <a:buFont typeface="Arial" panose="020B0604020202020204" pitchFamily="34" charset="0"/>
              <a:buNone/>
              <a:defRPr/>
            </a:pPr>
            <a:r>
              <a:rPr lang="en-US" altLang="en-US" sz="2800" dirty="0">
                <a:solidFill>
                  <a:schemeClr val="tx1">
                    <a:lumMod val="75000"/>
                    <a:lumOff val="25000"/>
                  </a:schemeClr>
                </a:solidFill>
              </a:rPr>
              <a:t>Should be:</a:t>
            </a:r>
          </a:p>
          <a:p>
            <a:pPr marL="114300" indent="0" eaLnBrk="1" fontAlgn="auto" hangingPunct="1">
              <a:spcAft>
                <a:spcPts val="0"/>
              </a:spcAft>
              <a:buFont typeface="Wingdings 3" charset="2"/>
              <a:buChar char=""/>
              <a:defRPr/>
            </a:pPr>
            <a:r>
              <a:rPr lang="en-US" altLang="en-US" sz="2800" dirty="0">
                <a:solidFill>
                  <a:schemeClr val="tx1">
                    <a:lumMod val="75000"/>
                    <a:lumOff val="25000"/>
                  </a:schemeClr>
                </a:solidFill>
              </a:rPr>
              <a:t>Easily adjustable</a:t>
            </a:r>
          </a:p>
          <a:p>
            <a:pPr marL="114300" indent="0" eaLnBrk="1" fontAlgn="auto" hangingPunct="1">
              <a:spcAft>
                <a:spcPts val="0"/>
              </a:spcAft>
              <a:buFont typeface="Wingdings 3" charset="2"/>
              <a:buChar char=""/>
              <a:defRPr/>
            </a:pPr>
            <a:r>
              <a:rPr lang="en-US" altLang="en-US" sz="2800" dirty="0">
                <a:solidFill>
                  <a:schemeClr val="tx1">
                    <a:lumMod val="75000"/>
                    <a:lumOff val="25000"/>
                  </a:schemeClr>
                </a:solidFill>
              </a:rPr>
              <a:t>Easily moves</a:t>
            </a:r>
          </a:p>
          <a:p>
            <a:pPr marL="114300" indent="0" eaLnBrk="1" fontAlgn="auto" hangingPunct="1">
              <a:spcAft>
                <a:spcPts val="0"/>
              </a:spcAft>
              <a:buFont typeface="Wingdings 3" charset="2"/>
              <a:buChar char=""/>
              <a:defRPr/>
            </a:pPr>
            <a:r>
              <a:rPr lang="en-US" altLang="en-US" sz="2800" dirty="0">
                <a:solidFill>
                  <a:schemeClr val="tx1">
                    <a:lumMod val="75000"/>
                    <a:lumOff val="25000"/>
                  </a:schemeClr>
                </a:solidFill>
              </a:rPr>
              <a:t>Provides back support</a:t>
            </a:r>
          </a:p>
          <a:p>
            <a:pPr marL="114300" indent="0" eaLnBrk="1" fontAlgn="auto" hangingPunct="1">
              <a:spcAft>
                <a:spcPts val="0"/>
              </a:spcAft>
              <a:buFont typeface="Wingdings 3" charset="2"/>
              <a:buChar char=""/>
              <a:defRPr/>
            </a:pPr>
            <a:r>
              <a:rPr lang="en-US" altLang="en-US" sz="2800" dirty="0">
                <a:solidFill>
                  <a:schemeClr val="tx1">
                    <a:lumMod val="75000"/>
                    <a:lumOff val="25000"/>
                  </a:schemeClr>
                </a:solidFill>
              </a:rPr>
              <a:t>Seat pan tilts</a:t>
            </a:r>
            <a:endParaRPr lang="en-US" altLang="en-US" sz="2600" dirty="0">
              <a:solidFill>
                <a:schemeClr val="tx1">
                  <a:lumMod val="75000"/>
                  <a:lumOff val="25000"/>
                </a:schemeClr>
              </a:solidFill>
            </a:endParaRPr>
          </a:p>
          <a:p>
            <a:pPr marL="114300" indent="0" eaLnBrk="1" fontAlgn="auto" hangingPunct="1">
              <a:spcAft>
                <a:spcPts val="0"/>
              </a:spcAft>
              <a:buFont typeface="Arial" panose="020B0604020202020204" pitchFamily="34" charset="0"/>
              <a:buNone/>
              <a:defRPr/>
            </a:pPr>
            <a:endParaRPr lang="en-US" altLang="en-US" dirty="0">
              <a:solidFill>
                <a:schemeClr val="tx1">
                  <a:lumMod val="75000"/>
                  <a:lumOff val="25000"/>
                </a:schemeClr>
              </a:solidFill>
            </a:endParaRPr>
          </a:p>
          <a:p>
            <a:pPr marL="114300" indent="0" eaLnBrk="1" fontAlgn="auto" hangingPunct="1">
              <a:spcAft>
                <a:spcPts val="0"/>
              </a:spcAft>
              <a:buFont typeface="Arial" panose="020B0604020202020204" pitchFamily="34" charset="0"/>
              <a:buNone/>
              <a:defRPr/>
            </a:pPr>
            <a:r>
              <a:rPr lang="en-US" altLang="en-US" sz="2800" dirty="0">
                <a:solidFill>
                  <a:schemeClr val="tx1">
                    <a:lumMod val="75000"/>
                    <a:lumOff val="25000"/>
                  </a:schemeClr>
                </a:solidFill>
              </a:rPr>
              <a:t>Less than 5’4” tall</a:t>
            </a:r>
          </a:p>
          <a:p>
            <a:pPr marL="114300" indent="0" eaLnBrk="1" fontAlgn="auto" hangingPunct="1">
              <a:spcAft>
                <a:spcPts val="0"/>
              </a:spcAft>
              <a:buFont typeface="Wingdings 3" charset="2"/>
              <a:buChar char=""/>
              <a:defRPr/>
            </a:pPr>
            <a:r>
              <a:rPr lang="en-US" altLang="en-US" sz="2800" dirty="0">
                <a:solidFill>
                  <a:schemeClr val="tx1">
                    <a:lumMod val="75000"/>
                    <a:lumOff val="25000"/>
                  </a:schemeClr>
                </a:solidFill>
              </a:rPr>
              <a:t>Consider saddle stool</a:t>
            </a:r>
          </a:p>
          <a:p>
            <a:pPr marL="114300" indent="0" eaLnBrk="1" fontAlgn="auto" hangingPunct="1">
              <a:spcAft>
                <a:spcPts val="0"/>
              </a:spcAft>
              <a:buFont typeface="Wingdings 3" charset="2"/>
              <a:buChar char=""/>
              <a:defRPr/>
            </a:pPr>
            <a:endParaRPr lang="en-US" altLang="en-US" sz="2800" dirty="0">
              <a:solidFill>
                <a:schemeClr val="tx1">
                  <a:lumMod val="75000"/>
                  <a:lumOff val="25000"/>
                </a:schemeClr>
              </a:solidFill>
            </a:endParaRPr>
          </a:p>
          <a:p>
            <a:pPr marL="114300" indent="0" eaLnBrk="1" fontAlgn="auto" hangingPunct="1">
              <a:spcAft>
                <a:spcPts val="0"/>
              </a:spcAft>
              <a:buFont typeface="Wingdings 3" charset="2"/>
              <a:buChar char=""/>
              <a:defRPr/>
            </a:pPr>
            <a:endParaRPr lang="en-US" altLang="en-US" sz="2800" dirty="0">
              <a:solidFill>
                <a:schemeClr val="tx1">
                  <a:lumMod val="75000"/>
                  <a:lumOff val="25000"/>
                </a:schemeClr>
              </a:solidFill>
            </a:endParaRPr>
          </a:p>
          <a:p>
            <a:pPr marL="114300" indent="0" eaLnBrk="1" fontAlgn="auto" hangingPunct="1">
              <a:spcAft>
                <a:spcPts val="0"/>
              </a:spcAft>
              <a:buFont typeface="Arial" panose="020B0604020202020204" pitchFamily="34" charset="0"/>
              <a:buNone/>
              <a:defRPr/>
            </a:pPr>
            <a:endParaRPr lang="en-US" altLang="en-US" dirty="0">
              <a:solidFill>
                <a:schemeClr val="tx1">
                  <a:lumMod val="75000"/>
                  <a:lumOff val="25000"/>
                </a:schemeClr>
              </a:solidFill>
            </a:endParaRPr>
          </a:p>
        </p:txBody>
      </p:sp>
      <p:pic>
        <p:nvPicPr>
          <p:cNvPr id="14340" name="Picture 4">
            <a:extLst>
              <a:ext uri="{FF2B5EF4-FFF2-40B4-BE49-F238E27FC236}">
                <a16:creationId xmlns:a16="http://schemas.microsoft.com/office/drawing/2014/main" id="{F2D36E4F-F706-E4B7-C66C-A6FF94BE16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21313" y="1201738"/>
            <a:ext cx="212407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a:extLst>
              <a:ext uri="{FF2B5EF4-FFF2-40B4-BE49-F238E27FC236}">
                <a16:creationId xmlns:a16="http://schemas.microsoft.com/office/drawing/2014/main" id="{C042564A-0A37-51EB-9090-E0015891E9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67375" y="4095750"/>
            <a:ext cx="1878013"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6">
            <a:extLst>
              <a:ext uri="{FF2B5EF4-FFF2-40B4-BE49-F238E27FC236}">
                <a16:creationId xmlns:a16="http://schemas.microsoft.com/office/drawing/2014/main" id="{C7225B9C-424D-0D26-91C1-CFD3D6216072}"/>
              </a:ext>
            </a:extLst>
          </p:cNvPr>
          <p:cNvSpPr>
            <a:spLocks noChangeArrowheads="1"/>
          </p:cNvSpPr>
          <p:nvPr/>
        </p:nvSpPr>
        <p:spPr bwMode="auto">
          <a:xfrm>
            <a:off x="5421313" y="3787775"/>
            <a:ext cx="2289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800" dirty="0">
                <a:solidFill>
                  <a:schemeClr val="tx1"/>
                </a:solidFill>
                <a:latin typeface="Calibri" panose="020F0502020204030204" pitchFamily="34" charset="0"/>
                <a:ea typeface="MS PGothic" panose="020B0600070205080204" pitchFamily="34" charset="-128"/>
              </a:rPr>
              <a:t>http://www.dentistrytoday.com/ergonomics/1116--sp-858836667</a:t>
            </a:r>
          </a:p>
        </p:txBody>
      </p:sp>
      <p:sp>
        <p:nvSpPr>
          <p:cNvPr id="14343" name="Rectangle 7">
            <a:extLst>
              <a:ext uri="{FF2B5EF4-FFF2-40B4-BE49-F238E27FC236}">
                <a16:creationId xmlns:a16="http://schemas.microsoft.com/office/drawing/2014/main" id="{0AFBC9D9-97A5-D60E-F4D9-0FEF57454B5B}"/>
              </a:ext>
            </a:extLst>
          </p:cNvPr>
          <p:cNvSpPr>
            <a:spLocks noChangeArrowheads="1"/>
          </p:cNvSpPr>
          <p:nvPr/>
        </p:nvSpPr>
        <p:spPr bwMode="auto">
          <a:xfrm>
            <a:off x="5667375" y="6564313"/>
            <a:ext cx="2274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800" dirty="0">
                <a:solidFill>
                  <a:schemeClr val="tx1"/>
                </a:solidFill>
                <a:latin typeface="Calibri" panose="020F0502020204030204" pitchFamily="34" charset="0"/>
                <a:ea typeface="MS PGothic" panose="020B0600070205080204" pitchFamily="34" charset="-128"/>
              </a:rPr>
              <a:t>http://www.dentistrytoday.com/ergonomics/1116--sp-858836667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923665E1-E0D7-FC0F-A55E-3AD499597589}"/>
              </a:ext>
            </a:extLst>
          </p:cNvPr>
          <p:cNvSpPr>
            <a:spLocks noGrp="1" noChangeArrowheads="1"/>
          </p:cNvSpPr>
          <p:nvPr>
            <p:ph type="title"/>
          </p:nvPr>
        </p:nvSpPr>
        <p:spPr/>
        <p:txBody>
          <a:bodyPr/>
          <a:lstStyle/>
          <a:p>
            <a:pPr eaLnBrk="1" hangingPunct="1"/>
            <a:r>
              <a:rPr lang="en-US" altLang="en-US" dirty="0">
                <a:ea typeface="MS PGothic" panose="020B0600070205080204" pitchFamily="34" charset="-128"/>
              </a:rPr>
              <a:t>Instruments</a:t>
            </a:r>
          </a:p>
        </p:txBody>
      </p:sp>
      <p:sp>
        <p:nvSpPr>
          <p:cNvPr id="15363" name="Content Placeholder 2">
            <a:extLst>
              <a:ext uri="{FF2B5EF4-FFF2-40B4-BE49-F238E27FC236}">
                <a16:creationId xmlns:a16="http://schemas.microsoft.com/office/drawing/2014/main" id="{4E5B2761-54EE-238E-D204-9440A7388FA6}"/>
              </a:ext>
            </a:extLst>
          </p:cNvPr>
          <p:cNvSpPr>
            <a:spLocks noGrp="1" noChangeArrowheads="1"/>
          </p:cNvSpPr>
          <p:nvPr>
            <p:ph idx="1"/>
          </p:nvPr>
        </p:nvSpPr>
        <p:spPr/>
        <p:txBody>
          <a:bodyPr>
            <a:normAutofit fontScale="85000" lnSpcReduction="20000"/>
          </a:bodyPr>
          <a:lstStyle/>
          <a:p>
            <a:pPr eaLnBrk="1" hangingPunct="1"/>
            <a:r>
              <a:rPr lang="en-US" altLang="en-US" dirty="0"/>
              <a:t>Use large diameter instruments if able</a:t>
            </a:r>
          </a:p>
          <a:p>
            <a:pPr lvl="1" eaLnBrk="1" hangingPunct="1"/>
            <a:r>
              <a:rPr lang="en-US" altLang="en-US" dirty="0"/>
              <a:t>Round better than hexagonal</a:t>
            </a:r>
          </a:p>
          <a:p>
            <a:pPr lvl="1" eaLnBrk="1" hangingPunct="1"/>
            <a:r>
              <a:rPr lang="en-US" altLang="en-US" dirty="0"/>
              <a:t>Serrations for increase traction</a:t>
            </a:r>
          </a:p>
          <a:p>
            <a:pPr eaLnBrk="1" hangingPunct="1"/>
            <a:r>
              <a:rPr lang="en-US" altLang="en-US" dirty="0"/>
              <a:t>Well balanced</a:t>
            </a:r>
          </a:p>
          <a:p>
            <a:pPr eaLnBrk="1" hangingPunct="1"/>
            <a:r>
              <a:rPr lang="en-US" altLang="en-US" dirty="0"/>
              <a:t>Keep instruments sharp</a:t>
            </a:r>
          </a:p>
          <a:p>
            <a:pPr eaLnBrk="1" hangingPunct="1"/>
            <a:r>
              <a:rPr lang="en-US" altLang="en-US" dirty="0"/>
              <a:t>Alternate type of grasp</a:t>
            </a:r>
          </a:p>
          <a:p>
            <a:pPr eaLnBrk="1" hangingPunct="1"/>
            <a:r>
              <a:rPr lang="en-US" altLang="en-US" dirty="0"/>
              <a:t>Intra and extraoral fulcrums</a:t>
            </a:r>
          </a:p>
          <a:p>
            <a:pPr lvl="1" eaLnBrk="1" hangingPunct="1"/>
            <a:r>
              <a:rPr lang="en-US" altLang="en-US" dirty="0"/>
              <a:t>Substantially decrease grip force</a:t>
            </a:r>
          </a:p>
          <a:p>
            <a:pPr eaLnBrk="1" hangingPunct="1"/>
            <a:r>
              <a:rPr lang="en-US" altLang="en-US" dirty="0"/>
              <a:t>Use least amount of force required</a:t>
            </a:r>
          </a:p>
          <a:p>
            <a:pPr eaLnBrk="1" hangingPunct="1"/>
            <a:endParaRPr lang="en-US" altLang="en-US" dirty="0"/>
          </a:p>
        </p:txBody>
      </p:sp>
      <p:pic>
        <p:nvPicPr>
          <p:cNvPr id="15364" name="Picture 9" descr=" ">
            <a:extLst>
              <a:ext uri="{FF2B5EF4-FFF2-40B4-BE49-F238E27FC236}">
                <a16:creationId xmlns:a16="http://schemas.microsoft.com/office/drawing/2014/main" id="{9BAD829B-8A28-B56C-1395-31E10541B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713" y="4079875"/>
            <a:ext cx="268605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1" descr="• When selecting hand pieces, look for:&#10;• Lightweight, balanced models (cordless preferred)&#10;• Sufficient power&#10;• Built-in ...">
            <a:extLst>
              <a:ext uri="{FF2B5EF4-FFF2-40B4-BE49-F238E27FC236}">
                <a16:creationId xmlns:a16="http://schemas.microsoft.com/office/drawing/2014/main" id="{530A42B8-BD53-2BDA-3D4C-9EB724394C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302" y="173972"/>
            <a:ext cx="2332038" cy="380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7E71752-10D5-A0E4-3321-26E8FFC2F944}"/>
              </a:ext>
            </a:extLst>
          </p:cNvPr>
          <p:cNvSpPr>
            <a:spLocks noGrp="1" noChangeArrowheads="1"/>
          </p:cNvSpPr>
          <p:nvPr>
            <p:ph type="title"/>
          </p:nvPr>
        </p:nvSpPr>
        <p:spPr>
          <a:xfrm>
            <a:off x="935834" y="104173"/>
            <a:ext cx="7704667" cy="1981200"/>
          </a:xfrm>
        </p:spPr>
        <p:txBody>
          <a:bodyPr/>
          <a:lstStyle/>
          <a:p>
            <a:pPr eaLnBrk="1" hangingPunct="1"/>
            <a:r>
              <a:rPr lang="en-US" altLang="en-US" dirty="0">
                <a:ea typeface="MS PGothic" panose="020B0600070205080204" pitchFamily="34" charset="-128"/>
              </a:rPr>
              <a:t>Instrument  cont.</a:t>
            </a:r>
          </a:p>
        </p:txBody>
      </p:sp>
      <p:sp>
        <p:nvSpPr>
          <p:cNvPr id="16387" name="Content Placeholder 2">
            <a:extLst>
              <a:ext uri="{FF2B5EF4-FFF2-40B4-BE49-F238E27FC236}">
                <a16:creationId xmlns:a16="http://schemas.microsoft.com/office/drawing/2014/main" id="{A7D54B52-7DBD-889A-A3FA-0DDD13B05EAE}"/>
              </a:ext>
            </a:extLst>
          </p:cNvPr>
          <p:cNvSpPr>
            <a:spLocks noGrp="1" noChangeArrowheads="1"/>
          </p:cNvSpPr>
          <p:nvPr>
            <p:ph idx="1"/>
          </p:nvPr>
        </p:nvSpPr>
        <p:spPr>
          <a:xfrm>
            <a:off x="798651" y="1637820"/>
            <a:ext cx="8223813" cy="4473615"/>
          </a:xfrm>
        </p:spPr>
        <p:txBody>
          <a:bodyPr>
            <a:normAutofit fontScale="55000" lnSpcReduction="20000"/>
          </a:bodyPr>
          <a:lstStyle/>
          <a:p>
            <a:pPr eaLnBrk="1" hangingPunct="1">
              <a:buFont typeface="Arial" panose="020B0604020202020204" pitchFamily="34" charset="0"/>
              <a:buNone/>
            </a:pPr>
            <a:r>
              <a:rPr lang="en-US" altLang="en-US" sz="4500" b="1" dirty="0"/>
              <a:t>Harmful positions</a:t>
            </a:r>
            <a:r>
              <a:rPr lang="en-US" altLang="en-US" sz="4500" b="1" baseline="30000" dirty="0"/>
              <a:t>4</a:t>
            </a:r>
            <a:endParaRPr lang="en-US" altLang="en-US" sz="4500" b="1" dirty="0"/>
          </a:p>
          <a:p>
            <a:pPr eaLnBrk="1" hangingPunct="1"/>
            <a:r>
              <a:rPr lang="en-US" altLang="en-US" sz="4500" dirty="0"/>
              <a:t>End range wrist flexion/extension, ulnar deviation, forearm rotation</a:t>
            </a:r>
          </a:p>
          <a:p>
            <a:pPr eaLnBrk="1" hangingPunct="1"/>
            <a:r>
              <a:rPr lang="en-US" altLang="en-US" sz="4500" dirty="0"/>
              <a:t>Repetitive grasping with thumb and fingers</a:t>
            </a:r>
          </a:p>
          <a:p>
            <a:pPr eaLnBrk="1" hangingPunct="1"/>
            <a:r>
              <a:rPr lang="en-US" altLang="en-US" sz="4500" dirty="0"/>
              <a:t>Excessive finger movements</a:t>
            </a:r>
          </a:p>
          <a:p>
            <a:pPr eaLnBrk="1" hangingPunct="1"/>
            <a:r>
              <a:rPr lang="en-US" altLang="en-US" sz="4500" dirty="0"/>
              <a:t>Firm grasp/excessive force needed to hold instruments</a:t>
            </a:r>
          </a:p>
          <a:p>
            <a:pPr eaLnBrk="1" hangingPunct="1"/>
            <a:r>
              <a:rPr lang="en-US" altLang="en-US" sz="4500" dirty="0"/>
              <a:t>Thumb hyperextension</a:t>
            </a:r>
          </a:p>
          <a:p>
            <a:pPr eaLnBrk="1" hangingPunct="1"/>
            <a:r>
              <a:rPr lang="en-US" altLang="en-US" sz="4500" dirty="0"/>
              <a:t>Pressure from instrument edges on fingers</a:t>
            </a:r>
          </a:p>
          <a:p>
            <a:pPr eaLnBrk="1" hangingPunct="1"/>
            <a:r>
              <a:rPr lang="en-US" altLang="en-US" sz="4500" dirty="0"/>
              <a:t>Vibration damage from vibrating instruments</a:t>
            </a:r>
          </a:p>
          <a:p>
            <a:pPr eaLnBrk="1" hangingPunct="1"/>
            <a:r>
              <a:rPr lang="en-US" altLang="en-US" sz="4500" dirty="0"/>
              <a:t>Tight gloves that constrict wrist/fingers</a:t>
            </a:r>
          </a:p>
          <a:p>
            <a:pPr eaLnBrk="1" hangingPunct="1">
              <a:buFont typeface="Arial" panose="020B0604020202020204" pitchFamily="34" charset="0"/>
              <a:buNone/>
            </a:pPr>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479A305-6DBC-6B9D-5F1A-676E12ED30CF}"/>
              </a:ext>
            </a:extLst>
          </p:cNvPr>
          <p:cNvSpPr>
            <a:spLocks noGrp="1" noChangeArrowheads="1"/>
          </p:cNvSpPr>
          <p:nvPr>
            <p:ph type="title"/>
          </p:nvPr>
        </p:nvSpPr>
        <p:spPr>
          <a:xfrm>
            <a:off x="982133" y="-69443"/>
            <a:ext cx="7704667" cy="1981200"/>
          </a:xfrm>
        </p:spPr>
        <p:txBody>
          <a:bodyPr/>
          <a:lstStyle/>
          <a:p>
            <a:pPr eaLnBrk="1" hangingPunct="1"/>
            <a:r>
              <a:rPr lang="en-US" altLang="en-US" dirty="0">
                <a:ea typeface="MS PGothic" panose="020B0600070205080204" pitchFamily="34" charset="-128"/>
              </a:rPr>
              <a:t>Stretches and Exercises</a:t>
            </a:r>
            <a:br>
              <a:rPr lang="en-US" altLang="en-US" dirty="0">
                <a:ea typeface="MS PGothic" panose="020B0600070205080204" pitchFamily="34" charset="-128"/>
              </a:rPr>
            </a:br>
            <a:r>
              <a:rPr lang="en-US" altLang="en-US" dirty="0">
                <a:ea typeface="MS PGothic" panose="020B0600070205080204" pitchFamily="34" charset="-128"/>
              </a:rPr>
              <a:t> </a:t>
            </a:r>
          </a:p>
        </p:txBody>
      </p:sp>
      <p:pic>
        <p:nvPicPr>
          <p:cNvPr id="17411" name="Picture 5">
            <a:extLst>
              <a:ext uri="{FF2B5EF4-FFF2-40B4-BE49-F238E27FC236}">
                <a16:creationId xmlns:a16="http://schemas.microsoft.com/office/drawing/2014/main" id="{4C4CD90E-7EFA-8675-674B-D71998F420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924" y="1232063"/>
            <a:ext cx="3402013" cy="232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a:extLst>
              <a:ext uri="{FF2B5EF4-FFF2-40B4-BE49-F238E27FC236}">
                <a16:creationId xmlns:a16="http://schemas.microsoft.com/office/drawing/2014/main" id="{1BB93029-AE68-B21F-802A-F4A0DC5E8E5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65810" y="1318872"/>
            <a:ext cx="2792412"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7">
            <a:extLst>
              <a:ext uri="{FF2B5EF4-FFF2-40B4-BE49-F238E27FC236}">
                <a16:creationId xmlns:a16="http://schemas.microsoft.com/office/drawing/2014/main" id="{429AE1FA-1291-6077-33B4-27B7806C4627}"/>
              </a:ext>
            </a:extLst>
          </p:cNvPr>
          <p:cNvSpPr>
            <a:spLocks noChangeArrowheads="1"/>
          </p:cNvSpPr>
          <p:nvPr/>
        </p:nvSpPr>
        <p:spPr bwMode="auto">
          <a:xfrm>
            <a:off x="6037844" y="5689323"/>
            <a:ext cx="16891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800" dirty="0">
                <a:solidFill>
                  <a:schemeClr val="tx1"/>
                </a:solidFill>
                <a:latin typeface="Calibri" panose="020F0502020204030204" pitchFamily="34" charset="0"/>
                <a:ea typeface="MS PGothic" panose="020B0600070205080204" pitchFamily="34" charset="-128"/>
              </a:rPr>
              <a:t>https://i.stack.imgur.com/YyOrh.jpg</a:t>
            </a:r>
          </a:p>
        </p:txBody>
      </p:sp>
      <p:pic>
        <p:nvPicPr>
          <p:cNvPr id="17414" name="Picture 2">
            <a:extLst>
              <a:ext uri="{FF2B5EF4-FFF2-40B4-BE49-F238E27FC236}">
                <a16:creationId xmlns:a16="http://schemas.microsoft.com/office/drawing/2014/main" id="{F623F3D9-1A62-D039-7BC7-39A42166032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9570" y="4500866"/>
            <a:ext cx="4089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4">
            <a:extLst>
              <a:ext uri="{FF2B5EF4-FFF2-40B4-BE49-F238E27FC236}">
                <a16:creationId xmlns:a16="http://schemas.microsoft.com/office/drawing/2014/main" id="{4DBCC2DE-DB89-0179-22E1-EBDB2B5565DD}"/>
              </a:ext>
            </a:extLst>
          </p:cNvPr>
          <p:cNvSpPr>
            <a:spLocks noChangeArrowheads="1"/>
          </p:cNvSpPr>
          <p:nvPr/>
        </p:nvSpPr>
        <p:spPr bwMode="auto">
          <a:xfrm>
            <a:off x="626398" y="6512167"/>
            <a:ext cx="3789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800" dirty="0">
                <a:solidFill>
                  <a:schemeClr val="tx1"/>
                </a:solidFill>
                <a:latin typeface="Calibri" panose="020F0502020204030204" pitchFamily="34" charset="0"/>
                <a:ea typeface="MS PGothic" panose="020B0600070205080204" pitchFamily="34" charset="-128"/>
              </a:rPr>
              <a:t>https://www.google.com/imgres?imgurl=http%3A%2F%2Fcdn2.stylecraze.com</a:t>
            </a:r>
          </a:p>
        </p:txBody>
      </p:sp>
      <p:sp>
        <p:nvSpPr>
          <p:cNvPr id="9" name="TextBox 8">
            <a:extLst>
              <a:ext uri="{FF2B5EF4-FFF2-40B4-BE49-F238E27FC236}">
                <a16:creationId xmlns:a16="http://schemas.microsoft.com/office/drawing/2014/main" id="{05298509-19E5-8528-2A4C-3C54E14AC644}"/>
              </a:ext>
            </a:extLst>
          </p:cNvPr>
          <p:cNvSpPr txBox="1"/>
          <p:nvPr/>
        </p:nvSpPr>
        <p:spPr>
          <a:xfrm>
            <a:off x="361950" y="3662394"/>
            <a:ext cx="4572000" cy="892552"/>
          </a:xfrm>
          <a:prstGeom prst="rect">
            <a:avLst/>
          </a:prstGeom>
          <a:noFill/>
        </p:spPr>
        <p:txBody>
          <a:bodyPr wrap="square">
            <a:spAutoFit/>
          </a:bodyPr>
          <a:lstStyle/>
          <a:p>
            <a:r>
              <a:rPr lang="en-US" u="sng" dirty="0"/>
              <a:t>ADA Ergonomic Tips : </a:t>
            </a:r>
            <a:r>
              <a:rPr lang="en-US" i="1" u="sng" dirty="0"/>
              <a:t>Neck Stretch </a:t>
            </a:r>
            <a:r>
              <a:rPr lang="en-US" u="sng" dirty="0"/>
              <a:t>–&gt;</a:t>
            </a:r>
            <a:r>
              <a:rPr lang="en-US" dirty="0"/>
              <a:t> </a:t>
            </a:r>
            <a:r>
              <a:rPr lang="en-US" sz="1600" dirty="0">
                <a:hlinkClick r:id="rId6"/>
              </a:rPr>
              <a:t>https://www.youtube.com/watch?v=Z32EdHiOBaE</a:t>
            </a:r>
            <a:endParaRPr lang="en-US" sz="1600" dirty="0"/>
          </a:p>
          <a:p>
            <a:endParaRPr lang="en-US" dirty="0"/>
          </a:p>
        </p:txBody>
      </p:sp>
      <p:sp>
        <p:nvSpPr>
          <p:cNvPr id="11" name="TextBox 10">
            <a:extLst>
              <a:ext uri="{FF2B5EF4-FFF2-40B4-BE49-F238E27FC236}">
                <a16:creationId xmlns:a16="http://schemas.microsoft.com/office/drawing/2014/main" id="{9D57DAA0-9ABF-2FB4-D7FC-3182782C142B}"/>
              </a:ext>
            </a:extLst>
          </p:cNvPr>
          <p:cNvSpPr txBox="1"/>
          <p:nvPr/>
        </p:nvSpPr>
        <p:spPr>
          <a:xfrm>
            <a:off x="4722469" y="5911577"/>
            <a:ext cx="4572000" cy="892552"/>
          </a:xfrm>
          <a:prstGeom prst="rect">
            <a:avLst/>
          </a:prstGeom>
          <a:noFill/>
        </p:spPr>
        <p:txBody>
          <a:bodyPr wrap="square">
            <a:spAutoFit/>
          </a:bodyPr>
          <a:lstStyle/>
          <a:p>
            <a:r>
              <a:rPr lang="en-US" dirty="0"/>
              <a:t>Ninja Dentist – Wall Slides (40 sec) – </a:t>
            </a:r>
            <a:r>
              <a:rPr lang="en-US" i="1" dirty="0"/>
              <a:t>Shoulders/Upper Back stretch  </a:t>
            </a:r>
            <a:r>
              <a:rPr lang="en-US" sz="1600" dirty="0">
                <a:hlinkClick r:id="rId7"/>
              </a:rPr>
              <a:t>https://www.youtube.com/watch?v=ggK4iPhxVFU</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2876EC79-B575-8E84-CD86-67DD5BEE220E}"/>
              </a:ext>
            </a:extLst>
          </p:cNvPr>
          <p:cNvSpPr>
            <a:spLocks noGrp="1" noChangeArrowheads="1"/>
          </p:cNvSpPr>
          <p:nvPr>
            <p:ph type="title"/>
          </p:nvPr>
        </p:nvSpPr>
        <p:spPr/>
        <p:txBody>
          <a:bodyPr/>
          <a:lstStyle/>
          <a:p>
            <a:pPr eaLnBrk="1" hangingPunct="1"/>
            <a:r>
              <a:rPr lang="en-US" altLang="en-US" dirty="0">
                <a:ea typeface="MS PGothic" panose="020B0600070205080204" pitchFamily="34" charset="-128"/>
              </a:rPr>
              <a:t>Stretches and Exercises cont.</a:t>
            </a:r>
          </a:p>
        </p:txBody>
      </p:sp>
      <p:pic>
        <p:nvPicPr>
          <p:cNvPr id="18435" name="Content Placeholder 3">
            <a:extLst>
              <a:ext uri="{FF2B5EF4-FFF2-40B4-BE49-F238E27FC236}">
                <a16:creationId xmlns:a16="http://schemas.microsoft.com/office/drawing/2014/main" id="{40824DD5-B31C-1F32-0235-8FF51E8F4B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610091" y="1893153"/>
            <a:ext cx="4143737" cy="4544744"/>
          </a:xfrm>
        </p:spPr>
      </p:pic>
      <p:sp>
        <p:nvSpPr>
          <p:cNvPr id="18436" name="Rectangle 4">
            <a:extLst>
              <a:ext uri="{FF2B5EF4-FFF2-40B4-BE49-F238E27FC236}">
                <a16:creationId xmlns:a16="http://schemas.microsoft.com/office/drawing/2014/main" id="{1742FFDA-F5BF-B144-AF46-2F0369ABA669}"/>
              </a:ext>
            </a:extLst>
          </p:cNvPr>
          <p:cNvSpPr>
            <a:spLocks noChangeArrowheads="1"/>
          </p:cNvSpPr>
          <p:nvPr/>
        </p:nvSpPr>
        <p:spPr bwMode="auto">
          <a:xfrm>
            <a:off x="2108200" y="6400800"/>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800" dirty="0">
                <a:solidFill>
                  <a:schemeClr val="tx1"/>
                </a:solidFill>
                <a:latin typeface="Calibri" panose="020F0502020204030204" pitchFamily="34" charset="0"/>
                <a:ea typeface="MS PGothic" panose="020B0600070205080204" pitchFamily="34" charset="-128"/>
              </a:rPr>
              <a:t>http://www.bambach.co.uk/assets/images/dental/centre-exercises.jpg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2E84D16-1A1A-6E1F-858D-9A7986D4E348}"/>
              </a:ext>
            </a:extLst>
          </p:cNvPr>
          <p:cNvSpPr>
            <a:spLocks noGrp="1" noChangeArrowheads="1"/>
          </p:cNvSpPr>
          <p:nvPr>
            <p:ph type="title"/>
          </p:nvPr>
        </p:nvSpPr>
        <p:spPr/>
        <p:txBody>
          <a:bodyPr/>
          <a:lstStyle/>
          <a:p>
            <a:pPr eaLnBrk="1" hangingPunct="1"/>
            <a:r>
              <a:rPr lang="en-US" altLang="en-US" dirty="0">
                <a:ea typeface="MS PGothic" panose="020B0600070205080204" pitchFamily="34" charset="-128"/>
              </a:rPr>
              <a:t>Stretches and Exercises cont.</a:t>
            </a:r>
          </a:p>
        </p:txBody>
      </p:sp>
      <p:sp>
        <p:nvSpPr>
          <p:cNvPr id="19459" name="Rectangle 6">
            <a:extLst>
              <a:ext uri="{FF2B5EF4-FFF2-40B4-BE49-F238E27FC236}">
                <a16:creationId xmlns:a16="http://schemas.microsoft.com/office/drawing/2014/main" id="{E1683730-F91A-63A1-BA81-3B3CED7D4BB8}"/>
              </a:ext>
            </a:extLst>
          </p:cNvPr>
          <p:cNvSpPr>
            <a:spLocks noChangeArrowheads="1"/>
          </p:cNvSpPr>
          <p:nvPr/>
        </p:nvSpPr>
        <p:spPr bwMode="auto">
          <a:xfrm>
            <a:off x="1677988" y="6357938"/>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800" dirty="0">
                <a:solidFill>
                  <a:schemeClr val="tx1"/>
                </a:solidFill>
                <a:latin typeface="Calibri" panose="020F0502020204030204" pitchFamily="34" charset="0"/>
                <a:ea typeface="MS PGothic" panose="020B0600070205080204" pitchFamily="34" charset="-128"/>
              </a:rPr>
              <a:t>https://cdn.shopify.com/s/files/1/0368/6065/articles/Carpal_Tunnel_Exercises_large.png?v=1458840097</a:t>
            </a:r>
          </a:p>
        </p:txBody>
      </p:sp>
      <p:pic>
        <p:nvPicPr>
          <p:cNvPr id="19460" name="Picture 5">
            <a:extLst>
              <a:ext uri="{FF2B5EF4-FFF2-40B4-BE49-F238E27FC236}">
                <a16:creationId xmlns:a16="http://schemas.microsoft.com/office/drawing/2014/main" id="{007FC15B-4BCB-D9B4-D6AE-8E10A93C4BA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bwMode="auto">
          <a:xfrm>
            <a:off x="4421030" y="2181919"/>
            <a:ext cx="4190351" cy="277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BA970994-A9C6-91E0-86D3-CCDB809F1766}"/>
              </a:ext>
            </a:extLst>
          </p:cNvPr>
          <p:cNvSpPr txBox="1"/>
          <p:nvPr/>
        </p:nvSpPr>
        <p:spPr>
          <a:xfrm>
            <a:off x="706056" y="2193853"/>
            <a:ext cx="3865944" cy="2840775"/>
          </a:xfrm>
          <a:prstGeom prst="rect">
            <a:avLst/>
          </a:prstGeom>
          <a:noFill/>
        </p:spPr>
        <p:txBody>
          <a:bodyPr wrap="square">
            <a:spAutoFit/>
          </a:bodyPr>
          <a:lstStyle/>
          <a:p>
            <a:pPr>
              <a:buFont typeface="Arial" panose="020B0604020202020204" pitchFamily="34" charset="0"/>
              <a:buChar char="•"/>
            </a:pPr>
            <a:r>
              <a:rPr lang="en-US" dirty="0"/>
              <a:t>Hold one hand straight in front of you with the palm facing up.</a:t>
            </a:r>
          </a:p>
          <a:p>
            <a:pPr>
              <a:buFont typeface="Arial" panose="020B0604020202020204" pitchFamily="34" charset="0"/>
              <a:buChar char="•"/>
            </a:pPr>
            <a:r>
              <a:rPr lang="en-US" dirty="0"/>
              <a:t>With opposite hand, gently hold all fingers of outstretched hand downward, causing palm to face away from your body.</a:t>
            </a:r>
          </a:p>
          <a:p>
            <a:pPr>
              <a:buFont typeface="Arial" panose="020B0604020202020204" pitchFamily="34" charset="0"/>
              <a:buChar char="•"/>
            </a:pPr>
            <a:r>
              <a:rPr lang="en-US" dirty="0"/>
              <a:t>Gently stretch.</a:t>
            </a:r>
          </a:p>
          <a:p>
            <a:pPr>
              <a:buFont typeface="Arial" panose="020B0604020202020204" pitchFamily="34" charset="0"/>
              <a:buChar char="•"/>
            </a:pPr>
            <a:r>
              <a:rPr lang="en-US" dirty="0"/>
              <a:t>Hold for a few seconds, release.</a:t>
            </a:r>
          </a:p>
          <a:p>
            <a:pPr>
              <a:buFont typeface="Arial" panose="020B0604020202020204" pitchFamily="34" charset="0"/>
              <a:buChar char="•"/>
            </a:pPr>
            <a:r>
              <a:rPr lang="en-US" dirty="0"/>
              <a:t>Repeat 3-5 times.</a:t>
            </a:r>
          </a:p>
          <a:p>
            <a:pPr>
              <a:buFont typeface="Arial" panose="020B0604020202020204" pitchFamily="34" charset="0"/>
              <a:buChar char="•"/>
            </a:pPr>
            <a:r>
              <a:rPr lang="en-US" dirty="0"/>
              <a:t>Repeat with the other hand.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BFC7367-F18B-215D-9158-86889A1D2A7E}"/>
              </a:ext>
            </a:extLst>
          </p:cNvPr>
          <p:cNvSpPr>
            <a:spLocks noGrp="1" noChangeArrowheads="1"/>
          </p:cNvSpPr>
          <p:nvPr>
            <p:ph type="title"/>
          </p:nvPr>
        </p:nvSpPr>
        <p:spPr/>
        <p:txBody>
          <a:bodyPr/>
          <a:lstStyle/>
          <a:p>
            <a:pPr eaLnBrk="1" hangingPunct="1"/>
            <a:r>
              <a:rPr lang="en-US" altLang="en-US" dirty="0"/>
              <a:t>Take home points</a:t>
            </a:r>
          </a:p>
        </p:txBody>
      </p:sp>
      <p:sp>
        <p:nvSpPr>
          <p:cNvPr id="19458" name="Content Placeholder 2">
            <a:extLst>
              <a:ext uri="{FF2B5EF4-FFF2-40B4-BE49-F238E27FC236}">
                <a16:creationId xmlns:a16="http://schemas.microsoft.com/office/drawing/2014/main" id="{1194C486-7C3F-43D7-952A-A6A3FBAAEF40}"/>
              </a:ext>
            </a:extLst>
          </p:cNvPr>
          <p:cNvSpPr>
            <a:spLocks noGrp="1"/>
          </p:cNvSpPr>
          <p:nvPr>
            <p:ph idx="1"/>
          </p:nvPr>
        </p:nvSpPr>
        <p:spPr>
          <a:xfrm>
            <a:off x="941621" y="2273461"/>
            <a:ext cx="7704667" cy="3332816"/>
          </a:xfrm>
        </p:spPr>
        <p:txBody>
          <a:bodyPr rtlCol="0">
            <a:normAutofit/>
          </a:bodyPr>
          <a:lstStyle/>
          <a:p>
            <a:pPr eaLnBrk="1" fontAlgn="auto" hangingPunct="1">
              <a:spcAft>
                <a:spcPts val="0"/>
              </a:spcAft>
              <a:buFont typeface="Arial" charset="0"/>
              <a:buChar char="•"/>
              <a:defRPr/>
            </a:pPr>
            <a:r>
              <a:rPr lang="en-US" sz="4000" dirty="0">
                <a:solidFill>
                  <a:srgbClr val="FF0000"/>
                </a:solidFill>
                <a:ea typeface="+mj-ea"/>
                <a:cs typeface="+mj-cs"/>
              </a:rPr>
              <a:t>Reverse the curves</a:t>
            </a:r>
          </a:p>
          <a:p>
            <a:pPr marL="114300" indent="0" eaLnBrk="1" fontAlgn="auto" hangingPunct="1">
              <a:spcAft>
                <a:spcPts val="0"/>
              </a:spcAft>
              <a:buFont typeface="Arial" charset="0"/>
              <a:buNone/>
              <a:defRPr/>
            </a:pPr>
            <a:endParaRPr lang="en-US" sz="2000" dirty="0">
              <a:solidFill>
                <a:srgbClr val="FF0000"/>
              </a:solidFill>
              <a:ea typeface="+mj-ea"/>
              <a:cs typeface="+mj-cs"/>
            </a:endParaRPr>
          </a:p>
          <a:p>
            <a:pPr eaLnBrk="1" fontAlgn="auto" hangingPunct="1">
              <a:spcAft>
                <a:spcPts val="0"/>
              </a:spcAft>
              <a:buFont typeface="Arial" charset="0"/>
              <a:buChar char="•"/>
              <a:defRPr/>
            </a:pPr>
            <a:r>
              <a:rPr lang="en-US" sz="4000" dirty="0">
                <a:solidFill>
                  <a:srgbClr val="FF0000"/>
                </a:solidFill>
                <a:ea typeface="+mj-ea"/>
                <a:cs typeface="+mj-cs"/>
              </a:rPr>
              <a:t>Take breaks often </a:t>
            </a:r>
          </a:p>
          <a:p>
            <a:pPr marL="114300" indent="0" eaLnBrk="1" fontAlgn="auto" hangingPunct="1">
              <a:spcAft>
                <a:spcPts val="0"/>
              </a:spcAft>
              <a:buFont typeface="Arial" charset="0"/>
              <a:buNone/>
              <a:defRPr/>
            </a:pPr>
            <a:endParaRPr lang="en-US" sz="2000" dirty="0">
              <a:solidFill>
                <a:srgbClr val="FF0000"/>
              </a:solidFill>
              <a:ea typeface="+mj-ea"/>
              <a:cs typeface="+mj-cs"/>
            </a:endParaRPr>
          </a:p>
          <a:p>
            <a:pPr eaLnBrk="1" fontAlgn="auto" hangingPunct="1">
              <a:spcAft>
                <a:spcPts val="0"/>
              </a:spcAft>
              <a:buFont typeface="Arial" charset="0"/>
              <a:buChar char="•"/>
              <a:defRPr/>
            </a:pPr>
            <a:r>
              <a:rPr lang="en-US" sz="4000" dirty="0">
                <a:solidFill>
                  <a:srgbClr val="FF0000"/>
                </a:solidFill>
                <a:ea typeface="+mj-ea"/>
                <a:cs typeface="+mj-cs"/>
              </a:rPr>
              <a:t>Make posture part of your routine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C54C68BB-4903-E83E-52BB-2F4361E8D1C6}"/>
              </a:ext>
            </a:extLst>
          </p:cNvPr>
          <p:cNvSpPr>
            <a:spLocks noGrp="1" noChangeArrowheads="1"/>
          </p:cNvSpPr>
          <p:nvPr>
            <p:ph type="title"/>
          </p:nvPr>
        </p:nvSpPr>
        <p:spPr>
          <a:xfrm>
            <a:off x="982133" y="-127319"/>
            <a:ext cx="7704667" cy="1981200"/>
          </a:xfrm>
        </p:spPr>
        <p:txBody>
          <a:bodyPr/>
          <a:lstStyle/>
          <a:p>
            <a:pPr eaLnBrk="1" hangingPunct="1"/>
            <a:r>
              <a:rPr lang="en-US" altLang="en-US" dirty="0">
                <a:ea typeface="MS PGothic" panose="020B0600070205080204" pitchFamily="34" charset="-128"/>
              </a:rPr>
              <a:t>References</a:t>
            </a:r>
          </a:p>
        </p:txBody>
      </p:sp>
      <p:sp>
        <p:nvSpPr>
          <p:cNvPr id="18435" name="Content Placeholder 2">
            <a:extLst>
              <a:ext uri="{FF2B5EF4-FFF2-40B4-BE49-F238E27FC236}">
                <a16:creationId xmlns:a16="http://schemas.microsoft.com/office/drawing/2014/main" id="{93DC42FB-AB7D-4132-AE0E-C603B27D4A39}"/>
              </a:ext>
            </a:extLst>
          </p:cNvPr>
          <p:cNvSpPr>
            <a:spLocks noGrp="1"/>
          </p:cNvSpPr>
          <p:nvPr>
            <p:ph idx="1"/>
          </p:nvPr>
        </p:nvSpPr>
        <p:spPr>
          <a:xfrm>
            <a:off x="982133" y="1440087"/>
            <a:ext cx="7704667" cy="3332816"/>
          </a:xfrm>
        </p:spPr>
        <p:txBody>
          <a:bodyPr rtlCol="0">
            <a:normAutofit fontScale="92500" lnSpcReduction="20000"/>
          </a:bodyPr>
          <a:lstStyle/>
          <a:p>
            <a:pPr marL="571500" indent="-457200" eaLnBrk="1" fontAlgn="auto" hangingPunct="1">
              <a:spcAft>
                <a:spcPts val="0"/>
              </a:spcAft>
              <a:buFont typeface="Cambria" panose="02040503050406030204" pitchFamily="18" charset="0"/>
              <a:buAutoNum type="arabicPeriod"/>
              <a:defRPr/>
            </a:pPr>
            <a:r>
              <a:rPr lang="en-US" altLang="en-US" sz="2000" dirty="0">
                <a:solidFill>
                  <a:schemeClr val="tx1">
                    <a:lumMod val="75000"/>
                    <a:lumOff val="25000"/>
                  </a:schemeClr>
                </a:solidFill>
              </a:rPr>
              <a:t>Murphy DC. Ergonomics and dentistry. NY State Dent J. 1997 Aug-Sep;63(7):30–34.</a:t>
            </a:r>
          </a:p>
          <a:p>
            <a:pPr marL="571500" indent="-457200" eaLnBrk="1" fontAlgn="auto" hangingPunct="1">
              <a:spcAft>
                <a:spcPts val="0"/>
              </a:spcAft>
              <a:buFont typeface="Cambria" panose="02040503050406030204" pitchFamily="18" charset="0"/>
              <a:buAutoNum type="arabicPeriod"/>
              <a:defRPr/>
            </a:pPr>
            <a:r>
              <a:rPr lang="en-US" altLang="en-US" sz="2000" dirty="0">
                <a:solidFill>
                  <a:schemeClr val="tx1">
                    <a:lumMod val="75000"/>
                    <a:lumOff val="25000"/>
                  </a:schemeClr>
                </a:solidFill>
              </a:rPr>
              <a:t>Gupta A. Ergonomic in dentistry. Review Article. Int J Clin Pediatr Dent. 2014 Jan-Apr; 7(1): 30–34</a:t>
            </a:r>
          </a:p>
          <a:p>
            <a:pPr marL="571500" indent="-457200" eaLnBrk="1" fontAlgn="auto" hangingPunct="1">
              <a:spcAft>
                <a:spcPts val="0"/>
              </a:spcAft>
              <a:buFont typeface="Cambria" panose="02040503050406030204" pitchFamily="18" charset="0"/>
              <a:buAutoNum type="arabicPeriod"/>
              <a:defRPr/>
            </a:pPr>
            <a:r>
              <a:rPr lang="en-US" altLang="en-US" sz="2000" dirty="0">
                <a:solidFill>
                  <a:schemeClr val="tx1">
                    <a:lumMod val="75000"/>
                    <a:lumOff val="25000"/>
                  </a:schemeClr>
                </a:solidFill>
              </a:rPr>
              <a:t>Valachi B.  Operator Seating The Tall and Short of It. 2005.</a:t>
            </a:r>
            <a:r>
              <a:rPr lang="en-US" altLang="en-US" sz="2000" dirty="0">
                <a:solidFill>
                  <a:schemeClr val="tx1">
                    <a:lumMod val="75000"/>
                    <a:lumOff val="25000"/>
                  </a:schemeClr>
                </a:solidFill>
                <a:hlinkClick r:id="rId2"/>
              </a:rPr>
              <a:t>http://www.dentistrytoday.com/ergonomics/1116--sp-858836667</a:t>
            </a:r>
            <a:r>
              <a:rPr lang="en-US" altLang="en-US" sz="2000" dirty="0">
                <a:solidFill>
                  <a:schemeClr val="tx1">
                    <a:lumMod val="75000"/>
                    <a:lumOff val="25000"/>
                  </a:schemeClr>
                </a:solidFill>
              </a:rPr>
              <a:t>. </a:t>
            </a:r>
          </a:p>
          <a:p>
            <a:pPr marL="571500" indent="-457200" eaLnBrk="1" fontAlgn="auto" hangingPunct="1">
              <a:spcAft>
                <a:spcPts val="0"/>
              </a:spcAft>
              <a:buFont typeface="Cambria" panose="02040503050406030204" pitchFamily="18" charset="0"/>
              <a:buAutoNum type="arabicPeriod"/>
              <a:defRPr/>
            </a:pPr>
            <a:r>
              <a:rPr lang="en-US" altLang="en-US" sz="2000" dirty="0">
                <a:solidFill>
                  <a:schemeClr val="tx1">
                    <a:lumMod val="75000"/>
                    <a:lumOff val="25000"/>
                  </a:schemeClr>
                </a:solidFill>
              </a:rPr>
              <a:t>Graham C. Ergonomics in Dentistry, Part 2. 2002. </a:t>
            </a:r>
            <a:r>
              <a:rPr lang="en-US" altLang="en-US" sz="2000" dirty="0">
                <a:solidFill>
                  <a:schemeClr val="tx1">
                    <a:lumMod val="75000"/>
                    <a:lumOff val="25000"/>
                  </a:schemeClr>
                </a:solidFill>
                <a:hlinkClick r:id="rId3"/>
              </a:rPr>
              <a:t>http://www.dentistrytoday.com/ergonomics/1111--sp-523290991</a:t>
            </a:r>
            <a:r>
              <a:rPr lang="en-US" altLang="en-US" sz="2000" dirty="0">
                <a:solidFill>
                  <a:schemeClr val="tx1">
                    <a:lumMod val="75000"/>
                    <a:lumOff val="25000"/>
                  </a:schemeClr>
                </a:solidFill>
              </a:rPr>
              <a:t>.</a:t>
            </a:r>
          </a:p>
          <a:p>
            <a:pPr marL="571500" indent="-457200" eaLnBrk="1" fontAlgn="auto" hangingPunct="1">
              <a:spcAft>
                <a:spcPts val="0"/>
              </a:spcAft>
              <a:buFont typeface="Cambria" panose="02040503050406030204" pitchFamily="18" charset="0"/>
              <a:buAutoNum type="arabicPeriod"/>
              <a:defRPr/>
            </a:pPr>
            <a:r>
              <a:rPr lang="en-US" altLang="en-US" sz="2000" dirty="0">
                <a:solidFill>
                  <a:schemeClr val="tx1">
                    <a:lumMod val="75000"/>
                    <a:lumOff val="25000"/>
                  </a:schemeClr>
                </a:solidFill>
              </a:rPr>
              <a:t>Pirvu C. The dentist’s operating posture – ergonomics aspects. </a:t>
            </a:r>
            <a:r>
              <a:rPr lang="en-US" altLang="en-US" sz="2000" dirty="0">
                <a:solidFill>
                  <a:schemeClr val="tx1">
                    <a:lumMod val="75000"/>
                    <a:lumOff val="25000"/>
                  </a:schemeClr>
                </a:solidFill>
                <a:hlinkClick r:id="rId4"/>
              </a:rPr>
              <a:t>J Med Life</a:t>
            </a:r>
            <a:r>
              <a:rPr lang="en-US" altLang="en-US" sz="2000" dirty="0">
                <a:solidFill>
                  <a:schemeClr val="tx1">
                    <a:lumMod val="75000"/>
                    <a:lumOff val="25000"/>
                  </a:schemeClr>
                </a:solidFill>
              </a:rPr>
              <a:t>. 2014 Jun 15; 7(2): 177–182. Published online 2014 Jun 25. </a:t>
            </a:r>
            <a:r>
              <a:rPr lang="en-US" altLang="en-US" sz="2000" dirty="0">
                <a:solidFill>
                  <a:schemeClr val="tx1">
                    <a:lumMod val="75000"/>
                    <a:lumOff val="25000"/>
                  </a:schemeClr>
                </a:solidFill>
                <a:hlinkClick r:id="rId4"/>
              </a:rPr>
              <a:t>https://www.ncbi.nlm.nih.gov/pmc/articles/PMC4151237/</a:t>
            </a:r>
            <a:endParaRPr lang="en-US" altLang="en-US" sz="2000" dirty="0">
              <a:solidFill>
                <a:schemeClr val="tx1">
                  <a:lumMod val="75000"/>
                  <a:lumOff val="2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9BF634-DE06-4CD0-AE51-B46EBD105475}"/>
              </a:ext>
            </a:extLst>
          </p:cNvPr>
          <p:cNvSpPr>
            <a:spLocks noGrp="1"/>
          </p:cNvSpPr>
          <p:nvPr>
            <p:ph idx="1"/>
          </p:nvPr>
        </p:nvSpPr>
        <p:spPr>
          <a:xfrm>
            <a:off x="816013" y="965200"/>
            <a:ext cx="7620000" cy="4800600"/>
          </a:xfrm>
        </p:spPr>
        <p:txBody>
          <a:bodyPr rtlCol="0">
            <a:normAutofit/>
          </a:bodyPr>
          <a:lstStyle/>
          <a:p>
            <a:pPr marL="114300" indent="0" eaLnBrk="1" fontAlgn="auto" hangingPunct="1">
              <a:spcAft>
                <a:spcPts val="0"/>
              </a:spcAft>
              <a:buFont typeface="Arial" charset="0"/>
              <a:buNone/>
              <a:defRPr/>
            </a:pPr>
            <a:r>
              <a:rPr lang="en-US" sz="2800" b="1" dirty="0">
                <a:solidFill>
                  <a:schemeClr val="tx1">
                    <a:lumMod val="75000"/>
                    <a:lumOff val="25000"/>
                  </a:schemeClr>
                </a:solidFill>
                <a:ea typeface="ＭＳ Ｐゴシック" charset="0"/>
                <a:cs typeface="ＭＳ Ｐゴシック" charset="0"/>
              </a:rPr>
              <a:t>Reasons for Early Retirement among Dentists</a:t>
            </a:r>
            <a:r>
              <a:rPr lang="en-US" sz="2800" b="1" baseline="30000" dirty="0">
                <a:solidFill>
                  <a:schemeClr val="tx1">
                    <a:lumMod val="75000"/>
                    <a:lumOff val="25000"/>
                  </a:schemeClr>
                </a:solidFill>
                <a:ea typeface="ＭＳ Ｐゴシック" charset="0"/>
                <a:cs typeface="ＭＳ Ｐゴシック" charset="0"/>
              </a:rPr>
              <a:t>1</a:t>
            </a:r>
            <a:endParaRPr lang="en-US" sz="2800" dirty="0">
              <a:solidFill>
                <a:schemeClr val="tx1">
                  <a:lumMod val="75000"/>
                  <a:lumOff val="25000"/>
                </a:schemeClr>
              </a:solidFill>
              <a:ea typeface="ＭＳ Ｐゴシック" charset="0"/>
              <a:cs typeface="ＭＳ Ｐゴシック" charset="0"/>
            </a:endParaRPr>
          </a:p>
          <a:p>
            <a:pPr eaLnBrk="1" fontAlgn="auto" hangingPunct="1">
              <a:spcAft>
                <a:spcPts val="0"/>
              </a:spcAft>
              <a:buFont typeface="Arial" charset="0"/>
              <a:buChar char="•"/>
              <a:defRPr/>
            </a:pPr>
            <a:r>
              <a:rPr lang="en-US" sz="2800" dirty="0">
                <a:solidFill>
                  <a:schemeClr val="tx1">
                    <a:lumMod val="75000"/>
                    <a:lumOff val="25000"/>
                  </a:schemeClr>
                </a:solidFill>
                <a:ea typeface="ＭＳ Ｐゴシック" charset="0"/>
                <a:cs typeface="ＭＳ Ｐゴシック" charset="0"/>
              </a:rPr>
              <a:t>Musculoskeletal disorders (29.5%)</a:t>
            </a:r>
          </a:p>
          <a:p>
            <a:pPr eaLnBrk="1" fontAlgn="auto" hangingPunct="1">
              <a:spcAft>
                <a:spcPts val="0"/>
              </a:spcAft>
              <a:buFont typeface="Arial" charset="0"/>
              <a:buChar char="•"/>
              <a:defRPr/>
            </a:pPr>
            <a:r>
              <a:rPr lang="en-US" sz="2800" dirty="0">
                <a:solidFill>
                  <a:schemeClr val="tx1">
                    <a:lumMod val="75000"/>
                    <a:lumOff val="25000"/>
                  </a:schemeClr>
                </a:solidFill>
                <a:ea typeface="ＭＳ Ｐゴシック" charset="0"/>
                <a:cs typeface="ＭＳ Ｐゴシック" charset="0"/>
              </a:rPr>
              <a:t>Cardiovascular disease (21.2%)</a:t>
            </a:r>
          </a:p>
          <a:p>
            <a:pPr eaLnBrk="1" fontAlgn="auto" hangingPunct="1">
              <a:spcAft>
                <a:spcPts val="0"/>
              </a:spcAft>
              <a:buFont typeface="Arial" charset="0"/>
              <a:buChar char="•"/>
              <a:defRPr/>
            </a:pPr>
            <a:r>
              <a:rPr lang="en-US" sz="2800" dirty="0">
                <a:solidFill>
                  <a:schemeClr val="tx1">
                    <a:lumMod val="75000"/>
                    <a:lumOff val="25000"/>
                  </a:schemeClr>
                </a:solidFill>
                <a:ea typeface="ＭＳ Ｐゴシック" charset="0"/>
                <a:cs typeface="ＭＳ Ｐゴシック" charset="0"/>
              </a:rPr>
              <a:t>Neurotic symptoms (16.5%)</a:t>
            </a:r>
          </a:p>
          <a:p>
            <a:pPr eaLnBrk="1" fontAlgn="auto" hangingPunct="1">
              <a:spcAft>
                <a:spcPts val="0"/>
              </a:spcAft>
              <a:buFont typeface="Arial" charset="0"/>
              <a:buChar char="•"/>
              <a:defRPr/>
            </a:pPr>
            <a:r>
              <a:rPr lang="en-US" sz="2800" dirty="0">
                <a:solidFill>
                  <a:schemeClr val="tx1">
                    <a:lumMod val="75000"/>
                    <a:lumOff val="25000"/>
                  </a:schemeClr>
                </a:solidFill>
                <a:ea typeface="ＭＳ Ｐゴシック" charset="0"/>
                <a:cs typeface="ＭＳ Ｐゴシック" charset="0"/>
              </a:rPr>
              <a:t>Tumors (7.6%)</a:t>
            </a:r>
          </a:p>
          <a:p>
            <a:pPr eaLnBrk="1" fontAlgn="auto" hangingPunct="1">
              <a:spcAft>
                <a:spcPts val="0"/>
              </a:spcAft>
              <a:buFont typeface="Arial" charset="0"/>
              <a:buChar char="•"/>
              <a:defRPr/>
            </a:pPr>
            <a:r>
              <a:rPr lang="en-US" sz="2800" dirty="0">
                <a:solidFill>
                  <a:schemeClr val="tx1">
                    <a:lumMod val="75000"/>
                    <a:lumOff val="25000"/>
                  </a:schemeClr>
                </a:solidFill>
                <a:ea typeface="ＭＳ Ｐゴシック" charset="0"/>
                <a:cs typeface="ＭＳ Ｐゴシック" charset="0"/>
              </a:rPr>
              <a:t>Diseases of the nervous system (6.1%)</a:t>
            </a:r>
          </a:p>
          <a:p>
            <a:pPr marL="114300" indent="0" eaLnBrk="1" fontAlgn="auto" hangingPunct="1">
              <a:spcAft>
                <a:spcPts val="0"/>
              </a:spcAft>
              <a:buFont typeface="Arial" charset="0"/>
              <a:buNone/>
              <a:defRPr/>
            </a:pPr>
            <a:endParaRPr lang="en-US" dirty="0">
              <a:solidFill>
                <a:schemeClr val="tx1">
                  <a:lumMod val="75000"/>
                  <a:lumOff val="25000"/>
                </a:schemeClr>
              </a:solidFill>
              <a:ea typeface="ＭＳ Ｐゴシック" charset="0"/>
              <a:cs typeface="ＭＳ Ｐゴシック"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1423CC74-C0A8-47F1-81A9-7471796D4FB3}"/>
              </a:ext>
            </a:extLst>
          </p:cNvPr>
          <p:cNvSpPr>
            <a:spLocks noGrp="1"/>
          </p:cNvSpPr>
          <p:nvPr>
            <p:ph idx="1"/>
          </p:nvPr>
        </p:nvSpPr>
        <p:spPr>
          <a:xfrm>
            <a:off x="781287" y="369888"/>
            <a:ext cx="7620000" cy="3371850"/>
          </a:xfrm>
        </p:spPr>
        <p:txBody>
          <a:bodyPr rtlCol="0">
            <a:normAutofit fontScale="70000" lnSpcReduction="20000"/>
          </a:bodyPr>
          <a:lstStyle/>
          <a:p>
            <a:pPr marL="114300" indent="0" eaLnBrk="1" fontAlgn="auto" hangingPunct="1">
              <a:spcAft>
                <a:spcPts val="0"/>
              </a:spcAft>
              <a:buFont typeface="Arial" panose="020B0604020202020204" pitchFamily="34" charset="0"/>
              <a:buNone/>
              <a:defRPr/>
            </a:pPr>
            <a:r>
              <a:rPr lang="en-US" altLang="en-US" sz="2800" b="1" dirty="0">
                <a:solidFill>
                  <a:schemeClr val="tx1">
                    <a:lumMod val="75000"/>
                    <a:lumOff val="25000"/>
                  </a:schemeClr>
                </a:solidFill>
              </a:rPr>
              <a:t>Common Musculoskeletal Disorders in Dentistry</a:t>
            </a:r>
            <a:endParaRPr lang="en-US" altLang="en-US" sz="2800" dirty="0">
              <a:solidFill>
                <a:schemeClr val="tx1">
                  <a:lumMod val="75000"/>
                  <a:lumOff val="25000"/>
                </a:schemeClr>
              </a:solidFill>
            </a:endParaRPr>
          </a:p>
          <a:p>
            <a:pPr marL="114300" indent="0" eaLnBrk="1" fontAlgn="auto" hangingPunct="1">
              <a:spcAft>
                <a:spcPts val="0"/>
              </a:spcAft>
              <a:buFont typeface="Wingdings 3" charset="2"/>
              <a:buChar char=""/>
              <a:defRPr/>
            </a:pPr>
            <a:r>
              <a:rPr lang="en-US" altLang="en-US" sz="2800" dirty="0">
                <a:solidFill>
                  <a:schemeClr val="tx1">
                    <a:lumMod val="75000"/>
                    <a:lumOff val="25000"/>
                  </a:schemeClr>
                </a:solidFill>
              </a:rPr>
              <a:t>Low back, neck and shoulder pain</a:t>
            </a:r>
          </a:p>
          <a:p>
            <a:pPr lvl="1" eaLnBrk="1" fontAlgn="auto" hangingPunct="1">
              <a:spcAft>
                <a:spcPts val="0"/>
              </a:spcAft>
              <a:buFont typeface="Wingdings 3" charset="2"/>
              <a:buChar char=""/>
              <a:defRPr/>
            </a:pPr>
            <a:r>
              <a:rPr lang="en-US" altLang="en-US" dirty="0">
                <a:solidFill>
                  <a:schemeClr val="tx1">
                    <a:lumMod val="75000"/>
                    <a:lumOff val="25000"/>
                  </a:schemeClr>
                </a:solidFill>
              </a:rPr>
              <a:t>Muscle imbalance</a:t>
            </a:r>
          </a:p>
          <a:p>
            <a:pPr lvl="1" eaLnBrk="1" fontAlgn="auto" hangingPunct="1">
              <a:spcAft>
                <a:spcPts val="0"/>
              </a:spcAft>
              <a:buFont typeface="Wingdings 3" charset="2"/>
              <a:buChar char=""/>
              <a:defRPr/>
            </a:pPr>
            <a:r>
              <a:rPr lang="en-US" altLang="en-US" dirty="0">
                <a:solidFill>
                  <a:schemeClr val="tx1">
                    <a:lumMod val="75000"/>
                    <a:lumOff val="25000"/>
                  </a:schemeClr>
                </a:solidFill>
              </a:rPr>
              <a:t>Derangements of the cervical and lumbar spine</a:t>
            </a:r>
            <a:endParaRPr lang="en-US" altLang="en-US" sz="2800" dirty="0">
              <a:solidFill>
                <a:schemeClr val="tx1">
                  <a:lumMod val="75000"/>
                  <a:lumOff val="25000"/>
                </a:schemeClr>
              </a:solidFill>
            </a:endParaRPr>
          </a:p>
          <a:p>
            <a:pPr marL="114300" indent="0" eaLnBrk="1" fontAlgn="auto" hangingPunct="1">
              <a:spcAft>
                <a:spcPts val="0"/>
              </a:spcAft>
              <a:buFont typeface="Wingdings 3" charset="2"/>
              <a:buChar char=""/>
              <a:defRPr/>
            </a:pPr>
            <a:r>
              <a:rPr lang="en-US" altLang="en-US" sz="2800" dirty="0">
                <a:solidFill>
                  <a:schemeClr val="tx1">
                    <a:lumMod val="75000"/>
                    <a:lumOff val="25000"/>
                  </a:schemeClr>
                </a:solidFill>
              </a:rPr>
              <a:t>Carpal Tunnel </a:t>
            </a:r>
            <a:r>
              <a:rPr lang="en-US" sz="2000" dirty="0"/>
              <a:t>is caused by pressure on the median nerve. The carpal tunnel is </a:t>
            </a:r>
            <a:r>
              <a:rPr lang="en-US" sz="2000" b="1" dirty="0"/>
              <a:t>a narrow passageway surrounded by bones and ligaments on the palm side of the hand</a:t>
            </a:r>
            <a:r>
              <a:rPr lang="en-US" sz="2000" dirty="0"/>
              <a:t>. When the median nerve is compressed, symptoms can include numbness, tingling, and weakness in the hand and arm.</a:t>
            </a:r>
            <a:endParaRPr lang="en-US" altLang="en-US" sz="2800" dirty="0">
              <a:solidFill>
                <a:schemeClr val="tx1">
                  <a:lumMod val="75000"/>
                  <a:lumOff val="25000"/>
                </a:schemeClr>
              </a:solidFill>
            </a:endParaRPr>
          </a:p>
          <a:p>
            <a:pPr marL="114300" indent="0" eaLnBrk="1" fontAlgn="auto" hangingPunct="1">
              <a:spcAft>
                <a:spcPts val="0"/>
              </a:spcAft>
              <a:buFont typeface="Wingdings 3" charset="2"/>
              <a:buChar char=""/>
              <a:defRPr/>
            </a:pPr>
            <a:r>
              <a:rPr lang="en-US" altLang="en-US" sz="2800" dirty="0" err="1">
                <a:solidFill>
                  <a:schemeClr val="tx1">
                    <a:lumMod val="75000"/>
                    <a:lumOff val="25000"/>
                  </a:schemeClr>
                </a:solidFill>
              </a:rPr>
              <a:t>DeQuervain’s</a:t>
            </a:r>
            <a:r>
              <a:rPr lang="en-US" altLang="en-US" sz="2800" dirty="0">
                <a:solidFill>
                  <a:schemeClr val="tx1">
                    <a:lumMod val="75000"/>
                    <a:lumOff val="25000"/>
                  </a:schemeClr>
                </a:solidFill>
              </a:rPr>
              <a:t> (radial styloid tenosynovitis) </a:t>
            </a:r>
            <a:r>
              <a:rPr lang="en-US" altLang="en-US" sz="2000" dirty="0">
                <a:solidFill>
                  <a:schemeClr val="tx1">
                    <a:lumMod val="75000"/>
                    <a:lumOff val="25000"/>
                  </a:schemeClr>
                </a:solidFill>
              </a:rPr>
              <a:t>is a painful condition affecting the tendons on the thumb side of the wrist. Repetitive hand or wrist movements can make the condition worse.  The main symptoms are the pain and tenderness in the wrist, often below the base of the thumb.  </a:t>
            </a:r>
          </a:p>
          <a:p>
            <a:pPr marL="114300" indent="0" eaLnBrk="1" fontAlgn="auto" hangingPunct="1">
              <a:spcAft>
                <a:spcPts val="0"/>
              </a:spcAft>
              <a:buFont typeface="Wingdings 3" charset="2"/>
              <a:buChar char=""/>
              <a:defRPr/>
            </a:pPr>
            <a:r>
              <a:rPr lang="en-US" altLang="en-US" sz="2800" dirty="0">
                <a:solidFill>
                  <a:schemeClr val="tx1">
                    <a:lumMod val="75000"/>
                    <a:lumOff val="25000"/>
                  </a:schemeClr>
                </a:solidFill>
              </a:rPr>
              <a:t>Thoracic Outlet Syndrome </a:t>
            </a:r>
            <a:r>
              <a:rPr lang="en-US" sz="2000" dirty="0"/>
              <a:t>is </a:t>
            </a:r>
            <a:r>
              <a:rPr lang="en-US" sz="2000" b="1" dirty="0"/>
              <a:t>a group of disorders that occur when blood vessels or nerves in the space between your collarbone and your first rib (thoracic outlet) are compressed</a:t>
            </a:r>
            <a:r>
              <a:rPr lang="en-US" sz="2000" dirty="0"/>
              <a:t>. This can cause shoulder and neck pain and numbness in your fingers</a:t>
            </a:r>
            <a:endParaRPr lang="en-US" altLang="en-US" sz="2800" dirty="0">
              <a:solidFill>
                <a:schemeClr val="tx1">
                  <a:lumMod val="75000"/>
                  <a:lumOff val="25000"/>
                </a:schemeClr>
              </a:solidFill>
            </a:endParaRPr>
          </a:p>
          <a:p>
            <a:pPr marL="114300" indent="0" eaLnBrk="1" fontAlgn="auto" hangingPunct="1">
              <a:spcAft>
                <a:spcPts val="0"/>
              </a:spcAft>
              <a:buFont typeface="Arial" panose="020B0604020202020204" pitchFamily="34" charset="0"/>
              <a:buNone/>
              <a:defRPr/>
            </a:pPr>
            <a:endParaRPr lang="en-US" altLang="en-US" dirty="0">
              <a:solidFill>
                <a:schemeClr val="tx1">
                  <a:lumMod val="75000"/>
                  <a:lumOff val="25000"/>
                </a:schemeClr>
              </a:solidFill>
            </a:endParaRPr>
          </a:p>
        </p:txBody>
      </p:sp>
      <p:pic>
        <p:nvPicPr>
          <p:cNvPr id="3" name="Picture 2">
            <a:extLst>
              <a:ext uri="{FF2B5EF4-FFF2-40B4-BE49-F238E27FC236}">
                <a16:creationId xmlns:a16="http://schemas.microsoft.com/office/drawing/2014/main" id="{F061818D-2EBE-B4DE-2ED6-A92C82F81D9D}"/>
              </a:ext>
            </a:extLst>
          </p:cNvPr>
          <p:cNvPicPr>
            <a:picLocks noChangeAspect="1"/>
          </p:cNvPicPr>
          <p:nvPr/>
        </p:nvPicPr>
        <p:blipFill rotWithShape="1">
          <a:blip r:embed="rId2"/>
          <a:srcRect t="23606" b="39630"/>
          <a:stretch/>
        </p:blipFill>
        <p:spPr>
          <a:xfrm>
            <a:off x="2764739" y="4154834"/>
            <a:ext cx="3076123" cy="1725507"/>
          </a:xfrm>
          <a:prstGeom prst="rect">
            <a:avLst/>
          </a:prstGeom>
        </p:spPr>
      </p:pic>
      <p:sp>
        <p:nvSpPr>
          <p:cNvPr id="9" name="TextBox 8">
            <a:extLst>
              <a:ext uri="{FF2B5EF4-FFF2-40B4-BE49-F238E27FC236}">
                <a16:creationId xmlns:a16="http://schemas.microsoft.com/office/drawing/2014/main" id="{B00FD126-83DE-6968-A103-D4009321E129}"/>
              </a:ext>
            </a:extLst>
          </p:cNvPr>
          <p:cNvSpPr txBox="1"/>
          <p:nvPr/>
        </p:nvSpPr>
        <p:spPr>
          <a:xfrm>
            <a:off x="2944832" y="3741738"/>
            <a:ext cx="2715936" cy="369332"/>
          </a:xfrm>
          <a:prstGeom prst="rect">
            <a:avLst/>
          </a:prstGeom>
          <a:noFill/>
        </p:spPr>
        <p:txBody>
          <a:bodyPr wrap="none" rtlCol="0">
            <a:spAutoFit/>
          </a:bodyPr>
          <a:lstStyle/>
          <a:p>
            <a:r>
              <a:rPr lang="en-US" dirty="0" err="1"/>
              <a:t>DeQuevain’s</a:t>
            </a:r>
            <a:r>
              <a:rPr lang="en-US" dirty="0"/>
              <a:t> Tenosynovitis</a:t>
            </a:r>
          </a:p>
        </p:txBody>
      </p:sp>
      <p:pic>
        <p:nvPicPr>
          <p:cNvPr id="7" name="Picture 6">
            <a:extLst>
              <a:ext uri="{FF2B5EF4-FFF2-40B4-BE49-F238E27FC236}">
                <a16:creationId xmlns:a16="http://schemas.microsoft.com/office/drawing/2014/main" id="{B62200EC-375C-EA6A-645F-CBBEB87265A8}"/>
              </a:ext>
            </a:extLst>
          </p:cNvPr>
          <p:cNvPicPr>
            <a:picLocks noChangeAspect="1"/>
          </p:cNvPicPr>
          <p:nvPr/>
        </p:nvPicPr>
        <p:blipFill>
          <a:blip r:embed="rId3"/>
          <a:stretch>
            <a:fillRect/>
          </a:stretch>
        </p:blipFill>
        <p:spPr>
          <a:xfrm>
            <a:off x="6173310" y="3759502"/>
            <a:ext cx="2394592" cy="2275106"/>
          </a:xfrm>
          <a:prstGeom prst="rect">
            <a:avLst/>
          </a:prstGeom>
        </p:spPr>
      </p:pic>
      <p:pic>
        <p:nvPicPr>
          <p:cNvPr id="10" name="Picture 9" descr="Diagram&#10;&#10;Description automatically generated">
            <a:extLst>
              <a:ext uri="{FF2B5EF4-FFF2-40B4-BE49-F238E27FC236}">
                <a16:creationId xmlns:a16="http://schemas.microsoft.com/office/drawing/2014/main" id="{DF8BABDF-0080-93B8-0C69-B207F998F08C}"/>
              </a:ext>
            </a:extLst>
          </p:cNvPr>
          <p:cNvPicPr>
            <a:picLocks noChangeAspect="1"/>
          </p:cNvPicPr>
          <p:nvPr/>
        </p:nvPicPr>
        <p:blipFill>
          <a:blip r:embed="rId4"/>
          <a:stretch>
            <a:fillRect/>
          </a:stretch>
        </p:blipFill>
        <p:spPr>
          <a:xfrm>
            <a:off x="147578" y="3741738"/>
            <a:ext cx="2213437" cy="22134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B3B8455-B0D6-4FB4-834F-87F274C51E68}"/>
              </a:ext>
            </a:extLst>
          </p:cNvPr>
          <p:cNvSpPr>
            <a:spLocks noGrp="1"/>
          </p:cNvSpPr>
          <p:nvPr>
            <p:ph idx="1"/>
          </p:nvPr>
        </p:nvSpPr>
        <p:spPr>
          <a:xfrm>
            <a:off x="804435" y="369888"/>
            <a:ext cx="7620000" cy="3943350"/>
          </a:xfrm>
        </p:spPr>
        <p:txBody>
          <a:bodyPr rtlCol="0">
            <a:normAutofit/>
          </a:bodyPr>
          <a:lstStyle/>
          <a:p>
            <a:pPr marL="114300" indent="0" eaLnBrk="1" fontAlgn="auto" hangingPunct="1">
              <a:spcAft>
                <a:spcPts val="0"/>
              </a:spcAft>
              <a:buFont typeface="Arial" charset="0"/>
              <a:buNone/>
              <a:defRPr/>
            </a:pPr>
            <a:r>
              <a:rPr lang="en-US" sz="2800" b="1" dirty="0">
                <a:solidFill>
                  <a:schemeClr val="tx1">
                    <a:lumMod val="75000"/>
                    <a:lumOff val="25000"/>
                  </a:schemeClr>
                </a:solidFill>
                <a:ea typeface="ＭＳ Ｐゴシック" charset="0"/>
                <a:cs typeface="ＭＳ Ｐゴシック" charset="0"/>
              </a:rPr>
              <a:t>Signs of Musculoskeletal Disorders in Dentistry</a:t>
            </a:r>
            <a:endParaRPr lang="en-US" sz="2800" dirty="0">
              <a:solidFill>
                <a:schemeClr val="tx1">
                  <a:lumMod val="75000"/>
                  <a:lumOff val="25000"/>
                </a:schemeClr>
              </a:solidFill>
              <a:ea typeface="ＭＳ Ｐゴシック" charset="0"/>
              <a:cs typeface="ＭＳ Ｐゴシック" charset="0"/>
            </a:endParaRPr>
          </a:p>
          <a:p>
            <a:pPr eaLnBrk="1" fontAlgn="auto" hangingPunct="1">
              <a:spcAft>
                <a:spcPts val="0"/>
              </a:spcAft>
              <a:buFont typeface="Arial" charset="0"/>
              <a:buChar char="•"/>
              <a:defRPr/>
            </a:pPr>
            <a:r>
              <a:rPr lang="en-US" sz="2800" dirty="0">
                <a:solidFill>
                  <a:schemeClr val="tx1">
                    <a:lumMod val="75000"/>
                    <a:lumOff val="25000"/>
                  </a:schemeClr>
                </a:solidFill>
                <a:ea typeface="ＭＳ Ｐゴシック" charset="0"/>
                <a:cs typeface="ＭＳ Ｐゴシック" charset="0"/>
              </a:rPr>
              <a:t>Pain or excessive fatigue in shoulders and neck</a:t>
            </a:r>
          </a:p>
          <a:p>
            <a:pPr eaLnBrk="1" fontAlgn="auto" hangingPunct="1">
              <a:spcAft>
                <a:spcPts val="0"/>
              </a:spcAft>
              <a:buFont typeface="Arial" charset="0"/>
              <a:buChar char="•"/>
              <a:defRPr/>
            </a:pPr>
            <a:r>
              <a:rPr lang="en-US" sz="2800" dirty="0">
                <a:solidFill>
                  <a:schemeClr val="tx1">
                    <a:lumMod val="75000"/>
                    <a:lumOff val="25000"/>
                  </a:schemeClr>
                </a:solidFill>
                <a:ea typeface="ＭＳ Ｐゴシック" charset="0"/>
                <a:cs typeface="ＭＳ Ｐゴシック" charset="0"/>
              </a:rPr>
              <a:t>Tingling or burning in the arms</a:t>
            </a:r>
          </a:p>
          <a:p>
            <a:pPr eaLnBrk="1" fontAlgn="auto" hangingPunct="1">
              <a:spcAft>
                <a:spcPts val="0"/>
              </a:spcAft>
              <a:buFont typeface="Arial" charset="0"/>
              <a:buChar char="•"/>
              <a:defRPr/>
            </a:pPr>
            <a:r>
              <a:rPr lang="en-US" sz="2800" dirty="0">
                <a:solidFill>
                  <a:schemeClr val="tx1">
                    <a:lumMod val="75000"/>
                    <a:lumOff val="25000"/>
                  </a:schemeClr>
                </a:solidFill>
                <a:ea typeface="ＭＳ Ｐゴシック" charset="0"/>
                <a:cs typeface="ＭＳ Ｐゴシック" charset="0"/>
              </a:rPr>
              <a:t>Weak grip, clumsiness or cramping of hands</a:t>
            </a:r>
          </a:p>
          <a:p>
            <a:pPr eaLnBrk="1" fontAlgn="auto" hangingPunct="1">
              <a:spcAft>
                <a:spcPts val="0"/>
              </a:spcAft>
              <a:buFont typeface="Arial" charset="0"/>
              <a:buChar char="•"/>
              <a:defRPr/>
            </a:pPr>
            <a:r>
              <a:rPr lang="en-US" sz="2800" dirty="0">
                <a:solidFill>
                  <a:schemeClr val="tx1">
                    <a:lumMod val="75000"/>
                    <a:lumOff val="25000"/>
                  </a:schemeClr>
                </a:solidFill>
                <a:ea typeface="ＭＳ Ｐゴシック" charset="0"/>
                <a:cs typeface="ＭＳ Ｐゴシック" charset="0"/>
              </a:rPr>
              <a:t>Low back pain</a:t>
            </a:r>
          </a:p>
          <a:p>
            <a:pPr eaLnBrk="1" fontAlgn="auto" hangingPunct="1">
              <a:spcAft>
                <a:spcPts val="0"/>
              </a:spcAft>
              <a:buFont typeface="Arial" charset="0"/>
              <a:buChar char="•"/>
              <a:defRPr/>
            </a:pPr>
            <a:r>
              <a:rPr lang="en-US" sz="2800" dirty="0">
                <a:solidFill>
                  <a:schemeClr val="tx1">
                    <a:lumMod val="75000"/>
                    <a:lumOff val="25000"/>
                  </a:schemeClr>
                </a:solidFill>
                <a:ea typeface="ＭＳ Ｐゴシック" charset="0"/>
                <a:cs typeface="ＭＳ Ｐゴシック" charset="0"/>
              </a:rPr>
              <a:t>Frequent headaches</a:t>
            </a:r>
          </a:p>
          <a:p>
            <a:pPr eaLnBrk="1" fontAlgn="auto" hangingPunct="1">
              <a:spcAft>
                <a:spcPts val="0"/>
              </a:spcAft>
              <a:buFont typeface="Arial" charset="0"/>
              <a:buChar char="•"/>
              <a:defRPr/>
            </a:pPr>
            <a:r>
              <a:rPr lang="en-US" sz="2800" dirty="0">
                <a:solidFill>
                  <a:schemeClr val="tx1">
                    <a:lumMod val="75000"/>
                    <a:lumOff val="25000"/>
                  </a:schemeClr>
                </a:solidFill>
                <a:ea typeface="ＭＳ Ｐゴシック" charset="0"/>
                <a:cs typeface="ＭＳ Ｐゴシック" charset="0"/>
              </a:rPr>
              <a:t>Decreased ROM in a joint</a:t>
            </a:r>
          </a:p>
          <a:p>
            <a:pPr marL="114300" indent="0" eaLnBrk="1" fontAlgn="auto" hangingPunct="1">
              <a:spcAft>
                <a:spcPts val="0"/>
              </a:spcAft>
              <a:buFont typeface="Arial" charset="0"/>
              <a:buNone/>
              <a:defRPr/>
            </a:pPr>
            <a:endParaRPr lang="en-US" dirty="0">
              <a:solidFill>
                <a:schemeClr val="tx1">
                  <a:lumMod val="75000"/>
                  <a:lumOff val="25000"/>
                </a:schemeClr>
              </a:solidFill>
              <a:ea typeface="ＭＳ Ｐゴシック" charset="0"/>
              <a:cs typeface="ＭＳ Ｐゴシック" charset="0"/>
            </a:endParaRPr>
          </a:p>
        </p:txBody>
      </p:sp>
      <p:pic>
        <p:nvPicPr>
          <p:cNvPr id="8195" name="Picture 5">
            <a:extLst>
              <a:ext uri="{FF2B5EF4-FFF2-40B4-BE49-F238E27FC236}">
                <a16:creationId xmlns:a16="http://schemas.microsoft.com/office/drawing/2014/main" id="{B72F650C-A532-5E4A-5522-1FF66D1B86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65650" y="3590925"/>
            <a:ext cx="30099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9">
            <a:extLst>
              <a:ext uri="{FF2B5EF4-FFF2-40B4-BE49-F238E27FC236}">
                <a16:creationId xmlns:a16="http://schemas.microsoft.com/office/drawing/2014/main" id="{8654F71C-DC34-AE74-A0BD-3C91A27B0A17}"/>
              </a:ext>
            </a:extLst>
          </p:cNvPr>
          <p:cNvSpPr txBox="1">
            <a:spLocks noChangeArrowheads="1"/>
          </p:cNvSpPr>
          <p:nvPr/>
        </p:nvSpPr>
        <p:spPr bwMode="auto">
          <a:xfrm>
            <a:off x="5648325" y="6283325"/>
            <a:ext cx="941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800" dirty="0">
                <a:solidFill>
                  <a:schemeClr val="tx1"/>
                </a:solidFill>
                <a:latin typeface="Calibri" panose="020F0502020204030204" pitchFamily="34" charset="0"/>
                <a:ea typeface="MS PGothic" panose="020B0600070205080204" pitchFamily="34" charset="-128"/>
              </a:rPr>
              <a:t>Gravityworks.com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FED1BFED-FA04-69E3-48A3-F88AA115B05D}"/>
              </a:ext>
            </a:extLst>
          </p:cNvPr>
          <p:cNvSpPr>
            <a:spLocks noGrp="1" noChangeArrowheads="1"/>
          </p:cNvSpPr>
          <p:nvPr>
            <p:ph type="title"/>
          </p:nvPr>
        </p:nvSpPr>
        <p:spPr>
          <a:xfrm>
            <a:off x="457200" y="274638"/>
            <a:ext cx="4103688" cy="927100"/>
          </a:xfrm>
        </p:spPr>
        <p:txBody>
          <a:bodyPr/>
          <a:lstStyle/>
          <a:p>
            <a:pPr eaLnBrk="1" hangingPunct="1"/>
            <a:r>
              <a:rPr lang="en-US" altLang="en-US" sz="4400" dirty="0">
                <a:ea typeface="MS PGothic" panose="020B0600070205080204" pitchFamily="34" charset="-128"/>
              </a:rPr>
              <a:t>Why do I hurt?</a:t>
            </a:r>
          </a:p>
        </p:txBody>
      </p:sp>
      <p:pic>
        <p:nvPicPr>
          <p:cNvPr id="9219" name="Picture 2">
            <a:extLst>
              <a:ext uri="{FF2B5EF4-FFF2-40B4-BE49-F238E27FC236}">
                <a16:creationId xmlns:a16="http://schemas.microsoft.com/office/drawing/2014/main" id="{1A2C3252-143E-0096-BCB4-8961D5680E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8750" y="2947988"/>
            <a:ext cx="22733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3">
            <a:extLst>
              <a:ext uri="{FF2B5EF4-FFF2-40B4-BE49-F238E27FC236}">
                <a16:creationId xmlns:a16="http://schemas.microsoft.com/office/drawing/2014/main" id="{DAE80A1D-CEC8-1AB6-F5CE-D9CD25BE2193}"/>
              </a:ext>
            </a:extLst>
          </p:cNvPr>
          <p:cNvSpPr>
            <a:spLocks noChangeArrowheads="1"/>
          </p:cNvSpPr>
          <p:nvPr/>
        </p:nvSpPr>
        <p:spPr bwMode="auto">
          <a:xfrm>
            <a:off x="5202238" y="5995988"/>
            <a:ext cx="23098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800" dirty="0">
                <a:solidFill>
                  <a:schemeClr val="tx1"/>
                </a:solidFill>
                <a:latin typeface="Calibri" panose="020F0502020204030204" pitchFamily="34" charset="0"/>
                <a:ea typeface="MS PGothic" panose="020B0600070205080204" pitchFamily="34" charset="-128"/>
              </a:rPr>
              <a:t>https://encrypted-tbn3.gstatic.com/images?q=tbn:ANd9GcQj6dI8aT2vSaAjd5mLqtbRiTacn02acjlt3tFZSxJ-jcXN6cGk</a:t>
            </a:r>
          </a:p>
        </p:txBody>
      </p:sp>
      <p:sp>
        <p:nvSpPr>
          <p:cNvPr id="9221" name="TextBox 3">
            <a:extLst>
              <a:ext uri="{FF2B5EF4-FFF2-40B4-BE49-F238E27FC236}">
                <a16:creationId xmlns:a16="http://schemas.microsoft.com/office/drawing/2014/main" id="{D78A9B5E-4314-6728-6A04-90C73B080A5F}"/>
              </a:ext>
            </a:extLst>
          </p:cNvPr>
          <p:cNvSpPr txBox="1">
            <a:spLocks noChangeArrowheads="1"/>
          </p:cNvSpPr>
          <p:nvPr/>
        </p:nvSpPr>
        <p:spPr bwMode="auto">
          <a:xfrm>
            <a:off x="729204" y="1325563"/>
            <a:ext cx="5059363"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914400" indent="-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 typeface="Arial" panose="020B0604020202020204" pitchFamily="34" charset="0"/>
              <a:buChar char="•"/>
            </a:pPr>
            <a:r>
              <a:rPr lang="en-US" altLang="en-US" sz="2800" dirty="0">
                <a:solidFill>
                  <a:schemeClr val="tx1"/>
                </a:solidFill>
                <a:latin typeface="Calibri" panose="020F0502020204030204" pitchFamily="34" charset="0"/>
                <a:ea typeface="MS PGothic" panose="020B0600070205080204" pitchFamily="34" charset="-128"/>
              </a:rPr>
              <a:t>Prolonged static postures</a:t>
            </a:r>
          </a:p>
          <a:p>
            <a:pPr lvl="1" eaLnBrk="1" hangingPunct="1">
              <a:spcBef>
                <a:spcPct val="0"/>
              </a:spcBef>
              <a:buClrTx/>
              <a:buSzTx/>
              <a:buFont typeface="Arial" panose="020B0604020202020204" pitchFamily="34" charset="0"/>
              <a:buChar char="•"/>
            </a:pPr>
            <a:r>
              <a:rPr lang="en-US" altLang="en-US" sz="2000" dirty="0">
                <a:solidFill>
                  <a:schemeClr val="tx1"/>
                </a:solidFill>
                <a:latin typeface="Calibri" panose="020F0502020204030204" pitchFamily="34" charset="0"/>
                <a:ea typeface="MS PGothic" panose="020B0600070205080204" pitchFamily="34" charset="-128"/>
              </a:rPr>
              <a:t>Muscular/neural Ischemia</a:t>
            </a:r>
          </a:p>
          <a:p>
            <a:pPr eaLnBrk="1" hangingPunct="1">
              <a:spcBef>
                <a:spcPct val="0"/>
              </a:spcBef>
              <a:buClrTx/>
              <a:buSzTx/>
              <a:buFont typeface="Arial" panose="020B0604020202020204" pitchFamily="34" charset="0"/>
              <a:buChar char="•"/>
            </a:pPr>
            <a:r>
              <a:rPr lang="en-US" altLang="en-US" sz="2800" dirty="0">
                <a:solidFill>
                  <a:schemeClr val="tx1"/>
                </a:solidFill>
                <a:latin typeface="Calibri" panose="020F0502020204030204" pitchFamily="34" charset="0"/>
                <a:ea typeface="MS PGothic" panose="020B0600070205080204" pitchFamily="34" charset="-128"/>
              </a:rPr>
              <a:t>Trigger points</a:t>
            </a:r>
          </a:p>
          <a:p>
            <a:pPr eaLnBrk="1" hangingPunct="1">
              <a:spcBef>
                <a:spcPct val="0"/>
              </a:spcBef>
              <a:buClrTx/>
              <a:buSzTx/>
              <a:buFont typeface="Arial" panose="020B0604020202020204" pitchFamily="34" charset="0"/>
              <a:buChar char="•"/>
            </a:pPr>
            <a:r>
              <a:rPr lang="en-US" altLang="en-US" sz="2800" dirty="0">
                <a:solidFill>
                  <a:schemeClr val="tx1"/>
                </a:solidFill>
                <a:latin typeface="Calibri" panose="020F0502020204030204" pitchFamily="34" charset="0"/>
                <a:ea typeface="MS PGothic" panose="020B0600070205080204" pitchFamily="34" charset="-128"/>
              </a:rPr>
              <a:t>Muscle imbalances</a:t>
            </a:r>
          </a:p>
          <a:p>
            <a:pPr eaLnBrk="1" hangingPunct="1">
              <a:spcBef>
                <a:spcPct val="0"/>
              </a:spcBef>
              <a:buClrTx/>
              <a:buSzTx/>
              <a:buFont typeface="Arial" panose="020B0604020202020204" pitchFamily="34" charset="0"/>
              <a:buChar char="•"/>
            </a:pPr>
            <a:r>
              <a:rPr lang="en-US" altLang="en-US" sz="2800" dirty="0">
                <a:solidFill>
                  <a:schemeClr val="tx1"/>
                </a:solidFill>
                <a:latin typeface="Calibri" panose="020F0502020204030204" pitchFamily="34" charset="0"/>
                <a:ea typeface="MS PGothic" panose="020B0600070205080204" pitchFamily="34" charset="-128"/>
              </a:rPr>
              <a:t>Cumulative Trauma</a:t>
            </a:r>
          </a:p>
          <a:p>
            <a:pPr eaLnBrk="1" hangingPunct="1">
              <a:spcBef>
                <a:spcPct val="0"/>
              </a:spcBef>
              <a:buClrTx/>
              <a:buSzTx/>
              <a:buFont typeface="Arial" panose="020B0604020202020204" pitchFamily="34" charset="0"/>
              <a:buChar char="•"/>
            </a:pPr>
            <a:endParaRPr lang="en-US" altLang="en-US" sz="2800" dirty="0">
              <a:solidFill>
                <a:schemeClr val="tx1"/>
              </a:solidFill>
              <a:latin typeface="Calibri" panose="020F0502020204030204" pitchFamily="34" charset="0"/>
              <a:ea typeface="MS PGothic" panose="020B0600070205080204" pitchFamily="34" charset="-128"/>
            </a:endParaRPr>
          </a:p>
          <a:p>
            <a:pPr eaLnBrk="1" hangingPunct="1">
              <a:spcBef>
                <a:spcPct val="0"/>
              </a:spcBef>
              <a:buClrTx/>
              <a:buSzTx/>
              <a:buFont typeface="Arial" panose="020B0604020202020204" pitchFamily="34" charset="0"/>
              <a:buChar char="•"/>
            </a:pPr>
            <a:endParaRPr lang="en-US" altLang="en-US" sz="2800" dirty="0">
              <a:solidFill>
                <a:schemeClr val="tx1"/>
              </a:solidFill>
              <a:latin typeface="Calibri" panose="020F0502020204030204" pitchFamily="34" charset="0"/>
              <a:ea typeface="MS PGothic" panose="020B0600070205080204" pitchFamily="34" charset="-128"/>
            </a:endParaRPr>
          </a:p>
        </p:txBody>
      </p:sp>
      <p:sp>
        <p:nvSpPr>
          <p:cNvPr id="9223" name="Rectangle 2">
            <a:extLst>
              <a:ext uri="{FF2B5EF4-FFF2-40B4-BE49-F238E27FC236}">
                <a16:creationId xmlns:a16="http://schemas.microsoft.com/office/drawing/2014/main" id="{FB5D216C-9F90-A844-CFB5-B4910E851250}"/>
              </a:ext>
            </a:extLst>
          </p:cNvPr>
          <p:cNvSpPr>
            <a:spLocks noChangeArrowheads="1"/>
          </p:cNvSpPr>
          <p:nvPr/>
        </p:nvSpPr>
        <p:spPr bwMode="auto">
          <a:xfrm>
            <a:off x="674688" y="6348413"/>
            <a:ext cx="3886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800" dirty="0">
                <a:solidFill>
                  <a:schemeClr val="tx1"/>
                </a:solidFill>
                <a:latin typeface="Calibri" panose="020F0502020204030204" pitchFamily="34" charset="0"/>
                <a:ea typeface="MS PGothic" panose="020B0600070205080204" pitchFamily="34" charset="-128"/>
              </a:rPr>
              <a:t>https://studylib.net/doc/18424080/the-42-pound-head-</a:t>
            </a:r>
          </a:p>
        </p:txBody>
      </p:sp>
      <p:pic>
        <p:nvPicPr>
          <p:cNvPr id="3" name="Picture 2" descr="Diagram&#10;&#10;Description automatically generated">
            <a:extLst>
              <a:ext uri="{FF2B5EF4-FFF2-40B4-BE49-F238E27FC236}">
                <a16:creationId xmlns:a16="http://schemas.microsoft.com/office/drawing/2014/main" id="{C65930A7-67A4-BB64-F98E-BF3985E8FD31}"/>
              </a:ext>
            </a:extLst>
          </p:cNvPr>
          <p:cNvPicPr>
            <a:picLocks noChangeAspect="1"/>
          </p:cNvPicPr>
          <p:nvPr/>
        </p:nvPicPr>
        <p:blipFill>
          <a:blip r:embed="rId3"/>
          <a:stretch>
            <a:fillRect/>
          </a:stretch>
        </p:blipFill>
        <p:spPr>
          <a:xfrm>
            <a:off x="804211" y="3380069"/>
            <a:ext cx="3767789" cy="29104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a:extLst>
              <a:ext uri="{FF2B5EF4-FFF2-40B4-BE49-F238E27FC236}">
                <a16:creationId xmlns:a16="http://schemas.microsoft.com/office/drawing/2014/main" id="{F5E26D87-687B-CDC7-D802-F13DF499FC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6827" y="873125"/>
            <a:ext cx="7062788"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5">
            <a:extLst>
              <a:ext uri="{FF2B5EF4-FFF2-40B4-BE49-F238E27FC236}">
                <a16:creationId xmlns:a16="http://schemas.microsoft.com/office/drawing/2014/main" id="{AF14C1B3-062C-F721-E683-EF400E522CCD}"/>
              </a:ext>
            </a:extLst>
          </p:cNvPr>
          <p:cNvSpPr>
            <a:spLocks noChangeArrowheads="1"/>
          </p:cNvSpPr>
          <p:nvPr/>
        </p:nvSpPr>
        <p:spPr bwMode="auto">
          <a:xfrm>
            <a:off x="1506538" y="6105525"/>
            <a:ext cx="51022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800" dirty="0">
                <a:solidFill>
                  <a:schemeClr val="tx1"/>
                </a:solidFill>
                <a:latin typeface="Calibri" panose="020F0502020204030204" pitchFamily="34" charset="0"/>
                <a:ea typeface="MS PGothic" panose="020B0600070205080204" pitchFamily="34" charset="-128"/>
              </a:rPr>
              <a:t>http://musculoskeletalkey.com/wp-content/uploads/2016/09/B9780702034732000174_f013-006-9780702034732.jpg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5B5892-E624-4DD6-8070-F64284C14EC9}"/>
              </a:ext>
            </a:extLst>
          </p:cNvPr>
          <p:cNvSpPr>
            <a:spLocks noGrp="1"/>
          </p:cNvSpPr>
          <p:nvPr>
            <p:ph idx="1"/>
          </p:nvPr>
        </p:nvSpPr>
        <p:spPr>
          <a:xfrm>
            <a:off x="844944" y="438815"/>
            <a:ext cx="7620000" cy="5835650"/>
          </a:xfrm>
        </p:spPr>
        <p:txBody>
          <a:bodyPr rtlCol="0">
            <a:normAutofit lnSpcReduction="10000"/>
          </a:bodyPr>
          <a:lstStyle/>
          <a:p>
            <a:pPr marL="114300" indent="0" eaLnBrk="1" fontAlgn="auto" hangingPunct="1">
              <a:spcAft>
                <a:spcPts val="0"/>
              </a:spcAft>
              <a:buFont typeface="Arial" charset="0"/>
              <a:buNone/>
              <a:defRPr/>
            </a:pPr>
            <a:r>
              <a:rPr lang="en-US" sz="2800" b="1" dirty="0">
                <a:solidFill>
                  <a:schemeClr val="tx1">
                    <a:lumMod val="75000"/>
                    <a:lumOff val="25000"/>
                  </a:schemeClr>
                </a:solidFill>
                <a:ea typeface="ＭＳ Ｐゴシック" charset="0"/>
                <a:cs typeface="ＭＳ Ｐゴシック" charset="0"/>
              </a:rPr>
              <a:t>Improper Posture</a:t>
            </a:r>
            <a:r>
              <a:rPr lang="en-US" sz="2800" b="1" baseline="30000" dirty="0">
                <a:solidFill>
                  <a:schemeClr val="tx1">
                    <a:lumMod val="75000"/>
                    <a:lumOff val="25000"/>
                  </a:schemeClr>
                </a:solidFill>
                <a:ea typeface="ＭＳ Ｐゴシック" charset="0"/>
                <a:cs typeface="ＭＳ Ｐゴシック" charset="0"/>
              </a:rPr>
              <a:t>2</a:t>
            </a:r>
            <a:endParaRPr lang="en-US" sz="2800" dirty="0">
              <a:solidFill>
                <a:schemeClr val="tx1">
                  <a:lumMod val="75000"/>
                  <a:lumOff val="25000"/>
                </a:schemeClr>
              </a:solidFill>
              <a:ea typeface="ＭＳ Ｐゴシック" charset="0"/>
              <a:cs typeface="ＭＳ Ｐゴシック" charset="0"/>
            </a:endParaRPr>
          </a:p>
          <a:p>
            <a:pPr eaLnBrk="1" fontAlgn="auto" hangingPunct="1">
              <a:spcAft>
                <a:spcPts val="0"/>
              </a:spcAft>
              <a:buFont typeface="Arial" charset="0"/>
              <a:buChar char="•"/>
              <a:defRPr/>
            </a:pPr>
            <a:r>
              <a:rPr lang="en-US" sz="2800" dirty="0">
                <a:solidFill>
                  <a:schemeClr val="tx1">
                    <a:lumMod val="75000"/>
                    <a:lumOff val="25000"/>
                  </a:schemeClr>
                </a:solidFill>
                <a:ea typeface="ＭＳ Ｐゴシック" charset="0"/>
                <a:cs typeface="ＭＳ Ｐゴシック" charset="0"/>
              </a:rPr>
              <a:t>Working with neck overly flexed or tilted to one side</a:t>
            </a:r>
          </a:p>
          <a:p>
            <a:pPr eaLnBrk="1" fontAlgn="auto" hangingPunct="1">
              <a:spcAft>
                <a:spcPts val="0"/>
              </a:spcAft>
              <a:buFont typeface="Arial" charset="0"/>
              <a:buChar char="•"/>
              <a:defRPr/>
            </a:pPr>
            <a:r>
              <a:rPr lang="en-US" sz="2800" dirty="0">
                <a:solidFill>
                  <a:schemeClr val="tx1">
                    <a:lumMod val="75000"/>
                    <a:lumOff val="25000"/>
                  </a:schemeClr>
                </a:solidFill>
                <a:ea typeface="ＭＳ Ｐゴシック" charset="0"/>
                <a:cs typeface="ＭＳ Ｐゴシック" charset="0"/>
              </a:rPr>
              <a:t>Shoulders elevated</a:t>
            </a:r>
          </a:p>
          <a:p>
            <a:pPr eaLnBrk="1" fontAlgn="auto" hangingPunct="1">
              <a:spcAft>
                <a:spcPts val="0"/>
              </a:spcAft>
              <a:buFont typeface="Arial" charset="0"/>
              <a:buChar char="•"/>
              <a:defRPr/>
            </a:pPr>
            <a:r>
              <a:rPr lang="en-US" sz="2800" dirty="0">
                <a:solidFill>
                  <a:schemeClr val="tx1">
                    <a:lumMod val="75000"/>
                    <a:lumOff val="25000"/>
                  </a:schemeClr>
                </a:solidFill>
                <a:ea typeface="ＭＳ Ｐゴシック" charset="0"/>
                <a:cs typeface="ＭＳ Ｐゴシック" charset="0"/>
              </a:rPr>
              <a:t>Side bending left or right</a:t>
            </a:r>
          </a:p>
          <a:p>
            <a:pPr eaLnBrk="1" fontAlgn="auto" hangingPunct="1">
              <a:spcAft>
                <a:spcPts val="0"/>
              </a:spcAft>
              <a:buFont typeface="Arial" charset="0"/>
              <a:buChar char="•"/>
              <a:defRPr/>
            </a:pPr>
            <a:r>
              <a:rPr lang="en-US" sz="2800" dirty="0">
                <a:solidFill>
                  <a:schemeClr val="tx1">
                    <a:lumMod val="75000"/>
                    <a:lumOff val="25000"/>
                  </a:schemeClr>
                </a:solidFill>
                <a:ea typeface="ＭＳ Ｐゴシック" charset="0"/>
                <a:cs typeface="ＭＳ Ｐゴシック" charset="0"/>
              </a:rPr>
              <a:t>Excessive forward bending</a:t>
            </a:r>
          </a:p>
          <a:p>
            <a:pPr lvl="1">
              <a:spcAft>
                <a:spcPts val="0"/>
              </a:spcAft>
              <a:buFont typeface="Arial" charset="0"/>
              <a:buChar char="•"/>
              <a:defRPr/>
            </a:pPr>
            <a:r>
              <a:rPr lang="en-US" sz="2400" dirty="0">
                <a:solidFill>
                  <a:schemeClr val="tx1">
                    <a:lumMod val="75000"/>
                    <a:lumOff val="25000"/>
                  </a:schemeClr>
                </a:solidFill>
                <a:ea typeface="ＭＳ Ｐゴシック" charset="0"/>
                <a:cs typeface="ＭＳ Ｐゴシック" charset="0"/>
              </a:rPr>
              <a:t>Loops -  </a:t>
            </a:r>
            <a:r>
              <a:rPr lang="en-US" sz="2400">
                <a:solidFill>
                  <a:schemeClr val="tx1">
                    <a:lumMod val="75000"/>
                    <a:lumOff val="25000"/>
                  </a:schemeClr>
                </a:solidFill>
                <a:ea typeface="ＭＳ Ｐゴシック" charset="0"/>
                <a:cs typeface="ＭＳ Ｐゴシック" charset="0"/>
              </a:rPr>
              <a:t>(WD: </a:t>
            </a:r>
            <a:r>
              <a:rPr lang="en-US" sz="2400" dirty="0">
                <a:solidFill>
                  <a:schemeClr val="tx1">
                    <a:lumMod val="75000"/>
                    <a:lumOff val="25000"/>
                  </a:schemeClr>
                </a:solidFill>
                <a:ea typeface="ＭＳ Ｐゴシック" charset="0"/>
                <a:cs typeface="ＭＳ Ｐゴシック" charset="0"/>
              </a:rPr>
              <a:t>too short? Magnification: not enough?)</a:t>
            </a:r>
          </a:p>
          <a:p>
            <a:pPr eaLnBrk="1" fontAlgn="auto" hangingPunct="1">
              <a:spcAft>
                <a:spcPts val="0"/>
              </a:spcAft>
              <a:buFont typeface="Arial" charset="0"/>
              <a:buChar char="•"/>
              <a:defRPr/>
            </a:pPr>
            <a:r>
              <a:rPr lang="en-US" sz="2800" dirty="0">
                <a:solidFill>
                  <a:schemeClr val="tx1">
                    <a:lumMod val="75000"/>
                    <a:lumOff val="25000"/>
                  </a:schemeClr>
                </a:solidFill>
                <a:ea typeface="ＭＳ Ｐゴシック" charset="0"/>
                <a:cs typeface="ＭＳ Ｐゴシック" charset="0"/>
              </a:rPr>
              <a:t>Excessive twisting</a:t>
            </a:r>
          </a:p>
          <a:p>
            <a:pPr eaLnBrk="1" fontAlgn="auto" hangingPunct="1">
              <a:spcAft>
                <a:spcPts val="0"/>
              </a:spcAft>
              <a:buFont typeface="Arial" charset="0"/>
              <a:buChar char="•"/>
              <a:defRPr/>
            </a:pPr>
            <a:r>
              <a:rPr lang="en-US" sz="2800" dirty="0">
                <a:solidFill>
                  <a:schemeClr val="tx1">
                    <a:lumMod val="75000"/>
                    <a:lumOff val="25000"/>
                  </a:schemeClr>
                </a:solidFill>
                <a:ea typeface="ＭＳ Ｐゴシック" charset="0"/>
                <a:cs typeface="ＭＳ Ｐゴシック" charset="0"/>
              </a:rPr>
              <a:t>Elbows flexed greater than 90 degrees</a:t>
            </a:r>
          </a:p>
          <a:p>
            <a:pPr eaLnBrk="1" fontAlgn="auto" hangingPunct="1">
              <a:spcAft>
                <a:spcPts val="0"/>
              </a:spcAft>
              <a:buFont typeface="Arial" charset="0"/>
              <a:buChar char="•"/>
              <a:defRPr/>
            </a:pPr>
            <a:r>
              <a:rPr lang="en-US" sz="2800" dirty="0">
                <a:solidFill>
                  <a:schemeClr val="tx1">
                    <a:lumMod val="75000"/>
                    <a:lumOff val="25000"/>
                  </a:schemeClr>
                </a:solidFill>
                <a:ea typeface="ＭＳ Ｐゴシック" charset="0"/>
                <a:cs typeface="ＭＳ Ｐゴシック" charset="0"/>
              </a:rPr>
              <a:t>Wrists flexed/deviated during grasp</a:t>
            </a:r>
          </a:p>
          <a:p>
            <a:pPr eaLnBrk="1" fontAlgn="auto" hangingPunct="1">
              <a:spcAft>
                <a:spcPts val="0"/>
              </a:spcAft>
              <a:buFont typeface="Arial" charset="0"/>
              <a:buChar char="•"/>
              <a:defRPr/>
            </a:pPr>
            <a:r>
              <a:rPr lang="en-US" sz="2800" dirty="0">
                <a:solidFill>
                  <a:schemeClr val="tx1">
                    <a:lumMod val="75000"/>
                    <a:lumOff val="25000"/>
                  </a:schemeClr>
                </a:solidFill>
                <a:ea typeface="ＭＳ Ｐゴシック" charset="0"/>
                <a:cs typeface="ＭＳ Ｐゴシック" charset="0"/>
              </a:rPr>
              <a:t>Hyperextension of the thumb</a:t>
            </a:r>
          </a:p>
          <a:p>
            <a:pPr eaLnBrk="1" fontAlgn="auto" hangingPunct="1">
              <a:spcAft>
                <a:spcPts val="0"/>
              </a:spcAft>
              <a:buFont typeface="Arial" charset="0"/>
              <a:buChar char="•"/>
              <a:defRPr/>
            </a:pPr>
            <a:r>
              <a:rPr lang="en-US" sz="2800" dirty="0">
                <a:solidFill>
                  <a:schemeClr val="tx1">
                    <a:lumMod val="75000"/>
                    <a:lumOff val="25000"/>
                  </a:schemeClr>
                </a:solidFill>
                <a:ea typeface="ＭＳ Ｐゴシック" charset="0"/>
                <a:cs typeface="ＭＳ Ｐゴシック" charset="0"/>
              </a:rPr>
              <a:t>Prolonged poor posture</a:t>
            </a:r>
            <a:endParaRPr lang="en-US" sz="2600" dirty="0">
              <a:solidFill>
                <a:schemeClr val="tx1">
                  <a:lumMod val="75000"/>
                  <a:lumOff val="25000"/>
                </a:schemeClr>
              </a:solidFill>
              <a:ea typeface="ＭＳ Ｐゴシック" charset="0"/>
              <a:cs typeface="ＭＳ Ｐゴシック" charset="0"/>
            </a:endParaRPr>
          </a:p>
          <a:p>
            <a:pPr marL="114300" indent="0" eaLnBrk="1" fontAlgn="auto" hangingPunct="1">
              <a:spcAft>
                <a:spcPts val="0"/>
              </a:spcAft>
              <a:buFont typeface="Arial" charset="0"/>
              <a:buNone/>
              <a:defRPr/>
            </a:pPr>
            <a:endParaRPr lang="en-US" dirty="0">
              <a:solidFill>
                <a:schemeClr val="tx1">
                  <a:lumMod val="75000"/>
                  <a:lumOff val="25000"/>
                </a:schemeClr>
              </a:solidFill>
              <a:ea typeface="ＭＳ Ｐゴシック" charset="0"/>
              <a:cs typeface="ＭＳ Ｐゴシック"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a:extLst>
              <a:ext uri="{FF2B5EF4-FFF2-40B4-BE49-F238E27FC236}">
                <a16:creationId xmlns:a16="http://schemas.microsoft.com/office/drawing/2014/main" id="{C7828112-A9D1-4FEB-A65B-F9D95E51D0F6}"/>
              </a:ext>
            </a:extLst>
          </p:cNvPr>
          <p:cNvSpPr>
            <a:spLocks noGrp="1"/>
          </p:cNvSpPr>
          <p:nvPr>
            <p:ph idx="1"/>
          </p:nvPr>
        </p:nvSpPr>
        <p:spPr>
          <a:xfrm>
            <a:off x="862833" y="530586"/>
            <a:ext cx="7620000" cy="5570538"/>
          </a:xfrm>
        </p:spPr>
        <p:txBody>
          <a:bodyPr rtlCol="0">
            <a:normAutofit fontScale="85000" lnSpcReduction="20000"/>
          </a:bodyPr>
          <a:lstStyle/>
          <a:p>
            <a:pPr marL="114300" indent="0" eaLnBrk="1" fontAlgn="auto" hangingPunct="1">
              <a:spcAft>
                <a:spcPts val="0"/>
              </a:spcAft>
              <a:buFont typeface="Arial" panose="020B0604020202020204" pitchFamily="34" charset="0"/>
              <a:buNone/>
              <a:defRPr/>
            </a:pPr>
            <a:r>
              <a:rPr lang="en-US" altLang="en-US" sz="2800" b="1" dirty="0">
                <a:solidFill>
                  <a:schemeClr val="tx1">
                    <a:lumMod val="75000"/>
                    <a:lumOff val="25000"/>
                  </a:schemeClr>
                </a:solidFill>
              </a:rPr>
              <a:t>Tips for Good Posture</a:t>
            </a:r>
            <a:r>
              <a:rPr lang="en-US" altLang="en-US" sz="2800" b="1" baseline="30000" dirty="0">
                <a:solidFill>
                  <a:schemeClr val="tx1">
                    <a:lumMod val="75000"/>
                    <a:lumOff val="25000"/>
                  </a:schemeClr>
                </a:solidFill>
              </a:rPr>
              <a:t>2,5</a:t>
            </a:r>
          </a:p>
          <a:p>
            <a:pPr marL="114300" indent="0" eaLnBrk="1" fontAlgn="auto" hangingPunct="1">
              <a:spcAft>
                <a:spcPts val="0"/>
              </a:spcAft>
              <a:buFont typeface="Arial" panose="020B0604020202020204" pitchFamily="34" charset="0"/>
              <a:buNone/>
              <a:defRPr/>
            </a:pPr>
            <a:endParaRPr lang="en-US" altLang="en-US" sz="2800" dirty="0">
              <a:solidFill>
                <a:schemeClr val="tx1">
                  <a:lumMod val="75000"/>
                  <a:lumOff val="25000"/>
                </a:schemeClr>
              </a:solidFill>
            </a:endParaRPr>
          </a:p>
          <a:p>
            <a:pPr marL="114300" indent="0" eaLnBrk="1" fontAlgn="auto" hangingPunct="1">
              <a:spcAft>
                <a:spcPts val="0"/>
              </a:spcAft>
              <a:buFont typeface="Wingdings 3" charset="2"/>
              <a:buChar char=""/>
              <a:defRPr/>
            </a:pPr>
            <a:r>
              <a:rPr lang="en-US" altLang="en-US" dirty="0">
                <a:solidFill>
                  <a:schemeClr val="tx1">
                    <a:lumMod val="75000"/>
                    <a:lumOff val="25000"/>
                  </a:schemeClr>
                </a:solidFill>
              </a:rPr>
              <a:t>Maintain an Erect posture</a:t>
            </a:r>
          </a:p>
          <a:p>
            <a:pPr marL="114300" indent="0" eaLnBrk="1" fontAlgn="auto" hangingPunct="1">
              <a:spcAft>
                <a:spcPts val="0"/>
              </a:spcAft>
              <a:buFont typeface="Wingdings 3" charset="2"/>
              <a:buChar char=""/>
              <a:defRPr/>
            </a:pPr>
            <a:r>
              <a:rPr lang="en-US" altLang="en-US" dirty="0">
                <a:solidFill>
                  <a:schemeClr val="tx1">
                    <a:lumMod val="75000"/>
                    <a:lumOff val="25000"/>
                  </a:schemeClr>
                </a:solidFill>
              </a:rPr>
              <a:t>Keep close to the patient</a:t>
            </a:r>
          </a:p>
          <a:p>
            <a:pPr marL="114300" indent="0" eaLnBrk="1" fontAlgn="auto" hangingPunct="1">
              <a:spcAft>
                <a:spcPts val="0"/>
              </a:spcAft>
              <a:buFont typeface="Wingdings 3" charset="2"/>
              <a:buChar char=""/>
              <a:defRPr/>
            </a:pPr>
            <a:r>
              <a:rPr lang="en-US" altLang="en-US" dirty="0">
                <a:solidFill>
                  <a:schemeClr val="tx1">
                    <a:lumMod val="75000"/>
                    <a:lumOff val="25000"/>
                  </a:schemeClr>
                </a:solidFill>
              </a:rPr>
              <a:t>Avoid excessive bending forward (~20*)</a:t>
            </a:r>
          </a:p>
          <a:p>
            <a:pPr marL="114300" indent="0" eaLnBrk="1" fontAlgn="auto" hangingPunct="1">
              <a:spcAft>
                <a:spcPts val="0"/>
              </a:spcAft>
              <a:buFont typeface="Wingdings 3" charset="2"/>
              <a:buChar char=""/>
              <a:defRPr/>
            </a:pPr>
            <a:r>
              <a:rPr lang="en-US" altLang="en-US" dirty="0">
                <a:solidFill>
                  <a:schemeClr val="tx1">
                    <a:lumMod val="75000"/>
                    <a:lumOff val="25000"/>
                  </a:schemeClr>
                </a:solidFill>
              </a:rPr>
              <a:t>Keep feet flat on the floor </a:t>
            </a:r>
          </a:p>
          <a:p>
            <a:pPr marL="114300" indent="0" eaLnBrk="1" fontAlgn="auto" hangingPunct="1">
              <a:spcAft>
                <a:spcPts val="0"/>
              </a:spcAft>
              <a:buFont typeface="Wingdings 3" charset="2"/>
              <a:buChar char=""/>
              <a:defRPr/>
            </a:pPr>
            <a:r>
              <a:rPr lang="en-US" altLang="en-US" dirty="0">
                <a:solidFill>
                  <a:schemeClr val="tx1">
                    <a:lumMod val="75000"/>
                    <a:lumOff val="25000"/>
                  </a:schemeClr>
                </a:solidFill>
              </a:rPr>
              <a:t>Keep your head from flexing too far forward (~20*)</a:t>
            </a:r>
          </a:p>
          <a:p>
            <a:pPr marL="114300" indent="0" eaLnBrk="1" fontAlgn="auto" hangingPunct="1">
              <a:spcAft>
                <a:spcPts val="0"/>
              </a:spcAft>
              <a:buFont typeface="Wingdings 3" charset="2"/>
              <a:buChar char=""/>
              <a:defRPr/>
            </a:pPr>
            <a:r>
              <a:rPr lang="en-US" altLang="en-US" dirty="0">
                <a:solidFill>
                  <a:schemeClr val="tx1">
                    <a:lumMod val="75000"/>
                    <a:lumOff val="25000"/>
                  </a:schemeClr>
                </a:solidFill>
              </a:rPr>
              <a:t>Use an adjustable chair with back support</a:t>
            </a:r>
          </a:p>
          <a:p>
            <a:pPr marL="114300" indent="0" eaLnBrk="1" fontAlgn="auto" hangingPunct="1">
              <a:spcAft>
                <a:spcPts val="0"/>
              </a:spcAft>
              <a:buFont typeface="Wingdings 3" charset="2"/>
              <a:buChar char=""/>
              <a:defRPr/>
            </a:pPr>
            <a:r>
              <a:rPr lang="en-US" altLang="en-US" dirty="0">
                <a:solidFill>
                  <a:schemeClr val="tx1">
                    <a:lumMod val="75000"/>
                    <a:lumOff val="25000"/>
                  </a:schemeClr>
                </a:solidFill>
              </a:rPr>
              <a:t>Work close to your body to prevent overreaching</a:t>
            </a:r>
          </a:p>
          <a:p>
            <a:pPr marL="114300" indent="0" eaLnBrk="1" fontAlgn="auto" hangingPunct="1">
              <a:spcAft>
                <a:spcPts val="0"/>
              </a:spcAft>
              <a:buFont typeface="Wingdings 3" charset="2"/>
              <a:buChar char=""/>
              <a:defRPr/>
            </a:pPr>
            <a:r>
              <a:rPr lang="en-US" altLang="en-US" dirty="0">
                <a:solidFill>
                  <a:schemeClr val="tx1">
                    <a:lumMod val="75000"/>
                    <a:lumOff val="25000"/>
                  </a:schemeClr>
                </a:solidFill>
              </a:rPr>
              <a:t>Elbows, hips, knees and ankles at 90*</a:t>
            </a:r>
          </a:p>
          <a:p>
            <a:pPr marL="114300" indent="0" eaLnBrk="1" fontAlgn="auto" hangingPunct="1">
              <a:spcAft>
                <a:spcPts val="0"/>
              </a:spcAft>
              <a:buFont typeface="Wingdings 3" charset="2"/>
              <a:buChar char=""/>
              <a:defRPr/>
            </a:pPr>
            <a:r>
              <a:rPr lang="en-US" altLang="en-US" dirty="0">
                <a:solidFill>
                  <a:schemeClr val="tx1">
                    <a:lumMod val="75000"/>
                    <a:lumOff val="25000"/>
                  </a:schemeClr>
                </a:solidFill>
              </a:rPr>
              <a:t>Alternate work positions</a:t>
            </a:r>
          </a:p>
          <a:p>
            <a:pPr marL="411163" lvl="1" indent="0" eaLnBrk="1" fontAlgn="auto" hangingPunct="1">
              <a:spcAft>
                <a:spcPts val="0"/>
              </a:spcAft>
              <a:buFont typeface="Wingdings 3" charset="2"/>
              <a:buChar char=""/>
              <a:defRPr/>
            </a:pPr>
            <a:r>
              <a:rPr lang="en-US" altLang="en-US" dirty="0">
                <a:solidFill>
                  <a:schemeClr val="tx1">
                    <a:lumMod val="75000"/>
                    <a:lumOff val="25000"/>
                  </a:schemeClr>
                </a:solidFill>
              </a:rPr>
              <a:t> Sitting (Clock positions), Standing, Switching sides </a:t>
            </a:r>
          </a:p>
          <a:p>
            <a:pPr marL="114300" indent="0" eaLnBrk="1" fontAlgn="auto" hangingPunct="1">
              <a:spcAft>
                <a:spcPts val="0"/>
              </a:spcAft>
              <a:buFont typeface="Wingdings 3" charset="2"/>
              <a:buChar char=""/>
              <a:defRPr/>
            </a:pPr>
            <a:r>
              <a:rPr lang="en-US" altLang="en-US" dirty="0">
                <a:solidFill>
                  <a:schemeClr val="tx1">
                    <a:lumMod val="75000"/>
                    <a:lumOff val="25000"/>
                  </a:schemeClr>
                </a:solidFill>
              </a:rPr>
              <a:t>Adjust the height of your chair and the patient’s chair to a comfortable level</a:t>
            </a:r>
          </a:p>
          <a:p>
            <a:pPr marL="571500" lvl="1" indent="0">
              <a:spcAft>
                <a:spcPts val="0"/>
              </a:spcAft>
              <a:buFont typeface="Wingdings 3" charset="2"/>
              <a:buChar char=""/>
              <a:defRPr/>
            </a:pPr>
            <a:r>
              <a:rPr lang="en-US" altLang="en-US" dirty="0">
                <a:solidFill>
                  <a:schemeClr val="tx1">
                    <a:lumMod val="75000"/>
                    <a:lumOff val="25000"/>
                  </a:schemeClr>
                </a:solidFill>
                <a:hlinkClick r:id="rId2"/>
              </a:rPr>
              <a:t>https://www.youtube.com/watch?v=J4EBKtGgNNk</a:t>
            </a:r>
            <a:r>
              <a:rPr lang="en-US" altLang="en-US" dirty="0">
                <a:solidFill>
                  <a:schemeClr val="tx1">
                    <a:lumMod val="75000"/>
                    <a:lumOff val="25000"/>
                  </a:schemeClr>
                </a:solidFill>
              </a:rPr>
              <a:t> (</a:t>
            </a:r>
            <a:r>
              <a:rPr lang="en-US" altLang="en-US" dirty="0" err="1">
                <a:solidFill>
                  <a:schemeClr val="tx1">
                    <a:lumMod val="75000"/>
                    <a:lumOff val="25000"/>
                  </a:schemeClr>
                </a:solidFill>
              </a:rPr>
              <a:t>adec</a:t>
            </a:r>
            <a:r>
              <a:rPr lang="en-US" altLang="en-US" dirty="0">
                <a:solidFill>
                  <a:schemeClr val="tx1">
                    <a:lumMod val="75000"/>
                    <a:lumOff val="25000"/>
                  </a:schemeClr>
                </a:solidFill>
              </a:rPr>
              <a:t> video)</a:t>
            </a:r>
          </a:p>
          <a:p>
            <a:pPr marL="114300" indent="0" eaLnBrk="1" fontAlgn="auto" hangingPunct="1">
              <a:spcAft>
                <a:spcPts val="0"/>
              </a:spcAft>
              <a:buFont typeface="Wingdings 3" charset="2"/>
              <a:buChar char=""/>
              <a:defRPr/>
            </a:pPr>
            <a:r>
              <a:rPr lang="en-US" altLang="en-US" dirty="0">
                <a:solidFill>
                  <a:schemeClr val="tx1">
                    <a:lumMod val="75000"/>
                    <a:lumOff val="25000"/>
                  </a:schemeClr>
                </a:solidFill>
              </a:rPr>
              <a:t>Move the patient chair to correct bad posture </a:t>
            </a:r>
          </a:p>
          <a:p>
            <a:pPr marL="114300" indent="0" eaLnBrk="1" fontAlgn="auto" hangingPunct="1">
              <a:spcAft>
                <a:spcPts val="0"/>
              </a:spcAft>
              <a:buFont typeface="Wingdings 3" charset="2"/>
              <a:buChar char=""/>
              <a:defRPr/>
            </a:pPr>
            <a:r>
              <a:rPr lang="en-US" altLang="en-US" dirty="0">
                <a:solidFill>
                  <a:schemeClr val="tx1">
                    <a:lumMod val="75000"/>
                    <a:lumOff val="25000"/>
                  </a:schemeClr>
                </a:solidFill>
              </a:rPr>
              <a:t>Good position of the overhead light to avoid straining to see in the patient’s mouth</a:t>
            </a:r>
          </a:p>
          <a:p>
            <a:pPr marL="114300" indent="0" eaLnBrk="1" fontAlgn="auto" hangingPunct="1">
              <a:spcAft>
                <a:spcPts val="0"/>
              </a:spcAft>
              <a:buFont typeface="Arial" panose="020B0604020202020204" pitchFamily="34" charset="0"/>
              <a:buNone/>
              <a:defRPr/>
            </a:pPr>
            <a:endParaRPr lang="en-US" altLang="en-US" dirty="0">
              <a:solidFill>
                <a:schemeClr val="tx1">
                  <a:lumMod val="75000"/>
                  <a:lumOff val="2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CAF4D-7357-4447-AA49-5F65D715CFCA}"/>
              </a:ext>
            </a:extLst>
          </p:cNvPr>
          <p:cNvSpPr>
            <a:spLocks noGrp="1"/>
          </p:cNvSpPr>
          <p:nvPr>
            <p:ph type="title"/>
          </p:nvPr>
        </p:nvSpPr>
        <p:spPr>
          <a:xfrm>
            <a:off x="442913" y="292100"/>
            <a:ext cx="1820862" cy="808038"/>
          </a:xfrm>
        </p:spPr>
        <p:txBody>
          <a:bodyPr rtlCol="0">
            <a:normAutofit/>
          </a:bodyPr>
          <a:lstStyle/>
          <a:p>
            <a:pPr eaLnBrk="1" fontAlgn="auto" hangingPunct="1">
              <a:spcAft>
                <a:spcPts val="0"/>
              </a:spcAft>
              <a:defRPr/>
            </a:pPr>
            <a:r>
              <a:rPr lang="en-US" sz="3200" dirty="0">
                <a:solidFill>
                  <a:schemeClr val="tx1"/>
                </a:solidFill>
                <a:latin typeface="+mn-lt"/>
              </a:rPr>
              <a:t>The Good </a:t>
            </a:r>
          </a:p>
        </p:txBody>
      </p:sp>
      <p:pic>
        <p:nvPicPr>
          <p:cNvPr id="13315" name="Picture 3">
            <a:extLst>
              <a:ext uri="{FF2B5EF4-FFF2-40B4-BE49-F238E27FC236}">
                <a16:creationId xmlns:a16="http://schemas.microsoft.com/office/drawing/2014/main" id="{2CD25867-BB09-A311-EC6A-E8101D16B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788" y="1601788"/>
            <a:ext cx="2297112" cy="384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a:extLst>
              <a:ext uri="{FF2B5EF4-FFF2-40B4-BE49-F238E27FC236}">
                <a16:creationId xmlns:a16="http://schemas.microsoft.com/office/drawing/2014/main" id="{C42E89DC-E40B-D841-90D1-EDC576E85A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2038" y="1015206"/>
            <a:ext cx="3795712" cy="482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2">
            <a:extLst>
              <a:ext uri="{FF2B5EF4-FFF2-40B4-BE49-F238E27FC236}">
                <a16:creationId xmlns:a16="http://schemas.microsoft.com/office/drawing/2014/main" id="{8532B955-4CE9-F575-BE65-605D568C1234}"/>
              </a:ext>
            </a:extLst>
          </p:cNvPr>
          <p:cNvSpPr txBox="1">
            <a:spLocks noChangeArrowheads="1"/>
          </p:cNvSpPr>
          <p:nvPr/>
        </p:nvSpPr>
        <p:spPr bwMode="auto">
          <a:xfrm>
            <a:off x="3557588" y="403225"/>
            <a:ext cx="38401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3200" dirty="0">
                <a:solidFill>
                  <a:schemeClr val="tx1"/>
                </a:solidFill>
                <a:latin typeface="Calibri" panose="020F0502020204030204" pitchFamily="34" charset="0"/>
                <a:ea typeface="MS PGothic" panose="020B0600070205080204" pitchFamily="34" charset="-128"/>
              </a:rPr>
              <a:t>The Bad, and the Ugly</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1792</TotalTime>
  <Words>1038</Words>
  <Application>Microsoft Office PowerPoint</Application>
  <PresentationFormat>On-screen Show (4:3)</PresentationFormat>
  <Paragraphs>126</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vt:lpstr>
      <vt:lpstr>Corbel</vt:lpstr>
      <vt:lpstr>Wingdings 3</vt:lpstr>
      <vt:lpstr>Parallax</vt:lpstr>
      <vt:lpstr>Dental Ergonomics   Inland Empire Periodontal Study Club 2022 Victoria Hardwick, DDS</vt:lpstr>
      <vt:lpstr>PowerPoint Presentation</vt:lpstr>
      <vt:lpstr>PowerPoint Presentation</vt:lpstr>
      <vt:lpstr>PowerPoint Presentation</vt:lpstr>
      <vt:lpstr>Why do I hurt?</vt:lpstr>
      <vt:lpstr>PowerPoint Presentation</vt:lpstr>
      <vt:lpstr>PowerPoint Presentation</vt:lpstr>
      <vt:lpstr>PowerPoint Presentation</vt:lpstr>
      <vt:lpstr>The Good </vt:lpstr>
      <vt:lpstr>Today’s Surgeries (posture)</vt:lpstr>
      <vt:lpstr>Seating is a big deal</vt:lpstr>
      <vt:lpstr>Instruments</vt:lpstr>
      <vt:lpstr>Instrument  cont.</vt:lpstr>
      <vt:lpstr>Stretches and Exercises  </vt:lpstr>
      <vt:lpstr>Stretches and Exercises cont.</vt:lpstr>
      <vt:lpstr>Stretches and Exercises cont.</vt:lpstr>
      <vt:lpstr>Take home points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Dental Ergonomics</dc:title>
  <dc:creator>Victoria Hardwick</dc:creator>
  <cp:lastModifiedBy>Victoria Hardwick</cp:lastModifiedBy>
  <cp:revision>88</cp:revision>
  <dcterms:created xsi:type="dcterms:W3CDTF">2017-04-10T19:21:42Z</dcterms:created>
  <dcterms:modified xsi:type="dcterms:W3CDTF">2022-05-14T18:26:07Z</dcterms:modified>
</cp:coreProperties>
</file>