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0" r:id="rId4"/>
    <p:sldId id="261" r:id="rId5"/>
    <p:sldId id="262" r:id="rId6"/>
    <p:sldId id="257" r:id="rId7"/>
    <p:sldId id="263" r:id="rId8"/>
    <p:sldId id="258" r:id="rId9"/>
    <p:sldId id="265" r:id="rId10"/>
    <p:sldId id="273" r:id="rId11"/>
    <p:sldId id="272" r:id="rId12"/>
    <p:sldId id="266" r:id="rId13"/>
    <p:sldId id="267" r:id="rId14"/>
    <p:sldId id="281" r:id="rId15"/>
    <p:sldId id="280" r:id="rId16"/>
    <p:sldId id="288" r:id="rId17"/>
    <p:sldId id="269" r:id="rId18"/>
    <p:sldId id="270" r:id="rId19"/>
    <p:sldId id="289" r:id="rId20"/>
    <p:sldId id="271" r:id="rId21"/>
    <p:sldId id="290" r:id="rId22"/>
    <p:sldId id="282" r:id="rId23"/>
    <p:sldId id="283" r:id="rId24"/>
    <p:sldId id="278" r:id="rId25"/>
    <p:sldId id="279" r:id="rId26"/>
    <p:sldId id="276" r:id="rId27"/>
    <p:sldId id="277" r:id="rId28"/>
    <p:sldId id="287" r:id="rId29"/>
    <p:sldId id="285" r:id="rId30"/>
    <p:sldId id="275" r:id="rId31"/>
    <p:sldId id="27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48" y="247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513FCEA-AF06-4397-95CF-498832B05D0F}" type="datetimeFigureOut">
              <a:rPr lang="en-US" smtClean="0"/>
              <a:t>11/21/2015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9C69EB1-75F7-4BA1-AFC3-E25AE0ABAC9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13FCEA-AF06-4397-95CF-498832B05D0F}"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13FCEA-AF06-4397-95CF-498832B05D0F}"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13FCEA-AF06-4397-95CF-498832B05D0F}"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13FCEA-AF06-4397-95CF-498832B05D0F}" type="datetimeFigureOut">
              <a:rPr lang="en-US" smtClean="0"/>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9C69EB1-75F7-4BA1-AFC3-E25AE0ABAC9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13FCEA-AF06-4397-95CF-498832B05D0F}"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13FCEA-AF06-4397-95CF-498832B05D0F}" type="datetimeFigureOut">
              <a:rPr lang="en-US" smtClean="0"/>
              <a:t>11/21/2015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13FCEA-AF06-4397-95CF-498832B05D0F}" type="datetimeFigureOut">
              <a:rPr lang="en-US" smtClean="0"/>
              <a:t>11/21/2015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3FCEA-AF06-4397-95CF-498832B05D0F}" type="datetimeFigureOut">
              <a:rPr lang="en-US" smtClean="0"/>
              <a:t>11/21/2015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13FCEA-AF06-4397-95CF-498832B05D0F}"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13FCEA-AF06-4397-95CF-498832B05D0F}" type="datetimeFigureOut">
              <a:rPr lang="en-US" smtClean="0"/>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69EB1-75F7-4BA1-AFC3-E25AE0ABAC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513FCEA-AF06-4397-95CF-498832B05D0F}" type="datetimeFigureOut">
              <a:rPr lang="en-US" smtClean="0"/>
              <a:t>11/21/2015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9C69EB1-75F7-4BA1-AFC3-E25AE0ABAC9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Oral Health Management of Head and Neck Radiation Patients</a:t>
            </a:r>
            <a:endParaRPr lang="en-US" dirty="0"/>
          </a:p>
        </p:txBody>
      </p:sp>
      <p:sp>
        <p:nvSpPr>
          <p:cNvPr id="3" name="Subtitle 2"/>
          <p:cNvSpPr>
            <a:spLocks noGrp="1"/>
          </p:cNvSpPr>
          <p:nvPr>
            <p:ph type="subTitle" idx="1"/>
          </p:nvPr>
        </p:nvSpPr>
        <p:spPr>
          <a:xfrm>
            <a:off x="1371600" y="4876800"/>
            <a:ext cx="6400800" cy="1752600"/>
          </a:xfrm>
        </p:spPr>
        <p:txBody>
          <a:bodyPr/>
          <a:lstStyle/>
          <a:p>
            <a:r>
              <a:rPr lang="en-US" dirty="0" smtClean="0"/>
              <a:t>Dan Hughes DDS</a:t>
            </a:r>
          </a:p>
          <a:p>
            <a:r>
              <a:rPr lang="en-US" dirty="0" smtClean="0"/>
              <a:t>IEPSC Member Presentation</a:t>
            </a:r>
          </a:p>
          <a:p>
            <a:r>
              <a:rPr lang="en-US" dirty="0" smtClean="0"/>
              <a:t>11/20/15</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810000" y="3429000"/>
            <a:ext cx="1376363" cy="1376363"/>
          </a:xfrm>
          <a:prstGeom prst="rect">
            <a:avLst/>
          </a:prstGeom>
        </p:spPr>
      </p:pic>
    </p:spTree>
    <p:extLst>
      <p:ext uri="{BB962C8B-B14F-4D97-AF65-F5344CB8AC3E}">
        <p14:creationId xmlns:p14="http://schemas.microsoft.com/office/powerpoint/2010/main" val="4237219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Carotid Atheroma</a:t>
            </a:r>
            <a:endParaRPr lang="en-US" dirty="0"/>
          </a:p>
        </p:txBody>
      </p:sp>
      <p:sp>
        <p:nvSpPr>
          <p:cNvPr id="3" name="Content Placeholder 2"/>
          <p:cNvSpPr>
            <a:spLocks noGrp="1"/>
          </p:cNvSpPr>
          <p:nvPr>
            <p:ph idx="1"/>
          </p:nvPr>
        </p:nvSpPr>
        <p:spPr/>
        <p:txBody>
          <a:bodyPr/>
          <a:lstStyle/>
          <a:p>
            <a:r>
              <a:rPr lang="en-US" dirty="0" smtClean="0"/>
              <a:t>Head and neck radiation patients are more likely to develop carotid artery atheroma.</a:t>
            </a:r>
          </a:p>
          <a:p>
            <a:r>
              <a:rPr lang="en-US" dirty="0" smtClean="0"/>
              <a:t>Calcified atherosclerotic plaques</a:t>
            </a:r>
          </a:p>
          <a:p>
            <a:r>
              <a:rPr lang="en-US" dirty="0" smtClean="0"/>
              <a:t>Detected with panoramic radiography.</a:t>
            </a:r>
          </a:p>
          <a:p>
            <a:r>
              <a:rPr lang="en-US" dirty="0" smtClean="0"/>
              <a:t>Warrants referral to physician for evaluation of stroke risk. </a:t>
            </a:r>
          </a:p>
        </p:txBody>
      </p:sp>
    </p:spTree>
    <p:extLst>
      <p:ext uri="{BB962C8B-B14F-4D97-AF65-F5344CB8AC3E}">
        <p14:creationId xmlns:p14="http://schemas.microsoft.com/office/powerpoint/2010/main" val="2044054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Carotid Atheroma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762000" y="2011362"/>
            <a:ext cx="7620000" cy="3886200"/>
          </a:xfrm>
        </p:spPr>
      </p:pic>
    </p:spTree>
    <p:extLst>
      <p:ext uri="{BB962C8B-B14F-4D97-AF65-F5344CB8AC3E}">
        <p14:creationId xmlns:p14="http://schemas.microsoft.com/office/powerpoint/2010/main" val="1671079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Complications</a:t>
            </a:r>
            <a:endParaRPr lang="en-US" dirty="0"/>
          </a:p>
        </p:txBody>
      </p:sp>
      <p:sp>
        <p:nvSpPr>
          <p:cNvPr id="3" name="Content Placeholder 2"/>
          <p:cNvSpPr>
            <a:spLocks noGrp="1"/>
          </p:cNvSpPr>
          <p:nvPr>
            <p:ph idx="1"/>
          </p:nvPr>
        </p:nvSpPr>
        <p:spPr/>
        <p:txBody>
          <a:bodyPr/>
          <a:lstStyle/>
          <a:p>
            <a:r>
              <a:rPr lang="en-US" dirty="0" smtClean="0"/>
              <a:t>Loss of Taste</a:t>
            </a:r>
          </a:p>
          <a:p>
            <a:pPr lvl="1"/>
            <a:r>
              <a:rPr lang="en-US" dirty="0" smtClean="0"/>
              <a:t>Provide Zinc supplementation- 220mg-twice daily</a:t>
            </a:r>
          </a:p>
          <a:p>
            <a:pPr lvl="1"/>
            <a:r>
              <a:rPr lang="en-US" dirty="0" smtClean="0"/>
              <a:t>Taste will return 3-4 months after therapy after villi on </a:t>
            </a:r>
            <a:r>
              <a:rPr lang="en-US" dirty="0" err="1" smtClean="0"/>
              <a:t>tastebuds</a:t>
            </a:r>
            <a:r>
              <a:rPr lang="en-US" dirty="0" smtClean="0"/>
              <a:t> regenerate.</a:t>
            </a:r>
          </a:p>
          <a:p>
            <a:r>
              <a:rPr lang="en-US" dirty="0" smtClean="0"/>
              <a:t>Secondary Infections</a:t>
            </a:r>
          </a:p>
          <a:p>
            <a:pPr lvl="1"/>
            <a:r>
              <a:rPr lang="en-US" dirty="0" smtClean="0"/>
              <a:t>Use culture, </a:t>
            </a:r>
            <a:r>
              <a:rPr lang="en-US" dirty="0" err="1" smtClean="0"/>
              <a:t>cytologic</a:t>
            </a:r>
            <a:r>
              <a:rPr lang="en-US" dirty="0" smtClean="0"/>
              <a:t> study, antibiotics, antifungal agents, and antiviral agents.</a:t>
            </a:r>
          </a:p>
        </p:txBody>
      </p:sp>
    </p:spTree>
    <p:extLst>
      <p:ext uri="{BB962C8B-B14F-4D97-AF65-F5344CB8AC3E}">
        <p14:creationId xmlns:p14="http://schemas.microsoft.com/office/powerpoint/2010/main" val="892247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Osteoradionecrosis (ORN)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Condition in which exposed bone fails to heal for a period of 6 months or more after high-dose of radiation to the jaws. </a:t>
            </a:r>
          </a:p>
          <a:p>
            <a:r>
              <a:rPr lang="en-US" dirty="0" smtClean="0"/>
              <a:t>ORN is a result of </a:t>
            </a:r>
            <a:r>
              <a:rPr lang="en-US" dirty="0" err="1" smtClean="0"/>
              <a:t>hypocellularity</a:t>
            </a:r>
            <a:r>
              <a:rPr lang="en-US" dirty="0" smtClean="0"/>
              <a:t>, </a:t>
            </a:r>
            <a:r>
              <a:rPr lang="en-US" dirty="0" err="1" smtClean="0"/>
              <a:t>hypovascularity</a:t>
            </a:r>
            <a:r>
              <a:rPr lang="en-US" dirty="0" smtClean="0"/>
              <a:t>, and ischemia of the jaws. </a:t>
            </a:r>
          </a:p>
          <a:p>
            <a:r>
              <a:rPr lang="en-US" dirty="0" smtClean="0"/>
              <a:t>Most cases result from damage to the tissues overlying the bone rather than direct damage to the bone itself. Soft tissue necrosis precedes the ORN.</a:t>
            </a:r>
          </a:p>
          <a:p>
            <a:r>
              <a:rPr lang="en-US" dirty="0" smtClean="0"/>
              <a:t>Higher risk in posterior mandible, treated with 6500cGy, who continue to smoke, and who have undergone a traumatic procedure.</a:t>
            </a:r>
          </a:p>
          <a:p>
            <a:r>
              <a:rPr lang="en-US" dirty="0"/>
              <a:t>One other thing Dr. Marx would tell us, as a crude estimator of the patient’s risk is the patient’s ability to grow facial hair.  If a patient can grow a beard, then typically the teeth behind that beard are safe for extraction and the tissues will generally heal</a:t>
            </a:r>
            <a:r>
              <a:rPr lang="en-US" dirty="0" smtClean="0"/>
              <a:t>. (expert opinion not founded or supported by research) </a:t>
            </a:r>
          </a:p>
          <a:p>
            <a:endParaRPr lang="en-US" dirty="0"/>
          </a:p>
        </p:txBody>
      </p:sp>
    </p:spTree>
    <p:extLst>
      <p:ext uri="{BB962C8B-B14F-4D97-AF65-F5344CB8AC3E}">
        <p14:creationId xmlns:p14="http://schemas.microsoft.com/office/powerpoint/2010/main" val="1247066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Osteoradionecrosis of the mandible: A ten year single-center retrospective study.</a:t>
            </a:r>
          </a:p>
        </p:txBody>
      </p:sp>
      <p:sp>
        <p:nvSpPr>
          <p:cNvPr id="3" name="Content Placeholder 2"/>
          <p:cNvSpPr>
            <a:spLocks noGrp="1"/>
          </p:cNvSpPr>
          <p:nvPr>
            <p:ph idx="1"/>
          </p:nvPr>
        </p:nvSpPr>
        <p:spPr/>
        <p:txBody>
          <a:bodyPr>
            <a:normAutofit fontScale="85000" lnSpcReduction="20000"/>
          </a:bodyPr>
          <a:lstStyle/>
          <a:p>
            <a:r>
              <a:rPr lang="en-US" dirty="0"/>
              <a:t>The purpose of this study was to investigate the factors that are linked to the severity of mandibular ORN</a:t>
            </a:r>
            <a:r>
              <a:rPr lang="en-US" dirty="0" smtClean="0"/>
              <a:t>.</a:t>
            </a:r>
          </a:p>
          <a:p>
            <a:r>
              <a:rPr lang="en-US" dirty="0"/>
              <a:t>A total of 115 patients with 153 osteonecrosis lesions were included in the study. Twenty-three cases were of stage I, 31 were of stage II and 99 were of stage III. The initial tumors were predominantly located in the floor of the mouth, the tongue or the pharynx. Diabetes mellitus (OR: 4.955, 95% Cl: 1.965-12.495), active smoking (OR: 13.542, 95% Cl: 2.085-87.947), excessive alcohol consumption (OR: 5.428, 95% Cl: 1.622-18.171) and dental treatment and/or local pathological conditions (OR: 0.237, 95% Cl: 0.086-0.655) were significant predictors for stage III necrosis</a:t>
            </a:r>
            <a:r>
              <a:rPr lang="en-US" dirty="0" smtClean="0"/>
              <a:t>.</a:t>
            </a:r>
          </a:p>
          <a:p>
            <a:r>
              <a:rPr lang="en-US" dirty="0"/>
              <a:t>J </a:t>
            </a:r>
            <a:r>
              <a:rPr lang="en-US" dirty="0" err="1"/>
              <a:t>Craniomaxillofac</a:t>
            </a:r>
            <a:r>
              <a:rPr lang="en-US" dirty="0"/>
              <a:t> Surg. 2015 Jul;43(6):837-46. </a:t>
            </a:r>
            <a:r>
              <a:rPr lang="en-US" dirty="0" err="1"/>
              <a:t>doi</a:t>
            </a:r>
            <a:r>
              <a:rPr lang="en-US" dirty="0"/>
              <a:t>: 10.1016/j.jcms.2015.03.024. </a:t>
            </a:r>
            <a:r>
              <a:rPr lang="en-US" dirty="0" err="1"/>
              <a:t>Epub</a:t>
            </a:r>
            <a:r>
              <a:rPr lang="en-US" dirty="0"/>
              <a:t> 2015 Apr 1.</a:t>
            </a:r>
          </a:p>
        </p:txBody>
      </p:sp>
    </p:spTree>
    <p:extLst>
      <p:ext uri="{BB962C8B-B14F-4D97-AF65-F5344CB8AC3E}">
        <p14:creationId xmlns:p14="http://schemas.microsoft.com/office/powerpoint/2010/main" val="133587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 Study ORN</a:t>
            </a:r>
            <a:endParaRPr lang="en-US" dirty="0"/>
          </a:p>
        </p:txBody>
      </p:sp>
      <p:sp>
        <p:nvSpPr>
          <p:cNvPr id="3" name="Content Placeholder 2"/>
          <p:cNvSpPr>
            <a:spLocks noGrp="1"/>
          </p:cNvSpPr>
          <p:nvPr>
            <p:ph idx="1"/>
          </p:nvPr>
        </p:nvSpPr>
        <p:spPr/>
        <p:txBody>
          <a:bodyPr/>
          <a:lstStyle/>
          <a:p>
            <a:r>
              <a:rPr lang="en-US" dirty="0"/>
              <a:t>Ten animals were irradiated with a single 35- or 50-Gy dose. Three weeks later, the second left mandibular molar was extracted from three animals in each group. </a:t>
            </a:r>
            <a:endParaRPr lang="en-US" dirty="0" smtClean="0"/>
          </a:p>
          <a:p>
            <a:r>
              <a:rPr lang="en-US" dirty="0"/>
              <a:t>This study demonstrates that a single 50-Gy dose associated with molar extraction is necessary for ORN development. </a:t>
            </a:r>
            <a:endParaRPr lang="en-US" dirty="0" smtClean="0"/>
          </a:p>
          <a:p>
            <a:r>
              <a:rPr lang="en-US" dirty="0"/>
              <a:t>J </a:t>
            </a:r>
            <a:r>
              <a:rPr lang="en-US" dirty="0" err="1"/>
              <a:t>Craniomaxillofac</a:t>
            </a:r>
            <a:r>
              <a:rPr lang="en-US" dirty="0"/>
              <a:t> Surg. 2015 Nov;43(9):1829-36. </a:t>
            </a:r>
            <a:r>
              <a:rPr lang="en-US" dirty="0" err="1"/>
              <a:t>doi</a:t>
            </a:r>
            <a:r>
              <a:rPr lang="en-US" dirty="0"/>
              <a:t>: 10.1016/j.jcms.2015.08.016. </a:t>
            </a:r>
            <a:r>
              <a:rPr lang="en-US" dirty="0" err="1"/>
              <a:t>Epub</a:t>
            </a:r>
            <a:r>
              <a:rPr lang="en-US" dirty="0"/>
              <a:t> 2015 Sep 8.</a:t>
            </a:r>
          </a:p>
        </p:txBody>
      </p:sp>
    </p:spTree>
    <p:extLst>
      <p:ext uri="{BB962C8B-B14F-4D97-AF65-F5344CB8AC3E}">
        <p14:creationId xmlns:p14="http://schemas.microsoft.com/office/powerpoint/2010/main" val="1561603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ORN rates w/ RT</a:t>
            </a:r>
            <a:endParaRPr lang="en-US" dirty="0"/>
          </a:p>
        </p:txBody>
      </p:sp>
      <p:sp>
        <p:nvSpPr>
          <p:cNvPr id="3" name="Content Placeholder 2"/>
          <p:cNvSpPr>
            <a:spLocks noGrp="1"/>
          </p:cNvSpPr>
          <p:nvPr>
            <p:ph idx="1"/>
          </p:nvPr>
        </p:nvSpPr>
        <p:spPr/>
        <p:txBody>
          <a:bodyPr/>
          <a:lstStyle/>
          <a:p>
            <a:r>
              <a:rPr lang="en-US" dirty="0" smtClean="0"/>
              <a:t>6500-7000- 5-15%</a:t>
            </a:r>
          </a:p>
          <a:p>
            <a:r>
              <a:rPr lang="en-US" dirty="0" smtClean="0"/>
              <a:t>7000-7500- 15-50-%</a:t>
            </a:r>
          </a:p>
          <a:p>
            <a:r>
              <a:rPr lang="en-US" dirty="0" smtClean="0"/>
              <a:t>7500 and above- greater than 50%</a:t>
            </a:r>
            <a:endParaRPr lang="en-US" dirty="0"/>
          </a:p>
        </p:txBody>
      </p:sp>
    </p:spTree>
    <p:extLst>
      <p:ext uri="{BB962C8B-B14F-4D97-AF65-F5344CB8AC3E}">
        <p14:creationId xmlns:p14="http://schemas.microsoft.com/office/powerpoint/2010/main" val="1677930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Risk is greater for dentate patient than for edentulous. </a:t>
            </a:r>
          </a:p>
          <a:p>
            <a:r>
              <a:rPr lang="en-US" dirty="0" smtClean="0"/>
              <a:t>Periodontal disease enhances risk.</a:t>
            </a:r>
          </a:p>
          <a:p>
            <a:r>
              <a:rPr lang="en-US" dirty="0" smtClean="0"/>
              <a:t>Nonsurgical procedures that are traumatic including curettage can result in ORN.</a:t>
            </a:r>
          </a:p>
          <a:p>
            <a:r>
              <a:rPr lang="en-US" dirty="0" smtClean="0"/>
              <a:t>Vasoconstrictors can reduce blood supply and can result in ORN.</a:t>
            </a:r>
          </a:p>
          <a:p>
            <a:r>
              <a:rPr lang="en-US" dirty="0" smtClean="0"/>
              <a:t>ORN can be spontaneous. </a:t>
            </a:r>
          </a:p>
          <a:p>
            <a:r>
              <a:rPr lang="en-US" dirty="0" smtClean="0"/>
              <a:t>The risk continues throughout the patients life.</a:t>
            </a:r>
          </a:p>
          <a:p>
            <a:r>
              <a:rPr lang="en-US" dirty="0" smtClean="0"/>
              <a:t>Before </a:t>
            </a:r>
            <a:r>
              <a:rPr lang="en-US" dirty="0"/>
              <a:t>you take a tooth out on a patient, place an implant, perform a bone-graft, or do any form of surgery, you absolutely must inquire whether  a patient has had any radiation therapy to the head or neck, and if so, when, for how long, and how much radiation was received. </a:t>
            </a:r>
          </a:p>
        </p:txBody>
      </p:sp>
    </p:spTree>
    <p:extLst>
      <p:ext uri="{BB962C8B-B14F-4D97-AF65-F5344CB8AC3E}">
        <p14:creationId xmlns:p14="http://schemas.microsoft.com/office/powerpoint/2010/main" val="2591241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ORN Risk reduction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RCTs instead of extractions.</a:t>
            </a:r>
          </a:p>
          <a:p>
            <a:r>
              <a:rPr lang="en-US" dirty="0" smtClean="0"/>
              <a:t>Extract teeth w/ questionable and hopeless prognosis before radiation.</a:t>
            </a:r>
          </a:p>
          <a:p>
            <a:r>
              <a:rPr lang="en-US" dirty="0" smtClean="0"/>
              <a:t>No or low epinephrine in LA</a:t>
            </a:r>
          </a:p>
          <a:p>
            <a:r>
              <a:rPr lang="en-US" dirty="0" smtClean="0"/>
              <a:t>Atraumatic surgical procedures if surgery is necessary</a:t>
            </a:r>
          </a:p>
          <a:p>
            <a:pPr lvl="1"/>
            <a:r>
              <a:rPr lang="en-US" dirty="0" smtClean="0"/>
              <a:t>Avoid periosteal elevation</a:t>
            </a:r>
          </a:p>
          <a:p>
            <a:pPr lvl="1"/>
            <a:r>
              <a:rPr lang="en-US" dirty="0" smtClean="0"/>
              <a:t>Limit extractions to two teeth per quadrant per appointment</a:t>
            </a:r>
          </a:p>
          <a:p>
            <a:pPr lvl="1"/>
            <a:r>
              <a:rPr lang="en-US" dirty="0" smtClean="0"/>
              <a:t>Irrigate with saline, </a:t>
            </a:r>
            <a:r>
              <a:rPr lang="en-US" dirty="0" err="1" smtClean="0"/>
              <a:t>obatin</a:t>
            </a:r>
            <a:r>
              <a:rPr lang="en-US" dirty="0" smtClean="0"/>
              <a:t> primary closure, eliminate bone edges or spicules</a:t>
            </a:r>
          </a:p>
          <a:p>
            <a:r>
              <a:rPr lang="en-US" dirty="0" smtClean="0"/>
              <a:t>Hyperbaric oxygen therapy- before and after invasive procedures</a:t>
            </a:r>
          </a:p>
          <a:p>
            <a:endParaRPr lang="en-US" dirty="0" smtClean="0"/>
          </a:p>
        </p:txBody>
      </p:sp>
    </p:spTree>
    <p:extLst>
      <p:ext uri="{BB962C8B-B14F-4D97-AF65-F5344CB8AC3E}">
        <p14:creationId xmlns:p14="http://schemas.microsoft.com/office/powerpoint/2010/main" val="4152942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ORN Staging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Stage I-Superficial involvement of the mandible w/ minimal soft tissue ulceration; only exposed cortical bone is necrotic</a:t>
            </a:r>
          </a:p>
          <a:p>
            <a:r>
              <a:rPr lang="en-US" dirty="0"/>
              <a:t>Stage II-Both the exposed cortical bone and the underlying medullary bone are necrotic. </a:t>
            </a:r>
            <a:r>
              <a:rPr lang="en-US" dirty="0" err="1"/>
              <a:t>Nonvital</a:t>
            </a:r>
            <a:r>
              <a:rPr lang="en-US" dirty="0"/>
              <a:t> bone is </a:t>
            </a:r>
            <a:r>
              <a:rPr lang="en-US" dirty="0" smtClean="0"/>
              <a:t>removed </a:t>
            </a:r>
            <a:r>
              <a:rPr lang="en-US" dirty="0"/>
              <a:t>w/ </a:t>
            </a:r>
            <a:r>
              <a:rPr lang="en-US" dirty="0" err="1"/>
              <a:t>transalveolar</a:t>
            </a:r>
            <a:r>
              <a:rPr lang="en-US" dirty="0"/>
              <a:t> </a:t>
            </a:r>
            <a:r>
              <a:rPr lang="en-US" dirty="0" err="1"/>
              <a:t>sequestrectomy</a:t>
            </a:r>
            <a:r>
              <a:rPr lang="en-US" dirty="0"/>
              <a:t> and the labial and lingual </a:t>
            </a:r>
            <a:r>
              <a:rPr lang="en-US" dirty="0" err="1"/>
              <a:t>mucoperiosteal</a:t>
            </a:r>
            <a:r>
              <a:rPr lang="en-US" dirty="0"/>
              <a:t> flaps are closed in 3 layers over a base of bleeding bone. If dehisces Stage 3.</a:t>
            </a:r>
          </a:p>
          <a:p>
            <a:r>
              <a:rPr lang="en-US" dirty="0"/>
              <a:t>Stage III-Full diffuse involvement of the mandible , including a full thickness segment of bone.  Typically involve pathological fractures, inferior mandibular border involved and have </a:t>
            </a:r>
            <a:r>
              <a:rPr lang="en-US" dirty="0" err="1"/>
              <a:t>orocutaneous</a:t>
            </a:r>
            <a:r>
              <a:rPr lang="en-US" dirty="0"/>
              <a:t> fistula. </a:t>
            </a:r>
          </a:p>
          <a:p>
            <a:endParaRPr lang="en-US" dirty="0"/>
          </a:p>
        </p:txBody>
      </p:sp>
    </p:spTree>
    <p:extLst>
      <p:ext uri="{BB962C8B-B14F-4D97-AF65-F5344CB8AC3E}">
        <p14:creationId xmlns:p14="http://schemas.microsoft.com/office/powerpoint/2010/main" val="4005995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Pretreatment Protocol</a:t>
            </a:r>
            <a:endParaRPr lang="en-US" dirty="0"/>
          </a:p>
        </p:txBody>
      </p:sp>
      <p:sp>
        <p:nvSpPr>
          <p:cNvPr id="3" name="Content Placeholder 2"/>
          <p:cNvSpPr>
            <a:spLocks noGrp="1"/>
          </p:cNvSpPr>
          <p:nvPr>
            <p:ph idx="1"/>
          </p:nvPr>
        </p:nvSpPr>
        <p:spPr/>
        <p:txBody>
          <a:bodyPr/>
          <a:lstStyle/>
          <a:p>
            <a:r>
              <a:rPr lang="en-US" dirty="0" smtClean="0"/>
              <a:t>OHI</a:t>
            </a:r>
          </a:p>
          <a:p>
            <a:r>
              <a:rPr lang="en-US" dirty="0" smtClean="0"/>
              <a:t>Encouragement of </a:t>
            </a:r>
            <a:r>
              <a:rPr lang="en-US" dirty="0" err="1" smtClean="0"/>
              <a:t>noncariogenic</a:t>
            </a:r>
            <a:r>
              <a:rPr lang="en-US" dirty="0" smtClean="0"/>
              <a:t> diet</a:t>
            </a:r>
          </a:p>
          <a:p>
            <a:r>
              <a:rPr lang="en-US" dirty="0" smtClean="0"/>
              <a:t>Calculus removal</a:t>
            </a:r>
          </a:p>
          <a:p>
            <a:r>
              <a:rPr lang="en-US" dirty="0" smtClean="0"/>
              <a:t>Prophylaxis and fluoride treatment</a:t>
            </a:r>
          </a:p>
          <a:p>
            <a:r>
              <a:rPr lang="en-US" dirty="0" smtClean="0"/>
              <a:t>Elimination of all sources of irritation and infection</a:t>
            </a:r>
            <a:endParaRPr lang="en-US" dirty="0"/>
          </a:p>
        </p:txBody>
      </p:sp>
    </p:spTree>
    <p:extLst>
      <p:ext uri="{BB962C8B-B14F-4D97-AF65-F5344CB8AC3E}">
        <p14:creationId xmlns:p14="http://schemas.microsoft.com/office/powerpoint/2010/main" val="662832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ORN Management</a:t>
            </a:r>
            <a:endParaRPr lang="en-US" dirty="0"/>
          </a:p>
        </p:txBody>
      </p:sp>
      <p:sp>
        <p:nvSpPr>
          <p:cNvPr id="3" name="Content Placeholder 2"/>
          <p:cNvSpPr>
            <a:spLocks noGrp="1"/>
          </p:cNvSpPr>
          <p:nvPr>
            <p:ph idx="1"/>
          </p:nvPr>
        </p:nvSpPr>
        <p:spPr/>
        <p:txBody>
          <a:bodyPr>
            <a:normAutofit fontScale="92500"/>
          </a:bodyPr>
          <a:lstStyle/>
          <a:p>
            <a:r>
              <a:rPr lang="en-US" dirty="0" smtClean="0"/>
              <a:t>Conservative management.</a:t>
            </a:r>
          </a:p>
          <a:p>
            <a:r>
              <a:rPr lang="en-US" dirty="0" smtClean="0"/>
              <a:t>Exposed bone irrigated with gentle irrigation with saline or antibiotic solution. Patient should also instructed to use oral irrigating devices. </a:t>
            </a:r>
          </a:p>
          <a:p>
            <a:r>
              <a:rPr lang="en-US" dirty="0" smtClean="0"/>
              <a:t>Bony </a:t>
            </a:r>
            <a:r>
              <a:rPr lang="en-US" dirty="0" err="1" smtClean="0"/>
              <a:t>sequestra</a:t>
            </a:r>
            <a:r>
              <a:rPr lang="en-US" dirty="0" smtClean="0"/>
              <a:t> removed for epithelialization.</a:t>
            </a:r>
          </a:p>
          <a:p>
            <a:r>
              <a:rPr lang="en-US" dirty="0" smtClean="0"/>
              <a:t>RX </a:t>
            </a:r>
            <a:r>
              <a:rPr lang="en-US" dirty="0" err="1" smtClean="0"/>
              <a:t>broadspectrum</a:t>
            </a:r>
            <a:r>
              <a:rPr lang="en-US" dirty="0" smtClean="0"/>
              <a:t> antibiotics if swelling or suppuration are present.</a:t>
            </a:r>
          </a:p>
          <a:p>
            <a:r>
              <a:rPr lang="en-US" dirty="0"/>
              <a:t>H</a:t>
            </a:r>
            <a:r>
              <a:rPr lang="en-US" dirty="0" smtClean="0"/>
              <a:t>yperbaric oxygen therapy for 20-30 dives.</a:t>
            </a:r>
          </a:p>
          <a:p>
            <a:r>
              <a:rPr lang="en-US" dirty="0" smtClean="0"/>
              <a:t>Cases that don’t respond may require surgical resection of involved bone.</a:t>
            </a:r>
          </a:p>
        </p:txBody>
      </p:sp>
    </p:spTree>
    <p:extLst>
      <p:ext uri="{BB962C8B-B14F-4D97-AF65-F5344CB8AC3E}">
        <p14:creationId xmlns:p14="http://schemas.microsoft.com/office/powerpoint/2010/main" val="4229500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Intensity-modulated radiation therapy (IMRT)</a:t>
            </a:r>
          </a:p>
        </p:txBody>
      </p:sp>
      <p:sp>
        <p:nvSpPr>
          <p:cNvPr id="3" name="Content Placeholder 2"/>
          <p:cNvSpPr>
            <a:spLocks noGrp="1"/>
          </p:cNvSpPr>
          <p:nvPr>
            <p:ph idx="1"/>
          </p:nvPr>
        </p:nvSpPr>
        <p:spPr/>
        <p:txBody>
          <a:bodyPr>
            <a:normAutofit fontScale="70000" lnSpcReduction="20000"/>
          </a:bodyPr>
          <a:lstStyle/>
          <a:p>
            <a:r>
              <a:rPr lang="en-US" dirty="0"/>
              <a:t>IMRT uses multiple small photon or proton beams of varying intensities to precisely irradiate a tumor. The radiation intensity of each beam is controlled, and the beam shape changes throughout each treatment.</a:t>
            </a:r>
          </a:p>
          <a:p>
            <a:r>
              <a:rPr lang="en-US" dirty="0"/>
              <a:t>A total of 43 articles between 1990 and 2008 were reviewed. The weighted prevalence for ORN included conventional radiotherapy (RT) = 7.4%, intensity modulated RT (IMRT) = 5.1%, </a:t>
            </a:r>
            <a:r>
              <a:rPr lang="en-US" dirty="0" err="1"/>
              <a:t>chemoradiotherapy</a:t>
            </a:r>
            <a:r>
              <a:rPr lang="en-US" dirty="0"/>
              <a:t> (CRT) = 6.8%, and brachytherapy = 5.3%. Hyperbaric oxygen may contribute a role in management of ORN. However, no clear guideline recommendations could be established for the prevention or treatment of ORN based on the literature reviewed</a:t>
            </a:r>
            <a:r>
              <a:rPr lang="en-US" dirty="0" smtClean="0"/>
              <a:t>.</a:t>
            </a:r>
          </a:p>
          <a:p>
            <a:r>
              <a:rPr lang="en-US" dirty="0"/>
              <a:t>New cancer treatment modalities such as IMRT and concomitant CRT have had minimal effect on prevalence of ORN. No studies to date have systematically addressed impact of ORN on either quality of life or cost of care.</a:t>
            </a:r>
          </a:p>
          <a:p>
            <a:r>
              <a:rPr lang="en-US" dirty="0" smtClean="0"/>
              <a:t>Support </a:t>
            </a:r>
            <a:r>
              <a:rPr lang="en-US" dirty="0"/>
              <a:t>Care Cancer. 2010 Aug;18(8):1089-98. </a:t>
            </a:r>
            <a:r>
              <a:rPr lang="en-US" dirty="0" err="1"/>
              <a:t>doi</a:t>
            </a:r>
            <a:r>
              <a:rPr lang="en-US" dirty="0"/>
              <a:t>: 10.1007/s00520-010-0898-6. </a:t>
            </a:r>
            <a:r>
              <a:rPr lang="en-US" dirty="0" err="1"/>
              <a:t>Epub</a:t>
            </a:r>
            <a:r>
              <a:rPr lang="en-US" dirty="0"/>
              <a:t> 2010 Jun 6.</a:t>
            </a:r>
          </a:p>
          <a:p>
            <a:endParaRPr lang="en-US" dirty="0"/>
          </a:p>
        </p:txBody>
      </p:sp>
    </p:spTree>
    <p:extLst>
      <p:ext uri="{BB962C8B-B14F-4D97-AF65-F5344CB8AC3E}">
        <p14:creationId xmlns:p14="http://schemas.microsoft.com/office/powerpoint/2010/main" val="1528015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Intensity-modulated radiation therapy (IMRT) </a:t>
            </a:r>
            <a:r>
              <a:rPr lang="en-US" dirty="0"/>
              <a:t>compared with radiation therapy (RT)</a:t>
            </a:r>
          </a:p>
        </p:txBody>
      </p:sp>
      <p:sp>
        <p:nvSpPr>
          <p:cNvPr id="3" name="Content Placeholder 2"/>
          <p:cNvSpPr>
            <a:spLocks noGrp="1"/>
          </p:cNvSpPr>
          <p:nvPr>
            <p:ph idx="1"/>
          </p:nvPr>
        </p:nvSpPr>
        <p:spPr/>
        <p:txBody>
          <a:bodyPr>
            <a:normAutofit fontScale="92500" lnSpcReduction="20000"/>
          </a:bodyPr>
          <a:lstStyle/>
          <a:p>
            <a:r>
              <a:rPr lang="en-US" dirty="0"/>
              <a:t>Historical cohort </a:t>
            </a:r>
            <a:r>
              <a:rPr lang="en-US" dirty="0" smtClean="0"/>
              <a:t>study</a:t>
            </a:r>
          </a:p>
          <a:p>
            <a:r>
              <a:rPr lang="en-US" dirty="0"/>
              <a:t>In total, 158 patients at a single VA hospital who were treated with RT or IMRT between 2003 and 2011 were identified. A complete dental evaluation was performed prior to radiation treatment, including periodontal probing, tooth profile, cavity check, and mobility. The dental treatment plan was formulated to eliminate current and potential dental disease. The rates of dental extractions, infections, caries, mucositis, xerostomia, and osteoradionecrosis (ORN) were analyzed, and a comparison was made between patients treated with IMRT and those treated with RT</a:t>
            </a:r>
            <a:r>
              <a:rPr lang="en-US" dirty="0" smtClean="0"/>
              <a:t>.</a:t>
            </a:r>
          </a:p>
          <a:p>
            <a:endParaRPr lang="en-US" dirty="0"/>
          </a:p>
        </p:txBody>
      </p:sp>
    </p:spTree>
    <p:extLst>
      <p:ext uri="{BB962C8B-B14F-4D97-AF65-F5344CB8AC3E}">
        <p14:creationId xmlns:p14="http://schemas.microsoft.com/office/powerpoint/2010/main" val="402565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 vs IMRT </a:t>
            </a:r>
            <a:r>
              <a:rPr lang="en-US" dirty="0" err="1" smtClean="0"/>
              <a:t>Resutls</a:t>
            </a:r>
            <a:endParaRPr lang="en-US" dirty="0"/>
          </a:p>
        </p:txBody>
      </p:sp>
      <p:sp>
        <p:nvSpPr>
          <p:cNvPr id="3" name="Content Placeholder 2"/>
          <p:cNvSpPr>
            <a:spLocks noGrp="1"/>
          </p:cNvSpPr>
          <p:nvPr>
            <p:ph idx="1"/>
          </p:nvPr>
        </p:nvSpPr>
        <p:spPr/>
        <p:txBody>
          <a:bodyPr>
            <a:normAutofit fontScale="77500" lnSpcReduction="20000"/>
          </a:bodyPr>
          <a:lstStyle/>
          <a:p>
            <a:r>
              <a:rPr lang="en-US" dirty="0"/>
              <a:t>Of the 158 patients, 99 were treated with RT and 59 were treated with IMRT. Compared with those treated with IMRT, significantly more patients treated with RT exhibited xerostomia (46.5% vs 16.9%; P &lt; .001; odds ratio [OR], 0.24; 95% confidence interval [CI], 0.11-0.52), mucositis (46.5% vs 16.9%; P &lt; .001; OR, 0.24; 95% CI, 0.11-0.52), and ORN (10.1% vs 0%; P = .014; OR, 0.07; 95% CI, 0.00-1.21). However, significantly more patients treated with IMRT were edentulous by the conclusion of radiation treatment (32.2% vs 11.1%; P = .002; OR, 3.8; 95% CI, 1.65-8.73</a:t>
            </a:r>
            <a:r>
              <a:rPr lang="en-US" dirty="0" smtClean="0"/>
              <a:t>).</a:t>
            </a:r>
          </a:p>
          <a:p>
            <a:r>
              <a:rPr lang="en-US" dirty="0"/>
              <a:t>Patients who were treated with IMRT had fewer instances of dental disease, more salivary flow, and fewer requisite posttreatment extractions compared with those treated with RT. The number of posttreatment extractions has been reduced with the advent of IMRT and more so with a complete dental evaluation prior to treatment.</a:t>
            </a:r>
          </a:p>
        </p:txBody>
      </p:sp>
    </p:spTree>
    <p:extLst>
      <p:ext uri="{BB962C8B-B14F-4D97-AF65-F5344CB8AC3E}">
        <p14:creationId xmlns:p14="http://schemas.microsoft.com/office/powerpoint/2010/main" val="4040883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Hyperbaric Oxygen Therapy</a:t>
            </a:r>
            <a:endParaRPr lang="en-US" dirty="0"/>
          </a:p>
        </p:txBody>
      </p:sp>
      <p:sp>
        <p:nvSpPr>
          <p:cNvPr id="3" name="Content Placeholder 2"/>
          <p:cNvSpPr>
            <a:spLocks noGrp="1"/>
          </p:cNvSpPr>
          <p:nvPr>
            <p:ph idx="1"/>
          </p:nvPr>
        </p:nvSpPr>
        <p:spPr/>
        <p:txBody>
          <a:bodyPr>
            <a:normAutofit fontScale="85000" lnSpcReduction="10000"/>
          </a:bodyPr>
          <a:lstStyle/>
          <a:p>
            <a:r>
              <a:rPr lang="en-US" dirty="0"/>
              <a:t>HBO is provided at a “depth” of 2.4 atmospheres, breathing 100% </a:t>
            </a:r>
            <a:r>
              <a:rPr lang="en-US" dirty="0" smtClean="0"/>
              <a:t>oxygen</a:t>
            </a:r>
          </a:p>
          <a:p>
            <a:r>
              <a:rPr lang="en-US" dirty="0" smtClean="0"/>
              <a:t>Oxygen </a:t>
            </a:r>
            <a:r>
              <a:rPr lang="en-US" dirty="0"/>
              <a:t>dissolves in physical solution in the interstitial tissues and blood. </a:t>
            </a:r>
            <a:endParaRPr lang="en-US" dirty="0" smtClean="0"/>
          </a:p>
          <a:p>
            <a:r>
              <a:rPr lang="en-US" dirty="0" smtClean="0"/>
              <a:t> </a:t>
            </a:r>
            <a:r>
              <a:rPr lang="en-US" dirty="0"/>
              <a:t>This permits oxygen delivery to the tissues beyond the normal hemoglobin delivery mechanism.  </a:t>
            </a:r>
            <a:endParaRPr lang="en-US" dirty="0" smtClean="0"/>
          </a:p>
          <a:p>
            <a:r>
              <a:rPr lang="en-US" dirty="0" smtClean="0"/>
              <a:t>Oxygen </a:t>
            </a:r>
            <a:r>
              <a:rPr lang="en-US" dirty="0"/>
              <a:t>gradients are improved.   This </a:t>
            </a:r>
            <a:r>
              <a:rPr lang="en-US" dirty="0" smtClean="0"/>
              <a:t>helps </a:t>
            </a:r>
            <a:r>
              <a:rPr lang="en-US" dirty="0"/>
              <a:t>the wound-healing macrophages to migrate into the affected tissue.   </a:t>
            </a:r>
            <a:r>
              <a:rPr lang="en-US" dirty="0" smtClean="0"/>
              <a:t>Macrophages secrete </a:t>
            </a:r>
            <a:r>
              <a:rPr lang="en-US" dirty="0"/>
              <a:t>enzymes and </a:t>
            </a:r>
            <a:r>
              <a:rPr lang="en-US" dirty="0" smtClean="0"/>
              <a:t>cytokines which stimulates </a:t>
            </a:r>
            <a:r>
              <a:rPr lang="en-US" dirty="0"/>
              <a:t>capillary angiogenesis and thereby improving the blood supply to the area.  Marx’ studies showed an increase in vascularity from 25-30% pre-HBO to 70-75% post-HBO.</a:t>
            </a:r>
          </a:p>
        </p:txBody>
      </p:sp>
    </p:spTree>
    <p:extLst>
      <p:ext uri="{BB962C8B-B14F-4D97-AF65-F5344CB8AC3E}">
        <p14:creationId xmlns:p14="http://schemas.microsoft.com/office/powerpoint/2010/main" val="41608533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HBOT</a:t>
            </a:r>
            <a:endParaRPr lang="en-US" dirty="0"/>
          </a:p>
        </p:txBody>
      </p:sp>
      <p:sp>
        <p:nvSpPr>
          <p:cNvPr id="3" name="Content Placeholder 2"/>
          <p:cNvSpPr>
            <a:spLocks noGrp="1"/>
          </p:cNvSpPr>
          <p:nvPr>
            <p:ph idx="1"/>
          </p:nvPr>
        </p:nvSpPr>
        <p:spPr/>
        <p:txBody>
          <a:bodyPr>
            <a:normAutofit lnSpcReduction="10000"/>
          </a:bodyPr>
          <a:lstStyle/>
          <a:p>
            <a:r>
              <a:rPr lang="en-US" dirty="0"/>
              <a:t>Once the bone is dead, its dead forever.   Nothing will make the bone heal.   HBO does not heal dead bone. </a:t>
            </a:r>
            <a:r>
              <a:rPr lang="en-US" dirty="0" smtClean="0"/>
              <a:t>HBO </a:t>
            </a:r>
            <a:r>
              <a:rPr lang="en-US" dirty="0"/>
              <a:t>plays a role in improving blood supply to help which in turn helps to heal the injured, but not dead tissue</a:t>
            </a:r>
            <a:r>
              <a:rPr lang="en-US" dirty="0" smtClean="0"/>
              <a:t>.</a:t>
            </a:r>
          </a:p>
          <a:p>
            <a:r>
              <a:rPr lang="en-US" dirty="0"/>
              <a:t>No exposed bone , requiring oral/periodontal surgery-  20 Pre-Op Sessions followed by 10 Post-Op Sessions.  Total of 30 sessions of HBO</a:t>
            </a:r>
            <a:r>
              <a:rPr lang="en-US" dirty="0" smtClean="0"/>
              <a:t>.</a:t>
            </a:r>
            <a:endParaRPr lang="en-US" dirty="0"/>
          </a:p>
          <a:p>
            <a:r>
              <a:rPr lang="en-US" dirty="0"/>
              <a:t>Exposed Bone…   30 Pre-Op sessions followed by 10 Post-Op Sessions.  Total of 40 sessions of HBO.</a:t>
            </a:r>
          </a:p>
          <a:p>
            <a:endParaRPr lang="en-US" dirty="0"/>
          </a:p>
        </p:txBody>
      </p:sp>
    </p:spTree>
    <p:extLst>
      <p:ext uri="{BB962C8B-B14F-4D97-AF65-F5344CB8AC3E}">
        <p14:creationId xmlns:p14="http://schemas.microsoft.com/office/powerpoint/2010/main" val="16405459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Hyperbaric Oxygen Therapy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5029200" y="4145130"/>
            <a:ext cx="2743200" cy="2278184"/>
          </a:xfrm>
        </p:spPr>
      </p:pic>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8200" y="4267200"/>
            <a:ext cx="3333750" cy="21907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743200" y="1371598"/>
            <a:ext cx="3357130" cy="2616975"/>
          </a:xfrm>
          <a:prstGeom prst="rect">
            <a:avLst/>
          </a:prstGeom>
        </p:spPr>
      </p:pic>
    </p:spTree>
    <p:extLst>
      <p:ext uri="{BB962C8B-B14F-4D97-AF65-F5344CB8AC3E}">
        <p14:creationId xmlns:p14="http://schemas.microsoft.com/office/powerpoint/2010/main" val="351669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HBOT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2286000" y="1524000"/>
            <a:ext cx="4552950" cy="4962716"/>
          </a:xfrm>
        </p:spPr>
      </p:pic>
    </p:spTree>
    <p:extLst>
      <p:ext uri="{BB962C8B-B14F-4D97-AF65-F5344CB8AC3E}">
        <p14:creationId xmlns:p14="http://schemas.microsoft.com/office/powerpoint/2010/main" val="1444102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HBOT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833562" y="2057400"/>
            <a:ext cx="5476875" cy="3505200"/>
          </a:xfrm>
        </p:spPr>
      </p:pic>
    </p:spTree>
    <p:extLst>
      <p:ext uri="{BB962C8B-B14F-4D97-AF65-F5344CB8AC3E}">
        <p14:creationId xmlns:p14="http://schemas.microsoft.com/office/powerpoint/2010/main" val="3740115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HBOT</a:t>
            </a:r>
            <a:endParaRPr lang="en-US" dirty="0"/>
          </a:p>
        </p:txBody>
      </p:sp>
      <p:sp>
        <p:nvSpPr>
          <p:cNvPr id="3" name="Content Placeholder 2"/>
          <p:cNvSpPr>
            <a:spLocks noGrp="1"/>
          </p:cNvSpPr>
          <p:nvPr>
            <p:ph idx="1"/>
          </p:nvPr>
        </p:nvSpPr>
        <p:spPr/>
        <p:txBody>
          <a:bodyPr/>
          <a:lstStyle/>
          <a:p>
            <a:r>
              <a:rPr lang="en-US" dirty="0" smtClean="0"/>
              <a:t>After HBOT  dives, the maximum effect will be gained and no further HBOT within the patients lifetime will improve healing or oxygen delivery. </a:t>
            </a:r>
          </a:p>
          <a:p>
            <a:endParaRPr lang="en-US" dirty="0"/>
          </a:p>
        </p:txBody>
      </p:sp>
    </p:spTree>
    <p:extLst>
      <p:ext uri="{BB962C8B-B14F-4D97-AF65-F5344CB8AC3E}">
        <p14:creationId xmlns:p14="http://schemas.microsoft.com/office/powerpoint/2010/main" val="361098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Pretreatment Protocol</a:t>
            </a:r>
            <a:endParaRPr lang="en-US" dirty="0"/>
          </a:p>
        </p:txBody>
      </p:sp>
      <p:sp>
        <p:nvSpPr>
          <p:cNvPr id="3" name="Content Placeholder 2"/>
          <p:cNvSpPr>
            <a:spLocks noGrp="1"/>
          </p:cNvSpPr>
          <p:nvPr>
            <p:ph idx="1"/>
          </p:nvPr>
        </p:nvSpPr>
        <p:spPr/>
        <p:txBody>
          <a:bodyPr>
            <a:normAutofit/>
          </a:bodyPr>
          <a:lstStyle/>
          <a:p>
            <a:r>
              <a:rPr lang="en-US" dirty="0" smtClean="0"/>
              <a:t>Reduction in radiation exposure to noncancerous tissues with lead-lined stents should be discussed w/ patient and oncologist.</a:t>
            </a:r>
          </a:p>
          <a:p>
            <a:r>
              <a:rPr lang="en-US" dirty="0" smtClean="0"/>
              <a:t>Anticholinergic or </a:t>
            </a:r>
            <a:r>
              <a:rPr lang="en-US" dirty="0" err="1" smtClean="0"/>
              <a:t>parasympathomimetic</a:t>
            </a:r>
            <a:r>
              <a:rPr lang="en-US" dirty="0" smtClean="0"/>
              <a:t>  during and after radiation therapy should also be discussed. </a:t>
            </a:r>
          </a:p>
          <a:p>
            <a:r>
              <a:rPr lang="en-US" dirty="0" smtClean="0"/>
              <a:t>Non restorable teeth w/ poor or hopeless prognosis, acutely infected teeth, or teeth w/ severe periodontal disease should be extracted.</a:t>
            </a:r>
          </a:p>
          <a:p>
            <a:pPr lvl="1"/>
            <a:r>
              <a:rPr lang="en-US" dirty="0" smtClean="0"/>
              <a:t>Could lead to complications such as sepsis or ORN.</a:t>
            </a:r>
          </a:p>
        </p:txBody>
      </p:sp>
    </p:spTree>
    <p:extLst>
      <p:ext uri="{BB962C8B-B14F-4D97-AF65-F5344CB8AC3E}">
        <p14:creationId xmlns:p14="http://schemas.microsoft.com/office/powerpoint/2010/main" val="36630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Lifetime</a:t>
            </a:r>
            <a:endParaRPr lang="en-US" dirty="0"/>
          </a:p>
        </p:txBody>
      </p:sp>
      <p:sp>
        <p:nvSpPr>
          <p:cNvPr id="3" name="Content Placeholder 2"/>
          <p:cNvSpPr>
            <a:spLocks noGrp="1"/>
          </p:cNvSpPr>
          <p:nvPr>
            <p:ph idx="1"/>
          </p:nvPr>
        </p:nvSpPr>
        <p:spPr/>
        <p:txBody>
          <a:bodyPr/>
          <a:lstStyle/>
          <a:p>
            <a:r>
              <a:rPr lang="en-US" dirty="0" smtClean="0"/>
              <a:t>Effects of radiation do not get better with time and only get worse as the patient ages. </a:t>
            </a:r>
            <a:endParaRPr lang="en-US" dirty="0"/>
          </a:p>
        </p:txBody>
      </p:sp>
    </p:spTree>
    <p:extLst>
      <p:ext uri="{BB962C8B-B14F-4D97-AF65-F5344CB8AC3E}">
        <p14:creationId xmlns:p14="http://schemas.microsoft.com/office/powerpoint/2010/main" val="1848243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Dental Management of the Medically Compromised Patient, 7</a:t>
            </a:r>
            <a:r>
              <a:rPr lang="en-US" baseline="30000" dirty="0" smtClean="0"/>
              <a:t>th</a:t>
            </a:r>
            <a:r>
              <a:rPr lang="en-US" dirty="0" smtClean="0"/>
              <a:t> edition, J. Little, D. </a:t>
            </a:r>
            <a:r>
              <a:rPr lang="en-US" dirty="0" err="1" smtClean="0"/>
              <a:t>Falace</a:t>
            </a:r>
            <a:r>
              <a:rPr lang="en-US" dirty="0" smtClean="0"/>
              <a:t>, Craig Miller et al, 2008</a:t>
            </a:r>
          </a:p>
          <a:p>
            <a:endParaRPr lang="en-US" dirty="0"/>
          </a:p>
        </p:txBody>
      </p:sp>
    </p:spTree>
    <p:extLst>
      <p:ext uri="{BB962C8B-B14F-4D97-AF65-F5344CB8AC3E}">
        <p14:creationId xmlns:p14="http://schemas.microsoft.com/office/powerpoint/2010/main" val="3497300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Extraction Indications</a:t>
            </a:r>
            <a:endParaRPr lang="en-US" dirty="0"/>
          </a:p>
        </p:txBody>
      </p:sp>
      <p:sp>
        <p:nvSpPr>
          <p:cNvPr id="3" name="Content Placeholder 2"/>
          <p:cNvSpPr>
            <a:spLocks noGrp="1"/>
          </p:cNvSpPr>
          <p:nvPr>
            <p:ph idx="1"/>
          </p:nvPr>
        </p:nvSpPr>
        <p:spPr/>
        <p:txBody>
          <a:bodyPr/>
          <a:lstStyle/>
          <a:p>
            <a:r>
              <a:rPr lang="en-US" dirty="0" smtClean="0"/>
              <a:t>Pocket depths 6mm or greater, mobility is excessive, purulence is seen on probing.</a:t>
            </a:r>
          </a:p>
          <a:p>
            <a:r>
              <a:rPr lang="en-US" dirty="0" smtClean="0"/>
              <a:t>PA inflammation is noted</a:t>
            </a:r>
          </a:p>
          <a:p>
            <a:r>
              <a:rPr lang="en-US" dirty="0" smtClean="0"/>
              <a:t>Tooth is non-restorable, nonfunctional, or partially erupted; patient is non compliant w/ hygiene measures</a:t>
            </a:r>
          </a:p>
          <a:p>
            <a:r>
              <a:rPr lang="en-US" dirty="0" smtClean="0"/>
              <a:t>Patient has no interest in saving teeth</a:t>
            </a:r>
          </a:p>
          <a:p>
            <a:r>
              <a:rPr lang="en-US" dirty="0" err="1" smtClean="0"/>
              <a:t>Pericoronitis</a:t>
            </a:r>
            <a:endParaRPr lang="en-US" dirty="0"/>
          </a:p>
        </p:txBody>
      </p:sp>
    </p:spTree>
    <p:extLst>
      <p:ext uri="{BB962C8B-B14F-4D97-AF65-F5344CB8AC3E}">
        <p14:creationId xmlns:p14="http://schemas.microsoft.com/office/powerpoint/2010/main" val="3385154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Extraction Guidelines</a:t>
            </a:r>
            <a:endParaRPr lang="en-US" dirty="0"/>
          </a:p>
        </p:txBody>
      </p:sp>
      <p:sp>
        <p:nvSpPr>
          <p:cNvPr id="3" name="Content Placeholder 2"/>
          <p:cNvSpPr>
            <a:spLocks noGrp="1"/>
          </p:cNvSpPr>
          <p:nvPr>
            <p:ph idx="1"/>
          </p:nvPr>
        </p:nvSpPr>
        <p:spPr/>
        <p:txBody>
          <a:bodyPr>
            <a:normAutofit fontScale="92500"/>
          </a:bodyPr>
          <a:lstStyle/>
          <a:p>
            <a:r>
              <a:rPr lang="en-US" dirty="0" smtClean="0"/>
              <a:t>At least 2 weeks before initiation of radiation</a:t>
            </a:r>
          </a:p>
          <a:p>
            <a:pPr marL="137160" indent="0">
              <a:buNone/>
            </a:pPr>
            <a:r>
              <a:rPr lang="en-US" dirty="0"/>
              <a:t>	</a:t>
            </a:r>
            <a:r>
              <a:rPr lang="en-US" dirty="0" smtClean="0"/>
              <a:t>Ideally 3 weeks.</a:t>
            </a:r>
          </a:p>
          <a:p>
            <a:r>
              <a:rPr lang="en-US" dirty="0" smtClean="0"/>
              <a:t>Trim bone at wound margins/ eliminate sharp edges.</a:t>
            </a:r>
          </a:p>
          <a:p>
            <a:r>
              <a:rPr lang="en-US" dirty="0" smtClean="0"/>
              <a:t>Obtain primary closure</a:t>
            </a:r>
          </a:p>
          <a:p>
            <a:r>
              <a:rPr lang="en-US" dirty="0" smtClean="0"/>
              <a:t>Avoid intra-alveolar hemostatic packing agents that can serve as a site for microbial growth.</a:t>
            </a:r>
          </a:p>
          <a:p>
            <a:r>
              <a:rPr lang="en-US" dirty="0" smtClean="0"/>
              <a:t>Blood Transfusion if platelets below 50k/mm^3</a:t>
            </a:r>
          </a:p>
          <a:p>
            <a:r>
              <a:rPr lang="en-US" dirty="0" smtClean="0"/>
              <a:t>Delay if WBC is less that 2k/mm^3 or neutrophil is less than 1000/mm^3</a:t>
            </a:r>
            <a:endParaRPr lang="en-US" dirty="0"/>
          </a:p>
        </p:txBody>
      </p:sp>
    </p:spTree>
    <p:extLst>
      <p:ext uri="{BB962C8B-B14F-4D97-AF65-F5344CB8AC3E}">
        <p14:creationId xmlns:p14="http://schemas.microsoft.com/office/powerpoint/2010/main" val="3034871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Nausea and </a:t>
            </a:r>
            <a:r>
              <a:rPr lang="en-US" dirty="0" err="1" smtClean="0"/>
              <a:t>Vomitting</a:t>
            </a:r>
            <a:endParaRPr lang="en-US" dirty="0" smtClean="0"/>
          </a:p>
          <a:p>
            <a:r>
              <a:rPr lang="en-US" dirty="0" smtClean="0"/>
              <a:t>Mucositis (40% of patients)</a:t>
            </a:r>
          </a:p>
          <a:p>
            <a:r>
              <a:rPr lang="en-US" dirty="0" smtClean="0"/>
              <a:t>Taste alteration</a:t>
            </a:r>
          </a:p>
          <a:p>
            <a:r>
              <a:rPr lang="en-US" dirty="0" err="1" smtClean="0"/>
              <a:t>Xerstomia</a:t>
            </a:r>
            <a:endParaRPr lang="en-US" dirty="0" smtClean="0"/>
          </a:p>
          <a:p>
            <a:r>
              <a:rPr lang="en-US" dirty="0" smtClean="0"/>
              <a:t>Secondary Infection</a:t>
            </a:r>
          </a:p>
          <a:p>
            <a:r>
              <a:rPr lang="en-US" dirty="0" smtClean="0"/>
              <a:t>Radiation Caries (delayed onset)</a:t>
            </a:r>
          </a:p>
          <a:p>
            <a:r>
              <a:rPr lang="en-US" dirty="0" smtClean="0"/>
              <a:t>Hypersensitive teeth (acute and delayed onset)</a:t>
            </a:r>
          </a:p>
          <a:p>
            <a:r>
              <a:rPr lang="en-US" dirty="0" smtClean="0"/>
              <a:t>Muscular </a:t>
            </a:r>
            <a:r>
              <a:rPr lang="en-US" dirty="0" err="1" smtClean="0"/>
              <a:t>Disfunction</a:t>
            </a:r>
            <a:endParaRPr lang="en-US" dirty="0" smtClean="0"/>
          </a:p>
          <a:p>
            <a:pPr lvl="1"/>
            <a:r>
              <a:rPr lang="en-US" dirty="0" smtClean="0"/>
              <a:t>Perform daily stretching/</a:t>
            </a:r>
            <a:r>
              <a:rPr lang="en-US" dirty="0" err="1" smtClean="0"/>
              <a:t>excercises</a:t>
            </a:r>
            <a:endParaRPr lang="en-US" dirty="0" smtClean="0"/>
          </a:p>
          <a:p>
            <a:pPr lvl="1"/>
            <a:r>
              <a:rPr lang="en-US" dirty="0" smtClean="0"/>
              <a:t>Apply warm moist heat</a:t>
            </a:r>
          </a:p>
          <a:p>
            <a:r>
              <a:rPr lang="en-US" dirty="0" smtClean="0"/>
              <a:t>Osteoradionecrosis</a:t>
            </a:r>
          </a:p>
          <a:p>
            <a:r>
              <a:rPr lang="en-US" dirty="0" smtClean="0"/>
              <a:t>Pulpal Pain and necrosis</a:t>
            </a:r>
          </a:p>
          <a:p>
            <a:endParaRPr lang="en-US" dirty="0" smtClean="0"/>
          </a:p>
        </p:txBody>
      </p:sp>
    </p:spTree>
    <p:extLst>
      <p:ext uri="{BB962C8B-B14F-4D97-AF65-F5344CB8AC3E}">
        <p14:creationId xmlns:p14="http://schemas.microsoft.com/office/powerpoint/2010/main" val="1044279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Effects of Radiation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Radiation therapy affects cells primarily by affecting their DNA/RNA synthesis during replication (especially in cells that have a high turn-over/replication rate such as in cancer).   Cancer cells, vascular/endothelial cells, and fibroblasts that play a role in tissue-healing are most affected by the radiation</a:t>
            </a:r>
            <a:r>
              <a:rPr lang="en-US" dirty="0" smtClean="0"/>
              <a:t>. </a:t>
            </a:r>
            <a:r>
              <a:rPr lang="en-US" dirty="0"/>
              <a:t>These damaged cells are subsequently not replaced by their daughter cells</a:t>
            </a:r>
          </a:p>
          <a:p>
            <a:r>
              <a:rPr lang="en-US" dirty="0" smtClean="0"/>
              <a:t>Epithelial atrophy, mucositis, vascular changes w/ intimal thickening, luminal stenosis, obliteration, decreased blood flow.</a:t>
            </a:r>
          </a:p>
          <a:p>
            <a:r>
              <a:rPr lang="en-US" dirty="0" smtClean="0"/>
              <a:t>Muscle fibrosis</a:t>
            </a:r>
          </a:p>
          <a:p>
            <a:r>
              <a:rPr lang="en-US" dirty="0" smtClean="0"/>
              <a:t>Decreased number of osteocytes and osteoblasts in bone w/ decreased blood flow.</a:t>
            </a:r>
          </a:p>
          <a:p>
            <a:r>
              <a:rPr lang="en-US" dirty="0" smtClean="0"/>
              <a:t>Salivary Glands-Atrophy of acini, vascular changes, fibrosis.</a:t>
            </a:r>
          </a:p>
          <a:p>
            <a:r>
              <a:rPr lang="en-US" dirty="0" smtClean="0"/>
              <a:t>Pulp-necrosis (</a:t>
            </a:r>
            <a:r>
              <a:rPr lang="en-US" dirty="0" err="1" smtClean="0"/>
              <a:t>orthovoltage</a:t>
            </a:r>
            <a:r>
              <a:rPr lang="en-US" dirty="0" smtClean="0"/>
              <a:t>)</a:t>
            </a:r>
          </a:p>
        </p:txBody>
      </p:sp>
    </p:spTree>
    <p:extLst>
      <p:ext uri="{BB962C8B-B14F-4D97-AF65-F5344CB8AC3E}">
        <p14:creationId xmlns:p14="http://schemas.microsoft.com/office/powerpoint/2010/main" val="3792863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Mucositis</a:t>
            </a:r>
            <a:endParaRPr lang="en-US" dirty="0"/>
          </a:p>
        </p:txBody>
      </p:sp>
      <p:sp>
        <p:nvSpPr>
          <p:cNvPr id="3" name="Content Placeholder 2"/>
          <p:cNvSpPr>
            <a:spLocks noGrp="1"/>
          </p:cNvSpPr>
          <p:nvPr>
            <p:ph idx="1"/>
          </p:nvPr>
        </p:nvSpPr>
        <p:spPr/>
        <p:txBody>
          <a:bodyPr>
            <a:normAutofit fontScale="92500"/>
          </a:bodyPr>
          <a:lstStyle/>
          <a:p>
            <a:r>
              <a:rPr lang="en-US" dirty="0" smtClean="0"/>
              <a:t>Eliminate Infection and irritation</a:t>
            </a:r>
          </a:p>
          <a:p>
            <a:r>
              <a:rPr lang="en-US" dirty="0" smtClean="0"/>
              <a:t>Mouth Rinse (magic mouthwash, chlorhexidine, salt and sodium bicarbonate)</a:t>
            </a:r>
          </a:p>
          <a:p>
            <a:r>
              <a:rPr lang="en-US" dirty="0" smtClean="0"/>
              <a:t>Avoid tobacco, alcohol, and carbonated drinks</a:t>
            </a:r>
          </a:p>
          <a:p>
            <a:r>
              <a:rPr lang="en-US" dirty="0" smtClean="0"/>
              <a:t>Soft diet, maintain hydration</a:t>
            </a:r>
          </a:p>
          <a:p>
            <a:r>
              <a:rPr lang="en-US" dirty="0" smtClean="0"/>
              <a:t>Use humidifier or vaporizer</a:t>
            </a:r>
          </a:p>
          <a:p>
            <a:r>
              <a:rPr lang="en-US" dirty="0" smtClean="0"/>
              <a:t>Consider topical and systemic antimicrobials.</a:t>
            </a:r>
          </a:p>
          <a:p>
            <a:r>
              <a:rPr lang="en-US" dirty="0" smtClean="0"/>
              <a:t>Dentures should not be worn until the acute phase of </a:t>
            </a:r>
            <a:r>
              <a:rPr lang="en-US" dirty="0" err="1" smtClean="0"/>
              <a:t>mucosits</a:t>
            </a:r>
            <a:r>
              <a:rPr lang="en-US" dirty="0" smtClean="0"/>
              <a:t> has resolved. Dentures should be cleaned and stored in antimicrobial solution daily.</a:t>
            </a:r>
          </a:p>
          <a:p>
            <a:endParaRPr lang="en-US" dirty="0" smtClean="0"/>
          </a:p>
          <a:p>
            <a:endParaRPr lang="en-US" dirty="0"/>
          </a:p>
        </p:txBody>
      </p:sp>
    </p:spTree>
    <p:extLst>
      <p:ext uri="{BB962C8B-B14F-4D97-AF65-F5344CB8AC3E}">
        <p14:creationId xmlns:p14="http://schemas.microsoft.com/office/powerpoint/2010/main" val="3426981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Xerostomia and Radiation Caries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Recommend sugarless lemon drops, sorbitol-based chewing gum, and/or salivary substitutes.</a:t>
            </a:r>
          </a:p>
          <a:p>
            <a:r>
              <a:rPr lang="en-US" dirty="0" smtClean="0"/>
              <a:t>Educate and motivate patient for oral hygiene</a:t>
            </a:r>
          </a:p>
          <a:p>
            <a:r>
              <a:rPr lang="en-US" dirty="0" smtClean="0"/>
              <a:t>Daily application of fluoride w/ custom trays that are soft. Trays hold 5-10 drops of 1% to 2% acidulated fluoride gel  should be applied for 5 minutes each day. If acidulated causes tissue irritation use .5% neutral sodium fluoride. A single application of 5000 ppm fluoride may be more effective for some patients. This also relieves patient sensitivity. </a:t>
            </a:r>
          </a:p>
          <a:p>
            <a:r>
              <a:rPr lang="en-US" dirty="0" smtClean="0"/>
              <a:t>Restore Early carious lesions</a:t>
            </a:r>
          </a:p>
          <a:p>
            <a:r>
              <a:rPr lang="en-US" dirty="0" smtClean="0"/>
              <a:t>Ensure frequent dental recall (3-4 months)</a:t>
            </a:r>
          </a:p>
          <a:p>
            <a:pPr lvl="1"/>
            <a:r>
              <a:rPr lang="en-US" dirty="0" smtClean="0"/>
              <a:t>Confirm patient compliance</a:t>
            </a:r>
          </a:p>
        </p:txBody>
      </p:sp>
    </p:spTree>
    <p:extLst>
      <p:ext uri="{BB962C8B-B14F-4D97-AF65-F5344CB8AC3E}">
        <p14:creationId xmlns:p14="http://schemas.microsoft.com/office/powerpoint/2010/main" val="17173237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20460</TotalTime>
  <Words>2079</Words>
  <Application>Microsoft Office PowerPoint</Application>
  <PresentationFormat>On-screen Show (4:3)</PresentationFormat>
  <Paragraphs>151</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Book Antiqua</vt:lpstr>
      <vt:lpstr>Lucida Sans</vt:lpstr>
      <vt:lpstr>Wingdings</vt:lpstr>
      <vt:lpstr>Wingdings 2</vt:lpstr>
      <vt:lpstr>Wingdings 3</vt:lpstr>
      <vt:lpstr>Apex</vt:lpstr>
      <vt:lpstr>Oral Health Management of Head and Neck Radiation Patients</vt:lpstr>
      <vt:lpstr>Pretreatment Protocol</vt:lpstr>
      <vt:lpstr>Pretreatment Protocol</vt:lpstr>
      <vt:lpstr>Extraction Indications</vt:lpstr>
      <vt:lpstr>Extraction Guidelines</vt:lpstr>
      <vt:lpstr>Complications</vt:lpstr>
      <vt:lpstr>Tissue Effects of Radiation</vt:lpstr>
      <vt:lpstr>Mucositis</vt:lpstr>
      <vt:lpstr>Xerostomia and Radiation Caries</vt:lpstr>
      <vt:lpstr>Carotid Atheroma</vt:lpstr>
      <vt:lpstr>Carotid Atheroma</vt:lpstr>
      <vt:lpstr>More Complications</vt:lpstr>
      <vt:lpstr>Osteoradionecrosis (ORN)</vt:lpstr>
      <vt:lpstr>Osteoradionecrosis of the mandible: A ten year single-center retrospective study.</vt:lpstr>
      <vt:lpstr>Rat Study ORN</vt:lpstr>
      <vt:lpstr>ORN rates w/ RT</vt:lpstr>
      <vt:lpstr>ORN</vt:lpstr>
      <vt:lpstr>ORN Risk reduction</vt:lpstr>
      <vt:lpstr>ORN Staging</vt:lpstr>
      <vt:lpstr>ORN Management</vt:lpstr>
      <vt:lpstr>Intensity-modulated radiation therapy (IMRT)</vt:lpstr>
      <vt:lpstr>Intensity-modulated radiation therapy (IMRT) compared with radiation therapy (RT)</vt:lpstr>
      <vt:lpstr>RT vs IMRT Resutls</vt:lpstr>
      <vt:lpstr>Hyperbaric Oxygen Therapy</vt:lpstr>
      <vt:lpstr>HBOT</vt:lpstr>
      <vt:lpstr>Hyperbaric Oxygen Therapy</vt:lpstr>
      <vt:lpstr>HBOT</vt:lpstr>
      <vt:lpstr>HBOT</vt:lpstr>
      <vt:lpstr>HBOT</vt:lpstr>
      <vt:lpstr>Lifetime</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Therapy Management</dc:title>
  <dc:creator>Hughes</dc:creator>
  <cp:lastModifiedBy>Randy Otterholt</cp:lastModifiedBy>
  <cp:revision>40</cp:revision>
  <dcterms:created xsi:type="dcterms:W3CDTF">2015-10-24T22:12:31Z</dcterms:created>
  <dcterms:modified xsi:type="dcterms:W3CDTF">2015-11-21T16:56:54Z</dcterms:modified>
</cp:coreProperties>
</file>